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1" r:id="rId1"/>
    <p:sldMasterId id="2147484668" r:id="rId2"/>
  </p:sldMasterIdLst>
  <p:notesMasterIdLst>
    <p:notesMasterId r:id="rId23"/>
  </p:notesMasterIdLst>
  <p:handoutMasterIdLst>
    <p:handoutMasterId r:id="rId24"/>
  </p:handoutMasterIdLst>
  <p:sldIdLst>
    <p:sldId id="420" r:id="rId3"/>
    <p:sldId id="402" r:id="rId4"/>
    <p:sldId id="403" r:id="rId5"/>
    <p:sldId id="404" r:id="rId6"/>
    <p:sldId id="405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00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8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6" autoAdjust="0"/>
    <p:restoredTop sz="86425" autoAdjust="0"/>
  </p:normalViewPr>
  <p:slideViewPr>
    <p:cSldViewPr>
      <p:cViewPr varScale="1">
        <p:scale>
          <a:sx n="73" d="100"/>
          <a:sy n="73" d="100"/>
        </p:scale>
        <p:origin x="6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576"/>
    </p:cViewPr>
  </p:sorterViewPr>
  <p:notesViewPr>
    <p:cSldViewPr>
      <p:cViewPr varScale="1">
        <p:scale>
          <a:sx n="99" d="100"/>
          <a:sy n="99" d="100"/>
        </p:scale>
        <p:origin x="2400" y="1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19.xml"/><Relationship Id="rId1" Type="http://schemas.openxmlformats.org/officeDocument/2006/relationships/slide" Target="slides/slide1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76372C-339A-DE46-91A2-11981083B602}" type="doc">
      <dgm:prSet loTypeId="urn:microsoft.com/office/officeart/2005/8/layout/chart3" loCatId="" qsTypeId="urn:microsoft.com/office/officeart/2005/8/quickstyle/simple4" qsCatId="simple" csTypeId="urn:microsoft.com/office/officeart/2005/8/colors/accent1_2" csCatId="accent1" phldr="1"/>
      <dgm:spPr/>
    </dgm:pt>
    <dgm:pt modelId="{D90B07B9-985C-0249-8E3F-57AA1B3D6D0C}">
      <dgm:prSet phldrT="[Text]"/>
      <dgm:spPr/>
      <dgm:t>
        <a:bodyPr/>
        <a:lstStyle/>
        <a:p>
          <a:r>
            <a:rPr lang="en-US" dirty="0"/>
            <a:t>  </a:t>
          </a:r>
        </a:p>
      </dgm:t>
    </dgm:pt>
    <dgm:pt modelId="{05CD5E82-3F41-564D-BB14-F27A15225FB0}" type="parTrans" cxnId="{7F93F45C-834F-7943-81E0-8C60522A4E0B}">
      <dgm:prSet/>
      <dgm:spPr/>
      <dgm:t>
        <a:bodyPr/>
        <a:lstStyle/>
        <a:p>
          <a:endParaRPr lang="en-US"/>
        </a:p>
      </dgm:t>
    </dgm:pt>
    <dgm:pt modelId="{593A9C46-7574-274C-A513-348D36D262C6}" type="sibTrans" cxnId="{7F93F45C-834F-7943-81E0-8C60522A4E0B}">
      <dgm:prSet/>
      <dgm:spPr/>
      <dgm:t>
        <a:bodyPr/>
        <a:lstStyle/>
        <a:p>
          <a:endParaRPr lang="en-US"/>
        </a:p>
      </dgm:t>
    </dgm:pt>
    <dgm:pt modelId="{1EBD7058-63B2-7243-B632-1D78B9B604A9}">
      <dgm:prSet phldrT="[Text]"/>
      <dgm:spPr/>
      <dgm:t>
        <a:bodyPr/>
        <a:lstStyle/>
        <a:p>
          <a:endParaRPr lang="en-US" dirty="0"/>
        </a:p>
      </dgm:t>
    </dgm:pt>
    <dgm:pt modelId="{CAB23ADD-D8D8-7F4F-9BF8-DAC1D3D77855}" type="parTrans" cxnId="{37F68EDA-5061-C94A-96F8-918403E92F61}">
      <dgm:prSet/>
      <dgm:spPr/>
      <dgm:t>
        <a:bodyPr/>
        <a:lstStyle/>
        <a:p>
          <a:endParaRPr lang="en-US"/>
        </a:p>
      </dgm:t>
    </dgm:pt>
    <dgm:pt modelId="{4788F3AE-CA2D-6D48-B416-D0BA42C02FA5}" type="sibTrans" cxnId="{37F68EDA-5061-C94A-96F8-918403E92F61}">
      <dgm:prSet/>
      <dgm:spPr/>
      <dgm:t>
        <a:bodyPr/>
        <a:lstStyle/>
        <a:p>
          <a:endParaRPr lang="en-US"/>
        </a:p>
      </dgm:t>
    </dgm:pt>
    <dgm:pt modelId="{52C45244-4805-B44B-BF0E-77A1EBBF4A0F}">
      <dgm:prSet phldrT="[Text]"/>
      <dgm:spPr/>
      <dgm:t>
        <a:bodyPr/>
        <a:lstStyle/>
        <a:p>
          <a:endParaRPr lang="en-US" dirty="0"/>
        </a:p>
      </dgm:t>
    </dgm:pt>
    <dgm:pt modelId="{0244B381-46F4-E443-A26E-F9AB83928FF9}" type="parTrans" cxnId="{0F91BBFF-E9CC-014B-B5FB-6AAC014A1666}">
      <dgm:prSet/>
      <dgm:spPr/>
      <dgm:t>
        <a:bodyPr/>
        <a:lstStyle/>
        <a:p>
          <a:endParaRPr lang="en-US"/>
        </a:p>
      </dgm:t>
    </dgm:pt>
    <dgm:pt modelId="{A12B4000-DDAA-7F4A-BF37-07C8F4ABACC8}" type="sibTrans" cxnId="{0F91BBFF-E9CC-014B-B5FB-6AAC014A1666}">
      <dgm:prSet/>
      <dgm:spPr/>
      <dgm:t>
        <a:bodyPr/>
        <a:lstStyle/>
        <a:p>
          <a:endParaRPr lang="en-US"/>
        </a:p>
      </dgm:t>
    </dgm:pt>
    <dgm:pt modelId="{B01C48C9-2BFA-9B42-BA0E-248A1EE245C8}" type="pres">
      <dgm:prSet presAssocID="{B776372C-339A-DE46-91A2-11981083B602}" presName="compositeShape" presStyleCnt="0">
        <dgm:presLayoutVars>
          <dgm:chMax val="7"/>
          <dgm:dir/>
          <dgm:resizeHandles val="exact"/>
        </dgm:presLayoutVars>
      </dgm:prSet>
      <dgm:spPr/>
    </dgm:pt>
    <dgm:pt modelId="{80975E32-A676-054B-A3DD-4F38B9C04131}" type="pres">
      <dgm:prSet presAssocID="{B776372C-339A-DE46-91A2-11981083B602}" presName="wedge1" presStyleLbl="node1" presStyleIdx="0" presStyleCnt="3"/>
      <dgm:spPr/>
    </dgm:pt>
    <dgm:pt modelId="{2A3B6042-211A-1443-906B-623A2AB88515}" type="pres">
      <dgm:prSet presAssocID="{B776372C-339A-DE46-91A2-11981083B60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BFA48BC4-9EC0-EB42-949E-DC1CFF9DC64F}" type="pres">
      <dgm:prSet presAssocID="{B776372C-339A-DE46-91A2-11981083B602}" presName="wedge2" presStyleLbl="node1" presStyleIdx="1" presStyleCnt="3"/>
      <dgm:spPr/>
    </dgm:pt>
    <dgm:pt modelId="{7D76A8E2-B71A-C84E-8125-230233CB9A00}" type="pres">
      <dgm:prSet presAssocID="{B776372C-339A-DE46-91A2-11981083B60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3D81433-042E-F54E-AC02-BA64D32456EA}" type="pres">
      <dgm:prSet presAssocID="{B776372C-339A-DE46-91A2-11981083B602}" presName="wedge3" presStyleLbl="node1" presStyleIdx="2" presStyleCnt="3"/>
      <dgm:spPr/>
    </dgm:pt>
    <dgm:pt modelId="{F21AC50F-7389-4349-90F4-09DEB3E1D87D}" type="pres">
      <dgm:prSet presAssocID="{B776372C-339A-DE46-91A2-11981083B60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FAF1992E-B1E3-E74E-ADC2-373C27E827BA}" type="presOf" srcId="{D90B07B9-985C-0249-8E3F-57AA1B3D6D0C}" destId="{80975E32-A676-054B-A3DD-4F38B9C04131}" srcOrd="0" destOrd="0" presId="urn:microsoft.com/office/officeart/2005/8/layout/chart3"/>
    <dgm:cxn modelId="{7F93F45C-834F-7943-81E0-8C60522A4E0B}" srcId="{B776372C-339A-DE46-91A2-11981083B602}" destId="{D90B07B9-985C-0249-8E3F-57AA1B3D6D0C}" srcOrd="0" destOrd="0" parTransId="{05CD5E82-3F41-564D-BB14-F27A15225FB0}" sibTransId="{593A9C46-7574-274C-A513-348D36D262C6}"/>
    <dgm:cxn modelId="{231EA041-9F0C-8347-B25E-C58408F25568}" type="presOf" srcId="{B776372C-339A-DE46-91A2-11981083B602}" destId="{B01C48C9-2BFA-9B42-BA0E-248A1EE245C8}" srcOrd="0" destOrd="0" presId="urn:microsoft.com/office/officeart/2005/8/layout/chart3"/>
    <dgm:cxn modelId="{B80A4168-6C28-0E4B-BBD2-DFF152627FD2}" type="presOf" srcId="{D90B07B9-985C-0249-8E3F-57AA1B3D6D0C}" destId="{2A3B6042-211A-1443-906B-623A2AB88515}" srcOrd="1" destOrd="0" presId="urn:microsoft.com/office/officeart/2005/8/layout/chart3"/>
    <dgm:cxn modelId="{97A5A87C-B4E0-B14A-A622-4B3621D39370}" type="presOf" srcId="{52C45244-4805-B44B-BF0E-77A1EBBF4A0F}" destId="{7D76A8E2-B71A-C84E-8125-230233CB9A00}" srcOrd="1" destOrd="0" presId="urn:microsoft.com/office/officeart/2005/8/layout/chart3"/>
    <dgm:cxn modelId="{9F1E4492-010B-7949-88AB-B851E41C1E73}" type="presOf" srcId="{52C45244-4805-B44B-BF0E-77A1EBBF4A0F}" destId="{BFA48BC4-9EC0-EB42-949E-DC1CFF9DC64F}" srcOrd="0" destOrd="0" presId="urn:microsoft.com/office/officeart/2005/8/layout/chart3"/>
    <dgm:cxn modelId="{A8C44EBD-2CFE-E44A-9EC3-B458708690E9}" type="presOf" srcId="{1EBD7058-63B2-7243-B632-1D78B9B604A9}" destId="{F21AC50F-7389-4349-90F4-09DEB3E1D87D}" srcOrd="1" destOrd="0" presId="urn:microsoft.com/office/officeart/2005/8/layout/chart3"/>
    <dgm:cxn modelId="{75BBD3BF-41D3-CB42-84E6-05DEF297CCE0}" type="presOf" srcId="{1EBD7058-63B2-7243-B632-1D78B9B604A9}" destId="{F3D81433-042E-F54E-AC02-BA64D32456EA}" srcOrd="0" destOrd="0" presId="urn:microsoft.com/office/officeart/2005/8/layout/chart3"/>
    <dgm:cxn modelId="{37F68EDA-5061-C94A-96F8-918403E92F61}" srcId="{B776372C-339A-DE46-91A2-11981083B602}" destId="{1EBD7058-63B2-7243-B632-1D78B9B604A9}" srcOrd="2" destOrd="0" parTransId="{CAB23ADD-D8D8-7F4F-9BF8-DAC1D3D77855}" sibTransId="{4788F3AE-CA2D-6D48-B416-D0BA42C02FA5}"/>
    <dgm:cxn modelId="{0F91BBFF-E9CC-014B-B5FB-6AAC014A1666}" srcId="{B776372C-339A-DE46-91A2-11981083B602}" destId="{52C45244-4805-B44B-BF0E-77A1EBBF4A0F}" srcOrd="1" destOrd="0" parTransId="{0244B381-46F4-E443-A26E-F9AB83928FF9}" sibTransId="{A12B4000-DDAA-7F4A-BF37-07C8F4ABACC8}"/>
    <dgm:cxn modelId="{7065528E-7C4E-6645-9939-A856274AF917}" type="presParOf" srcId="{B01C48C9-2BFA-9B42-BA0E-248A1EE245C8}" destId="{80975E32-A676-054B-A3DD-4F38B9C04131}" srcOrd="0" destOrd="0" presId="urn:microsoft.com/office/officeart/2005/8/layout/chart3"/>
    <dgm:cxn modelId="{69539BE5-7F46-8346-88BF-EA3C43EC01C9}" type="presParOf" srcId="{B01C48C9-2BFA-9B42-BA0E-248A1EE245C8}" destId="{2A3B6042-211A-1443-906B-623A2AB88515}" srcOrd="1" destOrd="0" presId="urn:microsoft.com/office/officeart/2005/8/layout/chart3"/>
    <dgm:cxn modelId="{3C15E010-EF27-7948-8252-2AEB232BB1E0}" type="presParOf" srcId="{B01C48C9-2BFA-9B42-BA0E-248A1EE245C8}" destId="{BFA48BC4-9EC0-EB42-949E-DC1CFF9DC64F}" srcOrd="2" destOrd="0" presId="urn:microsoft.com/office/officeart/2005/8/layout/chart3"/>
    <dgm:cxn modelId="{FF48B3D3-8161-A041-BE7C-A57B4018F407}" type="presParOf" srcId="{B01C48C9-2BFA-9B42-BA0E-248A1EE245C8}" destId="{7D76A8E2-B71A-C84E-8125-230233CB9A00}" srcOrd="3" destOrd="0" presId="urn:microsoft.com/office/officeart/2005/8/layout/chart3"/>
    <dgm:cxn modelId="{C7917E55-77D7-C540-BC49-BFDB965D1118}" type="presParOf" srcId="{B01C48C9-2BFA-9B42-BA0E-248A1EE245C8}" destId="{F3D81433-042E-F54E-AC02-BA64D32456EA}" srcOrd="4" destOrd="0" presId="urn:microsoft.com/office/officeart/2005/8/layout/chart3"/>
    <dgm:cxn modelId="{FEF40F4F-B4DD-F945-BD4B-80090C3629DA}" type="presParOf" srcId="{B01C48C9-2BFA-9B42-BA0E-248A1EE245C8}" destId="{F21AC50F-7389-4349-90F4-09DEB3E1D87D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75E32-A676-054B-A3DD-4F38B9C04131}">
      <dsp:nvSpPr>
        <dsp:cNvPr id="0" name=""/>
        <dsp:cNvSpPr/>
      </dsp:nvSpPr>
      <dsp:spPr>
        <a:xfrm>
          <a:off x="1429105" y="274319"/>
          <a:ext cx="3413760" cy="3413760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  </a:t>
          </a:r>
        </a:p>
      </dsp:txBody>
      <dsp:txXfrm>
        <a:off x="3285134" y="904239"/>
        <a:ext cx="1158240" cy="1137920"/>
      </dsp:txXfrm>
    </dsp:sp>
    <dsp:sp modelId="{BFA48BC4-9EC0-EB42-949E-DC1CFF9DC64F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400" kern="1200" dirty="0"/>
        </a:p>
      </dsp:txBody>
      <dsp:txXfrm>
        <a:off x="2187854" y="2529840"/>
        <a:ext cx="1544320" cy="1056640"/>
      </dsp:txXfrm>
    </dsp:sp>
    <dsp:sp modelId="{F3D81433-042E-F54E-AC02-BA64D32456EA}">
      <dsp:nvSpPr>
        <dsp:cNvPr id="0" name=""/>
        <dsp:cNvSpPr/>
      </dsp:nvSpPr>
      <dsp:spPr>
        <a:xfrm>
          <a:off x="1253134" y="375919"/>
          <a:ext cx="3413760" cy="3413760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 dirty="0"/>
        </a:p>
      </dsp:txBody>
      <dsp:txXfrm>
        <a:off x="1618894" y="1046480"/>
        <a:ext cx="1158240" cy="11379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33800" y="0"/>
            <a:ext cx="3124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13A-</a:t>
            </a:r>
            <a:fld id="{31390AAE-7F85-C64C-B649-D3A385E1C707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5365654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19800" y="0"/>
            <a:ext cx="838200" cy="2619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100"/>
              <a:t>13A-</a:t>
            </a:r>
            <a:fld id="{D1FC3416-BD4B-1D40-9371-1C6B7FD56E0D}" type="slidenum">
              <a:rPr lang="en-US" sz="1100"/>
              <a:pPr algn="r" eaLnBrk="1" hangingPunct="1"/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315042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1619" name="Notes Placeholder 1"/>
          <p:cNvSpPr>
            <a:spLocks noGrp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4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2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20FB2D-E072-BD40-8E59-EC3A731D0B36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F2613-77A4-5047-8427-C4D10530518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255924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12979-93FE-9747-87CF-C7E52A18D58E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E4B7A-20B4-4D4C-8BA9-46E10803598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74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2706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DC687C-D396-E54C-803C-CFD0AE40D7DE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2D25F6-A922-D84B-8AB3-8C39CCCCEAB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700116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25DD8E-8DD8-9648-9771-51C968A399A0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DB14BE-EFFF-744A-82FE-7477917266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90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0A5FDC-E08C-4644-AFEE-E8A0AC6C819C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2DAE00-2833-5F48-B962-1984A23D82E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5724169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2E53DC-39FB-E244-8CC2-27350A485D8D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B3AAE2-3617-1646-B0C9-7E0E2D3324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99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AF37AC-DEE8-724F-8CDC-CAC55992DE86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824506-281A-E349-AB6F-DCE90B2F934A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1606251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C81BE3-F598-DD47-89B5-06E29D4FA5A7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71FF56-C21B-504C-9B09-D4847C9C174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1551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333A61F0-25B9-C144-B9BE-DBB6745199E8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E7D76B-EA4C-E746-B965-0B82A2130E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8055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F9E24D-6109-4642-8B88-6B385130BC3F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FB87E-EAD9-8D42-B4D1-CCE81651AB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77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39C275-67B2-A043-9F50-FFDA7B39489D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76AC2-C4BA-2E47-BABE-9E13172536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443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AE73A5-B234-6144-9ADA-97DDC2BBE0B8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7B416E-5363-5243-AA85-75CD79A0B6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615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057D88-D882-7A4A-9613-CE53F0F91D5A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E28B10-FD97-3740-94E2-4D530FEB04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97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873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65584"/>
            <a:ext cx="7543800" cy="9897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524001"/>
            <a:ext cx="3703320" cy="4345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198E14-731B-8F44-BD84-E1799DDF550F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FF7E4-CA86-954B-BBB6-AEB22051F7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202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9690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97318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71600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209800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AA86C-1DA2-7C4E-A325-547E28C3A203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66275-611E-7842-B8BB-518C48D665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5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3018CD-494A-5141-9953-B1AA4BA6A22F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CEEE2-6578-8347-91A0-E97E96045E9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Text Box 18"/>
          <p:cNvSpPr txBox="1">
            <a:spLocks noChangeArrowheads="1"/>
          </p:cNvSpPr>
          <p:nvPr userDrawn="1"/>
        </p:nvSpPr>
        <p:spPr bwMode="auto">
          <a:xfrm>
            <a:off x="3048000" y="6457950"/>
            <a:ext cx="64008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900" i="1" dirty="0">
                <a:solidFill>
                  <a:schemeClr val="bg1"/>
                </a:solidFill>
                <a:ea typeface="ＭＳ Ｐゴシック" charset="0"/>
              </a:rPr>
              <a:t>©McGraw-Hill Education. All rights reserved. Authorized only for instructor use in the classroom.  No reproduction or further distribution permitted without the prior written consent of McGraw-Hill Education.</a:t>
            </a:r>
          </a:p>
        </p:txBody>
      </p:sp>
    </p:spTree>
    <p:extLst>
      <p:ext uri="{BB962C8B-B14F-4D97-AF65-F5344CB8AC3E}">
        <p14:creationId xmlns:p14="http://schemas.microsoft.com/office/powerpoint/2010/main" val="352098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C8DAF7-562B-2449-9486-86F1D1889021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90FEE-3981-AB41-A33F-C8603DBADC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>
              <a:defRPr/>
            </a:lvl1pPr>
          </a:lstStyle>
          <a:p>
            <a:fld id="{2D7963D0-F510-6D4B-B788-FF32CBC228B3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295969-8F06-434D-9847-C6188C3DD4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782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785693C-1E2E-0445-9DB5-62F81C6FCC1E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6E020-3F5E-224F-A5A0-87D4513338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54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A374D5-80FB-1E44-8E6A-50C9A369B688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D0F481-F02A-F443-B53E-404E2394ECE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1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897D17D5-0D36-7041-B029-F03D656490D7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8EDD8F84-406E-1645-BB34-9A38F935C209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13A-</a:t>
            </a:r>
            <a:fld id="{615B99EE-2293-FA43-9288-8D6F0FF61E09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56" r:id="rId1"/>
    <p:sldLayoutId id="2147484662" r:id="rId2"/>
    <p:sldLayoutId id="2147484657" r:id="rId3"/>
    <p:sldLayoutId id="2147484658" r:id="rId4"/>
    <p:sldLayoutId id="2147484659" r:id="rId5"/>
    <p:sldLayoutId id="2147484663" r:id="rId6"/>
    <p:sldLayoutId id="2147484664" r:id="rId7"/>
    <p:sldLayoutId id="2147484665" r:id="rId8"/>
    <p:sldLayoutId id="2147484660" r:id="rId9"/>
    <p:sldLayoutId id="2147484666" r:id="rId10"/>
    <p:sldLayoutId id="2147484667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MS PGothic" panose="020B0600070205080204" pitchFamily="34" charset="-128"/>
          <a:cs typeface="MS PGothic" pitchFamily="34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MS PGothic" panose="020B0600070205080204" pitchFamily="34" charset="-128"/>
          <a:cs typeface="MS PGothic" pitchFamily="34" charset="-128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MS PGothic" panose="020B0600070205080204" pitchFamily="34" charset="-128"/>
          <a:cs typeface="MS PGothic" pitchFamily="34" charset="-128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152400"/>
            <a:ext cx="7543800" cy="10255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447800"/>
            <a:ext cx="7543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FFFFFF"/>
                </a:solidFill>
              </a:defRPr>
            </a:lvl1pPr>
          </a:lstStyle>
          <a:p>
            <a:fld id="{76D20C4D-5179-C041-84FD-6B867395215B}" type="datetimeFigureOut">
              <a:rPr lang="en-US"/>
              <a:pPr/>
              <a:t>1/15/2020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FFFFFF"/>
                </a:solidFill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</a:defRPr>
            </a:lvl1pPr>
          </a:lstStyle>
          <a:p>
            <a:fld id="{F5CFD9FE-3DD1-C847-ACD9-B043AD2AA492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219200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772400" y="0"/>
            <a:ext cx="1219200" cy="24606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r>
              <a:rPr lang="en-US" sz="1000"/>
              <a:t>5-</a:t>
            </a:r>
            <a:fld id="{FAB4660F-8364-B742-815B-0F1CDF3B9640}" type="slidenum">
              <a:rPr lang="en-US" sz="1000"/>
              <a:pPr algn="r" eaLnBrk="1" hangingPunct="1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07891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0" r:id="rId1"/>
    <p:sldLayoutId id="2147484671" r:id="rId2"/>
    <p:sldLayoutId id="2147484672" r:id="rId3"/>
    <p:sldLayoutId id="2147484673" r:id="rId4"/>
    <p:sldLayoutId id="2147484674" r:id="rId5"/>
    <p:sldLayoutId id="2147484675" r:id="rId6"/>
    <p:sldLayoutId id="2147484676" r:id="rId7"/>
    <p:sldLayoutId id="2147484677" r:id="rId8"/>
    <p:sldLayoutId id="2147484678" r:id="rId9"/>
    <p:sldLayoutId id="2147484679" r:id="rId10"/>
    <p:sldLayoutId id="2147484680" r:id="rId11"/>
  </p:sldLayoutIdLst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 kern="1200" spc="-50">
          <a:solidFill>
            <a:srgbClr val="404040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000">
          <a:solidFill>
            <a:srgbClr val="404040"/>
          </a:solidFill>
          <a:latin typeface="Calibri Light" panose="020F0302020204030204" pitchFamily="34" charset="0"/>
          <a:ea typeface="ＭＳ Ｐゴシック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ＭＳ Ｐゴシック" charset="0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ＭＳ Ｐゴシック" charset="0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ＭＳ Ｐゴシック" charset="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2606" y="1112430"/>
            <a:ext cx="8190209" cy="1025525"/>
          </a:xfrm>
        </p:spPr>
        <p:txBody>
          <a:bodyPr lIns="90488" tIns="44450" rIns="90488" bIns="44450">
            <a:noAutofit/>
          </a:bodyPr>
          <a:lstStyle/>
          <a:p>
            <a:pPr eaLnBrk="1" hangingPunct="1">
              <a:defRPr/>
            </a:pPr>
            <a:r>
              <a:rPr lang="en-US" altLang="en-US" sz="5400" dirty="0">
                <a:ea typeface="MS PGothic" charset="-128"/>
                <a:cs typeface="ＭＳ Ｐゴシック" charset="-128"/>
              </a:rPr>
              <a:t>The Concept of Present Value</a:t>
            </a:r>
            <a:endParaRPr lang="en-US" altLang="en-US" sz="4900" dirty="0">
              <a:solidFill>
                <a:schemeClr val="tx1">
                  <a:lumMod val="85000"/>
                  <a:lumOff val="15000"/>
                </a:schemeClr>
              </a:solidFill>
              <a:ea typeface="MS PGothic" charset="-128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8B70655-938D-4A90-A2BF-47A5455C456F}"/>
              </a:ext>
            </a:extLst>
          </p:cNvPr>
          <p:cNvSpPr txBox="1">
            <a:spLocks/>
          </p:cNvSpPr>
          <p:nvPr/>
        </p:nvSpPr>
        <p:spPr bwMode="auto">
          <a:xfrm>
            <a:off x="578842" y="2751761"/>
            <a:ext cx="4953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0" bIns="45720" numCol="1" rtlCol="0" anchor="t" anchorCtr="0" compatLnSpc="1">
            <a:prstTxWarp prst="textNoShape">
              <a:avLst/>
            </a:prstTxWarp>
          </a:bodyPr>
          <a:lstStyle>
            <a:lvl1pPr marL="90488" indent="-90488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charset="0"/>
              <a:buChar char=" "/>
              <a:defRPr sz="20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1pPr>
            <a:lvl2pPr marL="38258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2pPr>
            <a:lvl3pPr marL="566738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3pPr>
            <a:lvl4pPr marL="749300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4pPr>
            <a:lvl5pPr marL="931863" indent="-182563" algn="l" rtl="0" eaLnBrk="0" fontAlgn="base" hangingPunct="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charset="0"/>
              <a:buChar char="◦"/>
              <a:defRPr sz="1400" kern="1200">
                <a:solidFill>
                  <a:srgbClr val="404040"/>
                </a:solidFill>
                <a:latin typeface="+mn-lt"/>
                <a:ea typeface="ＭＳ Ｐゴシック" charset="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Georgia" pitchFamily="18" charset="0"/>
              <a:buNone/>
              <a:defRPr/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Appendix 14A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9FC9D2-76E8-4D6C-91D3-718AFE362FB1}"/>
              </a:ext>
            </a:extLst>
          </p:cNvPr>
          <p:cNvCxnSpPr>
            <a:cxnSpLocks/>
          </p:cNvCxnSpPr>
          <p:nvPr/>
        </p:nvCxnSpPr>
        <p:spPr>
          <a:xfrm>
            <a:off x="495945" y="2438400"/>
            <a:ext cx="815687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>
            <a:extLst>
              <a:ext uri="{FF2B5EF4-FFF2-40B4-BE49-F238E27FC236}">
                <a16:creationId xmlns:a16="http://schemas.microsoft.com/office/drawing/2014/main" id="{E94E89C4-6FB0-44D0-B057-55DB6198C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7B69BE3A-6600-4C26-9B66-597DA3C62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6515" y="2738846"/>
            <a:ext cx="2742699" cy="3269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9A44E0-1B8F-471A-8244-008A76F72EBE}"/>
              </a:ext>
            </a:extLst>
          </p:cNvPr>
          <p:cNvSpPr txBox="1"/>
          <p:nvPr/>
        </p:nvSpPr>
        <p:spPr>
          <a:xfrm>
            <a:off x="309438" y="3753408"/>
            <a:ext cx="52224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Managerial Accounting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-5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 Light" panose="020F0302020204030204" pitchFamily="34" charset="0"/>
                <a:ea typeface="MS PGothic" charset="-128"/>
                <a:cs typeface="Calibri Light" panose="020F0302020204030204" pitchFamily="34" charset="0"/>
              </a:rPr>
              <a:t>Seventeenth edition</a:t>
            </a:r>
          </a:p>
        </p:txBody>
      </p:sp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Present Value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2</a:t>
            </a:r>
          </a:p>
        </p:txBody>
      </p:sp>
      <p:sp>
        <p:nvSpPr>
          <p:cNvPr id="481292" name="Rectangle 12"/>
          <p:cNvSpPr>
            <a:spLocks noChangeArrowheads="1"/>
          </p:cNvSpPr>
          <p:nvPr/>
        </p:nvSpPr>
        <p:spPr bwMode="auto">
          <a:xfrm>
            <a:off x="3276600" y="2209800"/>
            <a:ext cx="3352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20000"/>
              </a:spcBef>
              <a:buSzPct val="80000"/>
            </a:pPr>
            <a:r>
              <a:rPr lang="en-US" sz="4400" dirty="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(1 + .12)</a:t>
            </a:r>
            <a:r>
              <a:rPr lang="en-US" sz="4400" baseline="30000" dirty="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2</a:t>
            </a:r>
          </a:p>
        </p:txBody>
      </p:sp>
      <p:sp>
        <p:nvSpPr>
          <p:cNvPr id="12292" name="Line 13"/>
          <p:cNvSpPr>
            <a:spLocks noChangeShapeType="1"/>
          </p:cNvSpPr>
          <p:nvPr/>
        </p:nvSpPr>
        <p:spPr bwMode="auto">
          <a:xfrm>
            <a:off x="3810000" y="2286000"/>
            <a:ext cx="213360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ffectLst>
            <a:outerShdw blurRad="63500" dist="17961" dir="2700000" algn="ctr" rotWithShape="0">
              <a:srgbClr val="000000">
                <a:alpha val="74997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pPr>
              <a:defRPr/>
            </a:pPr>
            <a:endParaRPr lang="en-US">
              <a:ea typeface="MS PGothic" charset="-128"/>
              <a:cs typeface="+mn-cs"/>
            </a:endParaRPr>
          </a:p>
        </p:txBody>
      </p:sp>
      <p:sp>
        <p:nvSpPr>
          <p:cNvPr id="481294" name="Text Box 14"/>
          <p:cNvSpPr txBox="1">
            <a:spLocks noChangeArrowheads="1"/>
          </p:cNvSpPr>
          <p:nvPr/>
        </p:nvSpPr>
        <p:spPr bwMode="auto">
          <a:xfrm>
            <a:off x="2667000" y="19050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 =</a:t>
            </a:r>
            <a:endParaRPr lang="en-US" sz="4400" b="1" baseline="-25000">
              <a:solidFill>
                <a:srgbClr val="0066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81295" name="Text Box 15"/>
          <p:cNvSpPr txBox="1">
            <a:spLocks noChangeArrowheads="1"/>
          </p:cNvSpPr>
          <p:nvPr/>
        </p:nvSpPr>
        <p:spPr bwMode="auto">
          <a:xfrm>
            <a:off x="3962400" y="1514475"/>
            <a:ext cx="1752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$100</a:t>
            </a:r>
            <a:endParaRPr lang="en-US" sz="4400" b="1" baseline="-25000">
              <a:solidFill>
                <a:srgbClr val="0066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81296" name="Text Box 16"/>
          <p:cNvSpPr txBox="1">
            <a:spLocks noChangeArrowheads="1"/>
          </p:cNvSpPr>
          <p:nvPr/>
        </p:nvSpPr>
        <p:spPr bwMode="auto">
          <a:xfrm>
            <a:off x="2667000" y="3133725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P =</a:t>
            </a:r>
            <a:endParaRPr lang="en-US" sz="4400" b="1" baseline="-25000">
              <a:solidFill>
                <a:srgbClr val="0066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481297" name="Text Box 17"/>
          <p:cNvSpPr txBox="1">
            <a:spLocks noChangeArrowheads="1"/>
          </p:cNvSpPr>
          <p:nvPr/>
        </p:nvSpPr>
        <p:spPr bwMode="auto">
          <a:xfrm>
            <a:off x="3581400" y="31242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rPr>
              <a:t>$79.72</a:t>
            </a:r>
            <a:endParaRPr lang="en-US" sz="4400" b="1" baseline="-25000">
              <a:solidFill>
                <a:srgbClr val="006600"/>
              </a:solidFill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5800" y="4419600"/>
            <a:ext cx="8001000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2600" b="1" dirty="0">
                <a:solidFill>
                  <a:srgbClr val="146266"/>
                </a:solidFill>
                <a:cs typeface="Arial" charset="0"/>
              </a:rPr>
              <a:t>This process is called discounting. We have discounted the $100 to its present value of $79.72. The interest rate used to find the present value is called the </a:t>
            </a:r>
            <a:r>
              <a:rPr lang="en-US" sz="2600" b="1" dirty="0">
                <a:solidFill>
                  <a:srgbClr val="C00000"/>
                </a:solidFill>
                <a:cs typeface="Arial" charset="0"/>
              </a:rPr>
              <a:t>discount rate</a:t>
            </a:r>
            <a:r>
              <a:rPr lang="en-US" sz="2600" b="1" dirty="0">
                <a:solidFill>
                  <a:srgbClr val="146266"/>
                </a:solidFill>
                <a:cs typeface="Arial" charset="0"/>
              </a:rPr>
              <a:t>.</a:t>
            </a:r>
            <a:endParaRPr lang="en-US" sz="2600" dirty="0">
              <a:cs typeface="Arial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2EA15FA7-4E78-434D-94F0-A185C5A99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ECBFF4-25C8-498F-B9CF-E591EFD89824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14-A10</a:t>
            </a:r>
          </a:p>
        </p:txBody>
      </p:sp>
    </p:spTree>
  </p:cSld>
  <p:clrMapOvr>
    <a:masterClrMapping/>
  </p:clrMapOvr>
  <p:transition>
    <p:blind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Present Value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3</a:t>
            </a:r>
          </a:p>
        </p:txBody>
      </p:sp>
      <p:sp>
        <p:nvSpPr>
          <p:cNvPr id="4833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371600"/>
            <a:ext cx="8686800" cy="16383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US" sz="4000" b="1">
                <a:latin typeface="Calibri" charset="0"/>
                <a:ea typeface="MS PGothic" charset="0"/>
                <a:cs typeface="MS PGothic" charset="0"/>
              </a:rPr>
              <a:t>   </a:t>
            </a:r>
            <a:r>
              <a:rPr lang="en-US" sz="3200" b="1">
                <a:latin typeface="Calibri" charset="0"/>
                <a:ea typeface="MS PGothic" charset="0"/>
                <a:cs typeface="MS PGothic" charset="0"/>
              </a:rPr>
              <a:t>Let’s verify that if we put $79.72 in the bank today at 12% interest that it would grow to $100 at the end of two years.</a:t>
            </a:r>
            <a:endParaRPr lang="en-US" sz="4400" b="1" baseline="30000">
              <a:solidFill>
                <a:schemeClr val="tx2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graphicFrame>
        <p:nvGraphicFramePr>
          <p:cNvPr id="35843" name="Object 2"/>
          <p:cNvGraphicFramePr>
            <a:graphicFrameLocks noChangeAspect="1"/>
          </p:cNvGraphicFramePr>
          <p:nvPr/>
        </p:nvGraphicFramePr>
        <p:xfrm>
          <a:off x="969963" y="3233738"/>
          <a:ext cx="7269162" cy="185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6" name="Worksheet" r:id="rId4" imgW="5930900" imgH="1549400" progId="Excel.Sheet.8">
                  <p:embed/>
                </p:oleObj>
              </mc:Choice>
              <mc:Fallback>
                <p:oleObj name="Worksheet" r:id="rId4" imgW="5930900" imgH="15494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963" y="3233738"/>
                        <a:ext cx="7269162" cy="1851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>
                        <a:outerShdw blurRad="63500" dist="38099" dir="2700000" algn="ctr" rotWithShape="0">
                          <a:srgbClr val="000000">
                            <a:alpha val="74997"/>
                          </a:srgb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3341" name="Rectangle 13"/>
          <p:cNvSpPr>
            <a:spLocks noChangeArrowheads="1"/>
          </p:cNvSpPr>
          <p:nvPr/>
        </p:nvSpPr>
        <p:spPr bwMode="auto">
          <a:xfrm>
            <a:off x="1066800" y="5216525"/>
            <a:ext cx="7162800" cy="828432"/>
          </a:xfrm>
          <a:prstGeom prst="rect">
            <a:avLst/>
          </a:prstGeom>
          <a:solidFill>
            <a:srgbClr val="663300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outerShdw blurRad="63500" dist="53882" dir="2700000" algn="ctr" rotWithShape="0">
              <a:srgbClr val="000000">
                <a:alpha val="74997"/>
              </a:srgbClr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eaLnBrk="1" hangingPunct="1"/>
            <a:r>
              <a:rPr lang="en-US" sz="24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ＭＳ Ｐゴシック" charset="0"/>
              </a:rPr>
              <a:t>If $79.72 is put in the bank today and earns 12%, it will be worth $100 in two years.</a:t>
            </a: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rot="5400000" flipH="1" flipV="1">
            <a:off x="6172200" y="4114800"/>
            <a:ext cx="838200" cy="68580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 type="arrow" w="med" len="med"/>
          </a:ln>
          <a:effectLst>
            <a:outerShdw blurRad="63500" dist="38100" dir="2700000" algn="tl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8" name="Picture 3">
            <a:extLst>
              <a:ext uri="{FF2B5EF4-FFF2-40B4-BE49-F238E27FC236}">
                <a16:creationId xmlns:a16="http://schemas.microsoft.com/office/drawing/2014/main" id="{C16B9C38-7F9C-48CE-9AE5-CD8F4E300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E0E9E76-A315-4437-88BD-BF360B6FADA5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14-A11</a:t>
            </a:r>
          </a:p>
        </p:txBody>
      </p:sp>
    </p:spTree>
  </p:cSld>
  <p:clrMapOvr>
    <a:masterClrMapping/>
  </p:clrMapOvr>
  <p:transition>
    <p:check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89" name="Object 2"/>
          <p:cNvGraphicFramePr>
            <a:graphicFrameLocks/>
          </p:cNvGraphicFramePr>
          <p:nvPr/>
        </p:nvGraphicFramePr>
        <p:xfrm>
          <a:off x="457200" y="2438400"/>
          <a:ext cx="8340725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6" name="Worksheet" r:id="rId4" imgW="3187700" imgH="1270000" progId="Excel.Sheet.8">
                  <p:embed/>
                </p:oleObj>
              </mc:Choice>
              <mc:Fallback>
                <p:oleObj name="Worksheet" r:id="rId4" imgW="3187700" imgH="1270000" progId="Excel.Shee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438400"/>
                        <a:ext cx="8340725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blurRad="63500" dist="53882" dir="2700000" algn="ctr" rotWithShape="0">
                          <a:srgbClr val="000000">
                            <a:alpha val="74997"/>
                          </a:srgbClr>
                        </a:outerShdw>
                      </a:effectLst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0" name="Rectangle 3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Present Value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4</a:t>
            </a:r>
          </a:p>
        </p:txBody>
      </p:sp>
      <p:sp>
        <p:nvSpPr>
          <p:cNvPr id="37891" name="Text Box 4"/>
          <p:cNvSpPr txBox="1">
            <a:spLocks noChangeArrowheads="1"/>
          </p:cNvSpPr>
          <p:nvPr/>
        </p:nvSpPr>
        <p:spPr bwMode="auto">
          <a:xfrm>
            <a:off x="457200" y="1752600"/>
            <a:ext cx="838200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78310B"/>
                </a:solidFill>
              </a:rPr>
              <a:t>$100 × 0.797  =  $79.72 present value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4800" y="3505199"/>
            <a:ext cx="8458200" cy="2644775"/>
            <a:chOff x="288" y="2400"/>
            <a:chExt cx="5328" cy="1666"/>
          </a:xfrm>
        </p:grpSpPr>
        <p:sp>
          <p:nvSpPr>
            <p:cNvPr id="14342" name="Oval 6"/>
            <p:cNvSpPr>
              <a:spLocks noChangeArrowheads="1"/>
            </p:cNvSpPr>
            <p:nvPr/>
          </p:nvSpPr>
          <p:spPr bwMode="auto">
            <a:xfrm>
              <a:off x="3229" y="2400"/>
              <a:ext cx="784" cy="384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eaLnBrk="1" hangingPunct="1"/>
              <a:endParaRPr lang="en-US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 flipV="1">
              <a:off x="2645" y="2808"/>
              <a:ext cx="656" cy="97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-128"/>
                <a:cs typeface="+mn-cs"/>
              </a:endParaRPr>
            </a:p>
          </p:txBody>
        </p:sp>
        <p:sp>
          <p:nvSpPr>
            <p:cNvPr id="485384" name="Rectangle 8"/>
            <p:cNvSpPr>
              <a:spLocks noChangeArrowheads="1"/>
            </p:cNvSpPr>
            <p:nvPr/>
          </p:nvSpPr>
          <p:spPr bwMode="auto">
            <a:xfrm>
              <a:off x="288" y="3738"/>
              <a:ext cx="5328" cy="328"/>
            </a:xfrm>
            <a:prstGeom prst="rect">
              <a:avLst/>
            </a:prstGeom>
            <a:solidFill>
              <a:srgbClr val="00660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rgbClr val="000000">
                  <a:alpha val="74997"/>
                </a:srgbClr>
              </a:outerShdw>
            </a:effectLst>
          </p:spPr>
          <p:txBody>
            <a:bodyPr wrap="square" lIns="90488" tIns="44450" rIns="90488" bIns="44450">
              <a:spAutoFit/>
            </a:bodyPr>
            <a:lstStyle/>
            <a:p>
              <a:pPr eaLnBrk="1" hangingPunct="1"/>
              <a:r>
                <a:rPr lang="en-US" sz="2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ea typeface="ＭＳ Ｐゴシック" charset="0"/>
                  <a:cs typeface="ＭＳ Ｐゴシック" charset="0"/>
                </a:rPr>
                <a:t>Present value factor of $1 for 2 periods at 12%.</a:t>
              </a:r>
            </a:p>
          </p:txBody>
        </p:sp>
      </p:grpSp>
      <p:pic>
        <p:nvPicPr>
          <p:cNvPr id="9" name="Picture 3">
            <a:extLst>
              <a:ext uri="{FF2B5EF4-FFF2-40B4-BE49-F238E27FC236}">
                <a16:creationId xmlns:a16="http://schemas.microsoft.com/office/drawing/2014/main" id="{D2B62164-AAF3-4CCB-9F60-BC770EC02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234078-040B-4D7A-9E75-B97C3C88AECA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14-A12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1</a:t>
            </a:r>
            <a:endParaRPr lang="en-US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9600" y="1676400"/>
            <a:ext cx="8153400" cy="4038600"/>
          </a:xfrm>
          <a:prstGeom prst="rect">
            <a:avLst/>
          </a:prstGeom>
          <a:solidFill>
            <a:srgbClr val="FBE0D1"/>
          </a:solidFill>
          <a:ln w="12699">
            <a:solidFill>
              <a:srgbClr val="000000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  <p:txBody>
          <a:bodyPr lIns="90488" tIns="44450" rIns="90488" bIns="44450"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Times" pitchFamily="34" charset="0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 	How much would you have to put in the bank today to have $100 at the end of five years if the interest rate is 10%?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a. $62.10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b. $56.70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c. $90.90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d. $51.90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2E6D32-66EA-4658-85DA-83DA0672B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3B66A8-FAC0-4E37-9AC6-F9A260F65B4A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14-A13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9600" y="1676400"/>
            <a:ext cx="8153400" cy="4038600"/>
          </a:xfrm>
          <a:prstGeom prst="rect">
            <a:avLst/>
          </a:prstGeom>
          <a:solidFill>
            <a:srgbClr val="FBE0D1"/>
          </a:solidFill>
          <a:ln w="12699">
            <a:solidFill>
              <a:srgbClr val="000000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  <p:txBody>
          <a:bodyPr lIns="90488" tIns="44450" rIns="90488" bIns="44450"/>
          <a:lstStyle>
            <a:lvl1pPr marL="273050" indent="-2730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547688" indent="-2730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ts val="600"/>
              </a:spcBef>
              <a:buClr>
                <a:schemeClr val="accent1"/>
              </a:buClr>
              <a:buSzPct val="76000"/>
              <a:buFont typeface="Times" charset="0"/>
              <a:buNone/>
            </a:pPr>
            <a:r>
              <a:rPr lang="en-US" sz="2800" b="1"/>
              <a:t> 	How much would you have to put in the bank today to have $100 at the end of five years if the interest rate is 10%?</a:t>
            </a: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" charset="0"/>
              <a:buNone/>
            </a:pPr>
            <a:r>
              <a:rPr lang="en-US" sz="2800" b="1"/>
              <a:t>a. $62.10</a:t>
            </a:r>
            <a:endParaRPr lang="en-US" sz="2800" b="1">
              <a:solidFill>
                <a:srgbClr val="F2F2F2"/>
              </a:solidFill>
            </a:endParaRP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" charset="0"/>
              <a:buNone/>
            </a:pPr>
            <a:r>
              <a:rPr lang="en-US" sz="2800" b="1">
                <a:solidFill>
                  <a:srgbClr val="F2F2F2"/>
                </a:solidFill>
              </a:rPr>
              <a:t>b. $56.70</a:t>
            </a: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" charset="0"/>
              <a:buNone/>
            </a:pPr>
            <a:r>
              <a:rPr lang="en-US" sz="2800" b="1">
                <a:solidFill>
                  <a:srgbClr val="F2F2F2"/>
                </a:solidFill>
              </a:rPr>
              <a:t>c. $90.90</a:t>
            </a:r>
          </a:p>
          <a:p>
            <a:pPr lvl="1">
              <a:spcBef>
                <a:spcPts val="500"/>
              </a:spcBef>
              <a:buClr>
                <a:schemeClr val="accent2"/>
              </a:buClr>
              <a:buSzPct val="76000"/>
              <a:buFont typeface="Wingdings" charset="0"/>
              <a:buNone/>
            </a:pPr>
            <a:r>
              <a:rPr lang="en-US" sz="2800" b="1">
                <a:solidFill>
                  <a:srgbClr val="F2F2F2"/>
                </a:solidFill>
              </a:rPr>
              <a:t>d. $51.90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dirty="0"/>
              <a:t>Quick Check </a:t>
            </a:r>
            <a:r>
              <a:rPr lang="en-US" altLang="en-US" dirty="0">
                <a:sym typeface="Wingdings" pitchFamily="2" charset="2"/>
              </a:rPr>
              <a:t>1a</a:t>
            </a:r>
          </a:p>
        </p:txBody>
      </p:sp>
      <p:sp>
        <p:nvSpPr>
          <p:cNvPr id="41987" name="Oval 4"/>
          <p:cNvSpPr>
            <a:spLocks noChangeArrowheads="1"/>
          </p:cNvSpPr>
          <p:nvPr/>
        </p:nvSpPr>
        <p:spPr bwMode="auto">
          <a:xfrm>
            <a:off x="736600" y="2946400"/>
            <a:ext cx="635000" cy="6350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489477" name="Text Box 5"/>
          <p:cNvSpPr txBox="1">
            <a:spLocks noChangeArrowheads="1"/>
          </p:cNvSpPr>
          <p:nvPr/>
        </p:nvSpPr>
        <p:spPr bwMode="auto">
          <a:xfrm>
            <a:off x="2971800" y="3109913"/>
            <a:ext cx="5638800" cy="654050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>
                <a:alpha val="74997"/>
              </a:srgbClr>
            </a:prstShdw>
          </a:effectLst>
        </p:spPr>
        <p:txBody>
          <a:bodyPr wrap="square">
            <a:spAutoFit/>
          </a:bodyPr>
          <a:lstStyle>
            <a:lvl1pPr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3600">
                <a:solidFill>
                  <a:srgbClr val="FFFFFF"/>
                </a:solidFill>
                <a:effectLst>
                  <a:outerShdw blurRad="38100" dist="38100" dir="2700000" algn="tl">
                    <a:srgbClr val="D9E0E6"/>
                  </a:outerShdw>
                </a:effectLst>
                <a:ea typeface="ＭＳ Ｐゴシック" charset="0"/>
                <a:cs typeface="ＭＳ Ｐゴシック" charset="0"/>
                <a:sym typeface="Symbol" charset="0"/>
              </a:rPr>
              <a:t>$100  0.621 = $62.10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22B29B2-3B16-4430-AAC1-55C1709086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FAACCB-B502-4B46-B8C0-6374EDCC0FE8}"/>
              </a:ext>
            </a:extLst>
          </p:cNvPr>
          <p:cNvSpPr txBox="1"/>
          <p:nvPr/>
        </p:nvSpPr>
        <p:spPr>
          <a:xfrm>
            <a:off x="8610600" y="152400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14-A14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>
                <a:ea typeface="ＭＳ Ｐゴシック" charset="-128"/>
                <a:cs typeface="ＭＳ Ｐゴシック" charset="-128"/>
              </a:rPr>
              <a:t>Present Value of a Series of Cash Flows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28800" y="2286000"/>
            <a:ext cx="5799137" cy="20621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3200" dirty="0">
                <a:ea typeface="ＭＳ Ｐゴシック" pitchFamily="34" charset="-128"/>
                <a:cs typeface="+mn-cs"/>
              </a:rPr>
              <a:t>An investment that involves a series of identical cash flows at the </a:t>
            </a:r>
            <a:r>
              <a:rPr lang="en-US" sz="3200" dirty="0">
                <a:solidFill>
                  <a:srgbClr val="C00000"/>
                </a:solidFill>
                <a:ea typeface="ＭＳ Ｐゴシック" pitchFamily="34" charset="-128"/>
                <a:cs typeface="+mn-cs"/>
              </a:rPr>
              <a:t>end</a:t>
            </a:r>
            <a:r>
              <a:rPr lang="en-US" sz="3200" dirty="0">
                <a:ea typeface="ＭＳ Ｐゴシック" pitchFamily="34" charset="-128"/>
                <a:cs typeface="+mn-cs"/>
              </a:rPr>
              <a:t> of each year is called an annuity.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057DD7-9D08-4D6A-BF2C-EBB8BB000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C167BB-C978-4EC6-BDD7-EE40BB1C67AD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14-A15</a:t>
            </a:r>
          </a:p>
        </p:txBody>
      </p:sp>
    </p:spTree>
  </p:cSld>
  <p:clrMapOvr>
    <a:masterClrMapping/>
  </p:clrMapOvr>
  <p:transition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Present Value of a Series of Cash Flows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 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Part 1</a:t>
            </a:r>
          </a:p>
        </p:txBody>
      </p:sp>
      <p:sp>
        <p:nvSpPr>
          <p:cNvPr id="1834" name="TextBox 1833"/>
          <p:cNvSpPr txBox="1"/>
          <p:nvPr/>
        </p:nvSpPr>
        <p:spPr>
          <a:xfrm>
            <a:off x="381000" y="1828800"/>
            <a:ext cx="8534400" cy="25542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3200" dirty="0">
                <a:ea typeface="ＭＳ Ｐゴシック" pitchFamily="34" charset="-128"/>
                <a:cs typeface="+mn-cs"/>
              </a:rPr>
              <a:t> Lacey Inc. purchased a tract of land on which a $60,000 payment will be due each year for the next five years. What is the present value of this stream of cash payments when the discount rate is 12%?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4F112F-5164-473B-94D4-86202389A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29CBF7-D64F-4320-89BA-A88EF99AC1E4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14-A16</a:t>
            </a:r>
          </a:p>
        </p:txBody>
      </p:sp>
    </p:spTree>
  </p:cSld>
  <p:clrMapOvr>
    <a:masterClrMapping/>
  </p:clrMapOvr>
  <p:transition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Present Value of a Series of Cash Flows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 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Part 2</a:t>
            </a: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92288"/>
            <a:ext cx="8229600" cy="4324350"/>
          </a:xfrm>
        </p:spPr>
        <p:txBody>
          <a:bodyPr/>
          <a:lstStyle/>
          <a:p>
            <a:pPr>
              <a:buFont typeface="Georgia" charset="0"/>
              <a:buNone/>
            </a:pPr>
            <a:r>
              <a:rPr lang="en-US" sz="2800">
                <a:latin typeface="Calibri" charset="0"/>
                <a:ea typeface="MS PGothic" charset="0"/>
                <a:cs typeface="MS PGothic" charset="0"/>
              </a:rPr>
              <a:t>We could solve the problem like this . . .</a:t>
            </a:r>
          </a:p>
        </p:txBody>
      </p:sp>
      <p:graphicFrame>
        <p:nvGraphicFramePr>
          <p:cNvPr id="48131" name="Object 2"/>
          <p:cNvGraphicFramePr>
            <a:graphicFrameLocks/>
          </p:cNvGraphicFramePr>
          <p:nvPr/>
        </p:nvGraphicFramePr>
        <p:xfrm>
          <a:off x="838200" y="2514600"/>
          <a:ext cx="7391400" cy="297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0" name="Worksheet" r:id="rId4" imgW="3073400" imgH="1422400" progId="Excel.Sheet.8">
                  <p:embed/>
                </p:oleObj>
              </mc:Choice>
              <mc:Fallback>
                <p:oleObj name="Worksheet" r:id="rId4" imgW="3073400" imgH="1422400" progId="Excel.Sheet.8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514600"/>
                        <a:ext cx="7391400" cy="297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6645" name="Oval 5"/>
          <p:cNvSpPr>
            <a:spLocks noChangeArrowheads="1"/>
          </p:cNvSpPr>
          <p:nvPr/>
        </p:nvSpPr>
        <p:spPr bwMode="auto">
          <a:xfrm>
            <a:off x="4748213" y="4783138"/>
            <a:ext cx="1143000" cy="550862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>
            <a:outerShdw blurRad="63500" dist="17961" dir="2700000" algn="ctr" rotWithShape="0">
              <a:srgbClr val="000000">
                <a:alpha val="74997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/>
            <a:endParaRPr lang="en-US" sz="2800">
              <a:solidFill>
                <a:srgbClr val="FF0000"/>
              </a:solidFill>
              <a:latin typeface="Times New Roman" charset="0"/>
            </a:endParaRPr>
          </a:p>
        </p:txBody>
      </p:sp>
      <p:grpSp>
        <p:nvGrpSpPr>
          <p:cNvPr id="48133" name="Group 6"/>
          <p:cNvGrpSpPr>
            <a:grpSpLocks/>
          </p:cNvGrpSpPr>
          <p:nvPr/>
        </p:nvGrpSpPr>
        <p:grpSpPr bwMode="auto">
          <a:xfrm>
            <a:off x="4724400" y="2752725"/>
            <a:ext cx="990600" cy="1971675"/>
            <a:chOff x="2976" y="1590"/>
            <a:chExt cx="624" cy="1242"/>
          </a:xfrm>
        </p:grpSpPr>
        <p:sp>
          <p:nvSpPr>
            <p:cNvPr id="20491" name="Oval 7"/>
            <p:cNvSpPr>
              <a:spLocks noChangeArrowheads="1"/>
            </p:cNvSpPr>
            <p:nvPr/>
          </p:nvSpPr>
          <p:spPr bwMode="auto">
            <a:xfrm>
              <a:off x="2976" y="1590"/>
              <a:ext cx="624" cy="33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800">
                <a:solidFill>
                  <a:srgbClr val="FF0000"/>
                </a:solidFill>
                <a:latin typeface="Times New Roman" charset="0"/>
              </a:endParaRPr>
            </a:p>
          </p:txBody>
        </p:sp>
        <p:sp>
          <p:nvSpPr>
            <p:cNvPr id="20492" name="Line 8"/>
            <p:cNvSpPr>
              <a:spLocks noChangeShapeType="1"/>
            </p:cNvSpPr>
            <p:nvPr/>
          </p:nvSpPr>
          <p:spPr bwMode="auto">
            <a:xfrm>
              <a:off x="3312" y="1920"/>
              <a:ext cx="0" cy="91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-128"/>
                <a:cs typeface="+mn-cs"/>
              </a:endParaRPr>
            </a:p>
          </p:txBody>
        </p:sp>
      </p:grpSp>
      <p:grpSp>
        <p:nvGrpSpPr>
          <p:cNvPr id="48134" name="Group 9"/>
          <p:cNvGrpSpPr>
            <a:grpSpLocks/>
          </p:cNvGrpSpPr>
          <p:nvPr/>
        </p:nvGrpSpPr>
        <p:grpSpPr bwMode="auto">
          <a:xfrm>
            <a:off x="1295400" y="4800600"/>
            <a:ext cx="3429000" cy="457200"/>
            <a:chOff x="816" y="2880"/>
            <a:chExt cx="2160" cy="288"/>
          </a:xfrm>
        </p:grpSpPr>
        <p:sp>
          <p:nvSpPr>
            <p:cNvPr id="20489" name="Oval 10"/>
            <p:cNvSpPr>
              <a:spLocks noChangeArrowheads="1"/>
            </p:cNvSpPr>
            <p:nvPr/>
          </p:nvSpPr>
          <p:spPr bwMode="auto">
            <a:xfrm>
              <a:off x="816" y="2880"/>
              <a:ext cx="336" cy="28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800">
                <a:solidFill>
                  <a:srgbClr val="FF0000"/>
                </a:solidFill>
                <a:latin typeface="Times New Roman" charset="0"/>
              </a:endParaRPr>
            </a:p>
          </p:txBody>
        </p:sp>
        <p:sp>
          <p:nvSpPr>
            <p:cNvPr id="20490" name="Line 11"/>
            <p:cNvSpPr>
              <a:spLocks noChangeShapeType="1"/>
            </p:cNvSpPr>
            <p:nvPr/>
          </p:nvSpPr>
          <p:spPr bwMode="auto">
            <a:xfrm>
              <a:off x="1152" y="3024"/>
              <a:ext cx="182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MS PGothic" charset="-128"/>
                <a:cs typeface="+mn-cs"/>
              </a:endParaRPr>
            </a:p>
          </p:txBody>
        </p:sp>
      </p:grpSp>
      <p:sp>
        <p:nvSpPr>
          <p:cNvPr id="48135" name="Rectangle 12"/>
          <p:cNvSpPr>
            <a:spLocks noChangeArrowheads="1"/>
          </p:cNvSpPr>
          <p:nvPr/>
        </p:nvSpPr>
        <p:spPr bwMode="auto">
          <a:xfrm>
            <a:off x="1219200" y="5638800"/>
            <a:ext cx="63642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1" hangingPunct="1"/>
            <a:r>
              <a:rPr lang="en-US" sz="3600" b="1">
                <a:solidFill>
                  <a:srgbClr val="78310B"/>
                </a:solidFill>
              </a:rPr>
              <a:t>$60,000 ×  3.605  =  $216,300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08DA825A-AE39-4979-8681-5C806A8B1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7EB36F2-DFD1-455D-95A8-6FDFB52FD623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14-A17</a:t>
            </a:r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2</a:t>
            </a:r>
            <a:endParaRPr lang="en-US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1752600"/>
            <a:ext cx="8153400" cy="4038600"/>
          </a:xfrm>
          <a:prstGeom prst="rect">
            <a:avLst/>
          </a:prstGeom>
          <a:solidFill>
            <a:srgbClr val="F9D1D3"/>
          </a:solidFill>
          <a:ln w="12699">
            <a:solidFill>
              <a:srgbClr val="000000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  <p:txBody>
          <a:bodyPr lIns="90488" tIns="44450" rIns="90488" bIns="44450"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Times" pitchFamily="34" charset="0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 	If the interest rate is 14%, how much would you have to put in the bank today so as to be able to withdraw $100 at the end of each of the next five years?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a. $34.33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b. $500.00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c. $343.30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d. $360.50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CEB5D8-CD45-437F-8751-5F3883285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385C0F-C9E8-4772-95A6-593BEF7BDA15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14-A18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1752600"/>
            <a:ext cx="8153400" cy="4038600"/>
          </a:xfrm>
          <a:prstGeom prst="rect">
            <a:avLst/>
          </a:prstGeom>
          <a:solidFill>
            <a:srgbClr val="F9D1D3"/>
          </a:solidFill>
          <a:ln w="12699">
            <a:solidFill>
              <a:srgbClr val="000000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</p:spPr>
        <p:txBody>
          <a:bodyPr lIns="90488" tIns="44450" rIns="90488" bIns="44450"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6000"/>
              <a:buFont typeface="Times" pitchFamily="34" charset="0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 	If the interest rate is 14%, how much would you have to put in the bank today so as to be able to withdraw $100 at the end of each of the next five years?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a. $34.33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b. $500.00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c. $343.30</a:t>
            </a:r>
          </a:p>
          <a:p>
            <a:pPr marL="547688" lvl="1" indent="-273050">
              <a:spcBef>
                <a:spcPts val="500"/>
              </a:spcBef>
              <a:buClr>
                <a:schemeClr val="accent2"/>
              </a:buClr>
              <a:buSzPct val="76000"/>
              <a:buFont typeface="Wingdings" pitchFamily="2" charset="2"/>
              <a:buNone/>
              <a:defRPr/>
            </a:pPr>
            <a:r>
              <a:rPr lang="en-US" sz="28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Arial" panose="020B0604020202020204" pitchFamily="34" charset="0"/>
                <a:ea typeface="ＭＳ Ｐゴシック" pitchFamily="34" charset="-128"/>
                <a:cs typeface="Arial" pitchFamily="34" charset="0"/>
              </a:rPr>
              <a:t>d. $360.50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MS PGothic" charset="0"/>
                <a:cs typeface="MS PGothic" charset="0"/>
              </a:rPr>
              <a:t>Quick Check 2a</a:t>
            </a:r>
            <a:endParaRPr lang="en-US" dirty="0">
              <a:latin typeface="Calibri Light" charset="0"/>
              <a:ea typeface="MS PGothic" charset="0"/>
              <a:cs typeface="MS PGothic" charset="0"/>
              <a:sym typeface="Wingdings" charset="0"/>
            </a:endParaRPr>
          </a:p>
        </p:txBody>
      </p:sp>
      <p:sp>
        <p:nvSpPr>
          <p:cNvPr id="52227" name="Oval 4"/>
          <p:cNvSpPr>
            <a:spLocks noChangeArrowheads="1"/>
          </p:cNvSpPr>
          <p:nvPr/>
        </p:nvSpPr>
        <p:spPr bwMode="auto">
          <a:xfrm>
            <a:off x="660400" y="4470400"/>
            <a:ext cx="635000" cy="635000"/>
          </a:xfrm>
          <a:prstGeom prst="ellipse">
            <a:avLst/>
          </a:prstGeom>
          <a:noFill/>
          <a:ln w="50799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/>
          </a:p>
        </p:txBody>
      </p:sp>
      <p:sp>
        <p:nvSpPr>
          <p:cNvPr id="500741" name="Text Box 5"/>
          <p:cNvSpPr txBox="1">
            <a:spLocks noChangeArrowheads="1"/>
          </p:cNvSpPr>
          <p:nvPr/>
        </p:nvSpPr>
        <p:spPr bwMode="auto">
          <a:xfrm>
            <a:off x="3124200" y="4343400"/>
            <a:ext cx="5410200" cy="592138"/>
          </a:xfrm>
          <a:prstGeom prst="rect">
            <a:avLst/>
          </a:prstGeom>
          <a:solidFill>
            <a:schemeClr val="tx1"/>
          </a:solidFill>
          <a:ln w="12700">
            <a:solidFill>
              <a:srgbClr val="000000"/>
            </a:solidFill>
            <a:miter lim="800000"/>
            <a:headEnd/>
            <a:tailEnd/>
          </a:ln>
          <a:effectLst>
            <a:prstShdw prst="shdw17" dist="17961" dir="2700000">
              <a:srgbClr val="000000">
                <a:alpha val="74997"/>
              </a:srgbClr>
            </a:prstShdw>
          </a:effectLst>
        </p:spPr>
        <p:txBody>
          <a:bodyPr wrap="square">
            <a:spAutoFit/>
          </a:bodyPr>
          <a:lstStyle>
            <a:lvl1pPr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541963" algn="r"/>
              </a:tabLs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FFFF"/>
                </a:solidFill>
                <a:effectLst>
                  <a:outerShdw blurRad="38100" dist="38100" dir="2700000" algn="tl">
                    <a:srgbClr val="D9E0E6"/>
                  </a:outerShdw>
                </a:effectLst>
                <a:ea typeface="ＭＳ Ｐゴシック" charset="0"/>
                <a:cs typeface="ＭＳ Ｐゴシック" charset="0"/>
                <a:sym typeface="Symbol" charset="0"/>
              </a:rPr>
              <a:t>$100  3.433 = $343.30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5F148A9D-3088-4DBF-9BB9-DC2B45B5A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082695-A1CB-477C-8A46-9669E4EAD9BB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14-A19</a:t>
            </a:r>
          </a:p>
        </p:txBody>
      </p:sp>
    </p:spTree>
  </p:cSld>
  <p:clrMapOvr>
    <a:masterClrMapping/>
  </p:clrMapOvr>
  <p:transition spd="med">
    <p:blinds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Learning Objective 7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1905000" y="1905000"/>
            <a:ext cx="5334000" cy="1661993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3400" b="1" dirty="0">
                <a:latin typeface="+mj-lt"/>
                <a:ea typeface="ＭＳ Ｐゴシック" pitchFamily="34" charset="-128"/>
                <a:cs typeface="+mn-cs"/>
              </a:rPr>
              <a:t>Understand present value concepts and the use of present value tables.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A1FD2A7-47B0-4E50-8AEA-FD1DCD149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324600"/>
            <a:ext cx="91725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D351CF-10E2-47DA-B9BC-7E9E31FF8F92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14-A2</a:t>
            </a: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dirty="0">
                <a:solidFill>
                  <a:schemeClr val="tx1">
                    <a:lumMod val="75000"/>
                    <a:lumOff val="25000"/>
                  </a:schemeClr>
                </a:solidFill>
                <a:ea typeface="MS PGothic" charset="-128"/>
                <a:cs typeface="+mj-cs"/>
              </a:rPr>
              <a:t>End of Chapter 14A</a:t>
            </a:r>
          </a:p>
        </p:txBody>
      </p:sp>
      <p:graphicFrame>
        <p:nvGraphicFramePr>
          <p:cNvPr id="2" name="Diagram 1"/>
          <p:cNvGraphicFramePr/>
          <p:nvPr/>
        </p:nvGraphicFramePr>
        <p:xfrm>
          <a:off x="1524000" y="2032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5105FF09-413F-4D1C-9832-5B5E11ADE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76FE7FB-3C57-4629-9BF3-D5DCA129392A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14-A20</a:t>
            </a:r>
          </a:p>
        </p:txBody>
      </p:sp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The Mathematics of Interest</a:t>
            </a:r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752600" y="1905000"/>
            <a:ext cx="60198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008000"/>
                </a:solidFill>
              </a:rPr>
              <a:t>A dollar received today is worth more than a dollar received a year from now because you can put it in the bank today and have more than a dollar a year from now.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10B435-A493-4215-84AF-0F0EC3EC1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F8897C0-ED3B-4FF8-9905-3A767A5CA0DA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14-A3</a:t>
            </a:r>
          </a:p>
        </p:txBody>
      </p:sp>
    </p:spTree>
  </p:cSld>
  <p:clrMapOvr>
    <a:masterClrMapping/>
  </p:clrMapOvr>
  <p:transition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The Mathematics of Interest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 Part 1</a:t>
            </a:r>
          </a:p>
        </p:txBody>
      </p:sp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533400" y="1676400"/>
            <a:ext cx="8077200" cy="1600200"/>
          </a:xfrm>
          <a:prstGeom prst="rect">
            <a:avLst/>
          </a:prstGeom>
          <a:solidFill>
            <a:srgbClr val="FF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sz="3200" b="1" dirty="0">
                <a:solidFill>
                  <a:srgbClr val="008000"/>
                </a:solidFill>
              </a:rPr>
              <a:t>	</a:t>
            </a:r>
            <a:r>
              <a:rPr lang="en-US" sz="3000" b="1" dirty="0">
                <a:solidFill>
                  <a:srgbClr val="008000"/>
                </a:solidFill>
              </a:rPr>
              <a:t>Assume a bank pays 8% interest on a $100 deposit made today. How much will the $100 be worth in one year?</a:t>
            </a: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1524000" y="4572000"/>
            <a:ext cx="6248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F</a:t>
            </a:r>
            <a:r>
              <a:rPr lang="en-US" sz="2200" dirty="0"/>
              <a:t> = the balance at the end of the period </a:t>
            </a:r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P</a:t>
            </a:r>
            <a:r>
              <a:rPr lang="en-US" sz="2200" dirty="0"/>
              <a:t> = the amount invested now.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r</a:t>
            </a:r>
            <a:r>
              <a:rPr lang="en-US" sz="2200" dirty="0"/>
              <a:t> = the rate of interest per period.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 = the number of periods. 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28800" y="3413125"/>
            <a:ext cx="41132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P(1 + r)</a:t>
            </a:r>
            <a:r>
              <a:rPr lang="en-US" sz="5000" baseline="30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C87CBA73-3D84-46F5-B0DA-F04352C6C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64A844-4C6E-49AF-9E44-4C859A670CAA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14-A4</a:t>
            </a:r>
          </a:p>
        </p:txBody>
      </p:sp>
    </p:spTree>
  </p:cSld>
  <p:clrMapOvr>
    <a:masterClrMapping/>
  </p:clrMapOvr>
  <p:transition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The Mathematics of Interest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 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Part 2</a:t>
            </a:r>
          </a:p>
        </p:txBody>
      </p:sp>
      <p:sp>
        <p:nvSpPr>
          <p:cNvPr id="466948" name="Rectangle 4"/>
          <p:cNvSpPr>
            <a:spLocks noChangeArrowheads="1"/>
          </p:cNvSpPr>
          <p:nvPr/>
        </p:nvSpPr>
        <p:spPr bwMode="auto">
          <a:xfrm>
            <a:off x="1828800" y="3413125"/>
            <a:ext cx="5551488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P(1 + r)</a:t>
            </a:r>
            <a:r>
              <a:rPr lang="en-US" sz="5000" baseline="30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</a:t>
            </a:r>
          </a:p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1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$100(1 + .08)</a:t>
            </a:r>
            <a:r>
              <a:rPr lang="en-US" sz="5000" baseline="30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1</a:t>
            </a:r>
          </a:p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1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$108.00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33400" y="1676400"/>
            <a:ext cx="8077200" cy="1600200"/>
          </a:xfrm>
          <a:prstGeom prst="rect">
            <a:avLst/>
          </a:prstGeom>
          <a:solidFill>
            <a:srgbClr val="FF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accent1"/>
              </a:buClr>
              <a:buFont typeface="Times" charset="0"/>
              <a:buNone/>
            </a:pPr>
            <a:r>
              <a:rPr lang="en-US" sz="3000" b="1" dirty="0">
                <a:solidFill>
                  <a:srgbClr val="008000"/>
                </a:solidFill>
              </a:rPr>
              <a:t>	Assume a bank pays 8% interest on a $100 deposit made today. How much will the $100 be worth in one year?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5232253-EF08-4B35-BD90-379A46AE7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2E8C8F-9A0F-422E-B040-4280D1F1A376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14-A5</a:t>
            </a:r>
          </a:p>
        </p:txBody>
      </p:sp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Compound Interest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 Part 1</a:t>
            </a:r>
          </a:p>
        </p:txBody>
      </p:sp>
      <p:sp>
        <p:nvSpPr>
          <p:cNvPr id="4710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048000"/>
            <a:ext cx="8686800" cy="2500313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US">
                <a:effectLst>
                  <a:outerShdw blurRad="38100" dist="38100" dir="2700000" algn="tl">
                    <a:srgbClr val="DDDDDD"/>
                  </a:outerShdw>
                </a:effectLst>
                <a:latin typeface="Calibri" charset="0"/>
                <a:ea typeface="MS PGothic" charset="0"/>
                <a:cs typeface="MS PGothic" charset="0"/>
              </a:rPr>
              <a:t>		</a:t>
            </a:r>
            <a:endParaRPr lang="en-US" sz="4900">
              <a:solidFill>
                <a:srgbClr val="006600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471052" name="Rectangle 12"/>
          <p:cNvSpPr>
            <a:spLocks noChangeArrowheads="1"/>
          </p:cNvSpPr>
          <p:nvPr/>
        </p:nvSpPr>
        <p:spPr bwMode="auto">
          <a:xfrm>
            <a:off x="2438400" y="3810000"/>
            <a:ext cx="38957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SzPct val="80000"/>
            </a:pPr>
            <a:r>
              <a:rPr lang="en-US" sz="5000" dirty="0" err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 dirty="0" err="1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  <a:r>
              <a:rPr lang="en-US" sz="5000" dirty="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P(1 + r)</a:t>
            </a:r>
            <a:r>
              <a:rPr lang="en-US" sz="5000" baseline="30000" dirty="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n</a:t>
            </a:r>
          </a:p>
        </p:txBody>
      </p:sp>
      <p:sp>
        <p:nvSpPr>
          <p:cNvPr id="471053" name="Rectangle 13"/>
          <p:cNvSpPr>
            <a:spLocks noChangeArrowheads="1"/>
          </p:cNvSpPr>
          <p:nvPr/>
        </p:nvSpPr>
        <p:spPr bwMode="auto">
          <a:xfrm>
            <a:off x="533400" y="1676400"/>
            <a:ext cx="7772400" cy="1981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accent1"/>
              </a:buClr>
              <a:buFont typeface="Times" pitchFamily="34" charset="0"/>
              <a:buNone/>
              <a:defRPr/>
            </a:pPr>
            <a:r>
              <a:rPr lang="en-US" sz="3200" b="1" dirty="0">
                <a:solidFill>
                  <a:srgbClr val="0070C0"/>
                </a:solidFill>
                <a:ea typeface="ＭＳ Ｐゴシック" pitchFamily="34" charset="-128"/>
                <a:cs typeface="+mn-cs"/>
              </a:rPr>
              <a:t>	</a:t>
            </a:r>
            <a:r>
              <a:rPr lang="en-US" sz="3000" b="1" dirty="0">
                <a:solidFill>
                  <a:srgbClr val="0070C0"/>
                </a:solidFill>
                <a:ea typeface="ＭＳ Ｐゴシック" pitchFamily="34" charset="-128"/>
                <a:cs typeface="+mn-cs"/>
              </a:rPr>
              <a:t>What if the $108 was left in the bank for a second year? How much would the original $100 be worth at the end of the second year? 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1905000" y="4725988"/>
            <a:ext cx="60960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F</a:t>
            </a:r>
            <a:r>
              <a:rPr lang="en-US" sz="2200" dirty="0"/>
              <a:t> = the balance at the end of the period </a:t>
            </a:r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P </a:t>
            </a:r>
            <a:r>
              <a:rPr lang="en-US" sz="2200" dirty="0"/>
              <a:t>= the amount invested now.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r</a:t>
            </a:r>
            <a:r>
              <a:rPr lang="en-US" sz="2200" dirty="0"/>
              <a:t> = the rate of interest per period.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 = the number of periods.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968E2DE-C2CF-48FC-B837-90AB5FAEA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A9EDE8-5B42-4F5A-A59B-782B311FCB3C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14-A6</a:t>
            </a:r>
          </a:p>
        </p:txBody>
      </p:sp>
    </p:spTree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Compound Interest – Example</a:t>
            </a:r>
            <a:r>
              <a:rPr lang="en-US" sz="3600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sz="3600" dirty="0">
                <a:latin typeface="Calibri Light" charset="0"/>
                <a:ea typeface="ＭＳ Ｐゴシック" charset="0"/>
                <a:cs typeface="ＭＳ Ｐゴシック" charset="0"/>
              </a:rPr>
              <a:t>Part 2</a:t>
            </a:r>
          </a:p>
        </p:txBody>
      </p:sp>
      <p:sp>
        <p:nvSpPr>
          <p:cNvPr id="473100" name="Rectangle 12"/>
          <p:cNvSpPr>
            <a:spLocks noChangeArrowheads="1"/>
          </p:cNvSpPr>
          <p:nvPr/>
        </p:nvSpPr>
        <p:spPr bwMode="auto">
          <a:xfrm>
            <a:off x="1828800" y="1981200"/>
            <a:ext cx="560705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2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$100(1 + .08)</a:t>
            </a:r>
            <a:r>
              <a:rPr lang="en-US" sz="5000" baseline="30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2</a:t>
            </a:r>
          </a:p>
          <a:p>
            <a:pPr eaLnBrk="1" hangingPunct="1">
              <a:spcBef>
                <a:spcPct val="20000"/>
              </a:spcBef>
              <a:buSzPct val="80000"/>
            </a:pP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F</a:t>
            </a:r>
            <a:r>
              <a:rPr lang="en-US" sz="5000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2</a:t>
            </a:r>
            <a:r>
              <a:rPr lang="en-US" sz="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 = $116.64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4267200"/>
            <a:ext cx="7848600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en-US" sz="3000" b="1" dirty="0">
                <a:solidFill>
                  <a:srgbClr val="146266"/>
                </a:solidFill>
                <a:cs typeface="Arial" charset="0"/>
              </a:rPr>
              <a:t>The interest that is paid in the second year on the interest earned in the first year is known as </a:t>
            </a:r>
            <a:r>
              <a:rPr lang="en-US" sz="3000" b="1" dirty="0">
                <a:solidFill>
                  <a:srgbClr val="C00000"/>
                </a:solidFill>
                <a:cs typeface="Arial" charset="0"/>
              </a:rPr>
              <a:t>compound interest</a:t>
            </a:r>
            <a:r>
              <a:rPr lang="en-US" sz="3000" b="1" dirty="0">
                <a:solidFill>
                  <a:srgbClr val="146266"/>
                </a:solidFill>
                <a:cs typeface="Arial" charset="0"/>
              </a:rPr>
              <a:t>.</a:t>
            </a:r>
            <a:r>
              <a:rPr lang="en-US" sz="3000" b="1" dirty="0">
                <a:solidFill>
                  <a:srgbClr val="146266"/>
                </a:solidFill>
                <a:cs typeface="Arial" charset="0"/>
                <a:sym typeface="Symbol" charset="0"/>
              </a:rPr>
              <a:t> </a:t>
            </a:r>
            <a:endParaRPr lang="en-US" sz="3000" b="1" dirty="0">
              <a:solidFill>
                <a:srgbClr val="146266"/>
              </a:solidFill>
              <a:cs typeface="Arial" charset="0"/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4A550C25-5F6B-4D57-BA49-D2207AB729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33F097-6E5D-40FD-8B1F-C3A780E49F36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14-A7</a:t>
            </a:r>
          </a:p>
        </p:txBody>
      </p:sp>
    </p:spTree>
  </p:cSld>
  <p:clrMapOvr>
    <a:masterClrMapping/>
  </p:clrMapOvr>
  <p:transition>
    <p:blinds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>
                <a:ea typeface="MS PGothic" charset="-128"/>
                <a:cs typeface="ＭＳ Ｐゴシック" charset="-128"/>
              </a:rPr>
              <a:t>Computation of Present Value</a:t>
            </a:r>
          </a:p>
        </p:txBody>
      </p:sp>
      <p:sp>
        <p:nvSpPr>
          <p:cNvPr id="29698" name="Line 3"/>
          <p:cNvSpPr>
            <a:spLocks noChangeShapeType="1"/>
          </p:cNvSpPr>
          <p:nvPr/>
        </p:nvSpPr>
        <p:spPr bwMode="auto">
          <a:xfrm>
            <a:off x="533400" y="3683000"/>
            <a:ext cx="8001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Line 4"/>
          <p:cNvSpPr>
            <a:spLocks noChangeShapeType="1"/>
          </p:cNvSpPr>
          <p:nvPr/>
        </p:nvSpPr>
        <p:spPr bwMode="auto">
          <a:xfrm>
            <a:off x="1066800" y="34290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>
            <a:off x="7848600" y="3454400"/>
            <a:ext cx="0" cy="533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114300" y="3911600"/>
            <a:ext cx="1905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/>
              <a:t>Present Value</a:t>
            </a: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6896100" y="3911600"/>
            <a:ext cx="1905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/>
              <a:t>Future Value</a:t>
            </a:r>
          </a:p>
        </p:txBody>
      </p:sp>
      <p:sp>
        <p:nvSpPr>
          <p:cNvPr id="29703" name="Text Box 8"/>
          <p:cNvSpPr txBox="1">
            <a:spLocks noChangeArrowheads="1"/>
          </p:cNvSpPr>
          <p:nvPr/>
        </p:nvSpPr>
        <p:spPr bwMode="auto">
          <a:xfrm>
            <a:off x="457200" y="1600200"/>
            <a:ext cx="792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 dirty="0">
                <a:solidFill>
                  <a:srgbClr val="C00000"/>
                </a:solidFill>
              </a:rPr>
              <a:t>An investment can be viewed in two ways: its future value or its present value.</a:t>
            </a:r>
          </a:p>
        </p:txBody>
      </p:sp>
      <p:sp>
        <p:nvSpPr>
          <p:cNvPr id="29704" name="Text Box 9"/>
          <p:cNvSpPr txBox="1">
            <a:spLocks noChangeArrowheads="1"/>
          </p:cNvSpPr>
          <p:nvPr/>
        </p:nvSpPr>
        <p:spPr bwMode="auto">
          <a:xfrm>
            <a:off x="457200" y="4724400"/>
            <a:ext cx="7924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C00000"/>
                </a:solidFill>
              </a:rPr>
              <a:t>Let’s look at a situation where the future value is known and the present value is the unknown.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DA1392E9-4D5A-436F-A02F-79DDF3D27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9E3F64-9E2D-4583-AD4A-68F239D02C95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14-A8</a:t>
            </a:r>
          </a:p>
        </p:txBody>
      </p:sp>
    </p:spTree>
  </p:cSld>
  <p:clrMapOvr>
    <a:masterClrMapping/>
  </p:clrMapOvr>
  <p:transition>
    <p:blind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Present Value – Example</a:t>
            </a:r>
            <a:r>
              <a:rPr lang="en-US" baseline="0" dirty="0">
                <a:latin typeface="Calibri Light" charset="0"/>
                <a:ea typeface="ＭＳ Ｐゴシック" charset="0"/>
                <a:cs typeface="ＭＳ Ｐゴシック" charset="0"/>
              </a:rPr>
              <a:t> –</a:t>
            </a:r>
            <a:r>
              <a:rPr lang="en-US" dirty="0">
                <a:latin typeface="Calibri Light" charset="0"/>
                <a:ea typeface="ＭＳ Ｐゴシック" charset="0"/>
                <a:cs typeface="ＭＳ Ｐゴシック" charset="0"/>
              </a:rPr>
              <a:t> Part 1</a:t>
            </a:r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701800"/>
            <a:ext cx="8686800" cy="14986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>
              <a:buFont typeface="Times" charset="0"/>
              <a:buNone/>
            </a:pPr>
            <a:r>
              <a:rPr lang="en-US" sz="3200" b="1">
                <a:latin typeface="Calibri" charset="0"/>
                <a:ea typeface="MS PGothic" charset="0"/>
                <a:cs typeface="MS PGothic" charset="0"/>
              </a:rPr>
              <a:t>	If a bond will pay $100 in two years, what is the present value of the $100 if an investor can earn a return of 12% on investments?</a:t>
            </a:r>
            <a:endParaRPr lang="en-US" sz="4400" b="1" baseline="30000">
              <a:solidFill>
                <a:schemeClr val="tx2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grpSp>
        <p:nvGrpSpPr>
          <p:cNvPr id="31747" name="Group 4"/>
          <p:cNvGrpSpPr>
            <a:grpSpLocks/>
          </p:cNvGrpSpPr>
          <p:nvPr/>
        </p:nvGrpSpPr>
        <p:grpSpPr bwMode="auto">
          <a:xfrm>
            <a:off x="2971800" y="3276600"/>
            <a:ext cx="3276600" cy="1457325"/>
            <a:chOff x="1440" y="2400"/>
            <a:chExt cx="2064" cy="918"/>
          </a:xfrm>
        </p:grpSpPr>
        <p:sp>
          <p:nvSpPr>
            <p:cNvPr id="479237" name="Rectangle 5"/>
            <p:cNvSpPr>
              <a:spLocks noChangeArrowheads="1"/>
            </p:cNvSpPr>
            <p:nvPr/>
          </p:nvSpPr>
          <p:spPr bwMode="auto">
            <a:xfrm>
              <a:off x="2064" y="2838"/>
              <a:ext cx="144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20000"/>
                </a:spcBef>
                <a:buSzPct val="80000"/>
              </a:pPr>
              <a:r>
                <a:rPr lang="en-US" sz="4400">
                  <a:solidFill>
                    <a:srgbClr val="0066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ea typeface="ＭＳ Ｐゴシック" charset="0"/>
                  <a:cs typeface="ＭＳ Ｐゴシック" charset="0"/>
                </a:rPr>
                <a:t>(1 + r)</a:t>
              </a:r>
              <a:r>
                <a:rPr lang="en-US" sz="4400" baseline="30000">
                  <a:solidFill>
                    <a:srgbClr val="0066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ea typeface="ＭＳ Ｐゴシック" charset="0"/>
                  <a:cs typeface="ＭＳ Ｐゴシック" charset="0"/>
                </a:rPr>
                <a:t>n</a:t>
              </a:r>
            </a:p>
          </p:txBody>
        </p:sp>
        <p:sp>
          <p:nvSpPr>
            <p:cNvPr id="11271" name="Line 6"/>
            <p:cNvSpPr>
              <a:spLocks noChangeShapeType="1"/>
            </p:cNvSpPr>
            <p:nvPr/>
          </p:nvSpPr>
          <p:spPr bwMode="auto">
            <a:xfrm>
              <a:off x="2160" y="2886"/>
              <a:ext cx="1056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ffectLst>
              <a:outerShdw blurRad="63500" dist="17961" dir="2700000" algn="ctr" rotWithShape="0">
                <a:srgbClr val="000000">
                  <a:alpha val="74997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MS PGothic" charset="-128"/>
                <a:cs typeface="+mn-cs"/>
              </a:endParaRPr>
            </a:p>
          </p:txBody>
        </p:sp>
        <p:sp>
          <p:nvSpPr>
            <p:cNvPr id="479239" name="Text Box 7"/>
            <p:cNvSpPr txBox="1">
              <a:spLocks noChangeArrowheads="1"/>
            </p:cNvSpPr>
            <p:nvPr/>
          </p:nvSpPr>
          <p:spPr bwMode="auto">
            <a:xfrm>
              <a:off x="1440" y="2646"/>
              <a:ext cx="124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400" b="1">
                  <a:solidFill>
                    <a:srgbClr val="0066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rPr>
                <a:t>P =</a:t>
              </a:r>
              <a:endParaRPr lang="en-US" sz="4400" b="1" baseline="-25000">
                <a:solidFill>
                  <a:srgbClr val="0066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479240" name="Text Box 8"/>
            <p:cNvSpPr txBox="1">
              <a:spLocks noChangeArrowheads="1"/>
            </p:cNvSpPr>
            <p:nvPr/>
          </p:nvSpPr>
          <p:spPr bwMode="auto">
            <a:xfrm>
              <a:off x="2496" y="2400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sz="4400">
                  <a:solidFill>
                    <a:srgbClr val="0066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ea typeface="ＭＳ Ｐゴシック" charset="0"/>
                  <a:cs typeface="ＭＳ Ｐゴシック" charset="0"/>
                </a:rPr>
                <a:t>F</a:t>
              </a:r>
              <a:r>
                <a:rPr lang="en-US" sz="4400" baseline="-25000">
                  <a:solidFill>
                    <a:srgbClr val="0066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ea typeface="ＭＳ Ｐゴシック" charset="0"/>
                  <a:cs typeface="ＭＳ Ｐゴシック" charset="0"/>
                </a:rPr>
                <a:t>n</a:t>
              </a:r>
            </a:p>
          </p:txBody>
        </p:sp>
      </p:grp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2286000" y="4878388"/>
            <a:ext cx="61722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F</a:t>
            </a:r>
            <a:r>
              <a:rPr lang="en-US" sz="2200" dirty="0"/>
              <a:t> = the balance at the end of the period </a:t>
            </a:r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P</a:t>
            </a:r>
            <a:r>
              <a:rPr lang="en-US" sz="2200" dirty="0"/>
              <a:t> = the amount invested now.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r</a:t>
            </a:r>
            <a:r>
              <a:rPr lang="en-US" sz="2200" dirty="0"/>
              <a:t> = the rate of interest per period.</a:t>
            </a:r>
          </a:p>
          <a:p>
            <a:pPr eaLnBrk="1" hangingPunct="1"/>
            <a:r>
              <a:rPr lang="en-US" sz="2200" b="1" dirty="0">
                <a:solidFill>
                  <a:srgbClr val="006600"/>
                </a:solidFill>
              </a:rPr>
              <a:t>n</a:t>
            </a:r>
            <a:r>
              <a:rPr lang="en-US" sz="2200" dirty="0"/>
              <a:t> = the number of periods. 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FCE22A2-EC37-43D2-B419-A272E8893D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6" y="6119813"/>
            <a:ext cx="91725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48CB6B-D861-463B-93AB-CD5CFF7C338D}"/>
              </a:ext>
            </a:extLst>
          </p:cNvPr>
          <p:cNvSpPr txBox="1"/>
          <p:nvPr/>
        </p:nvSpPr>
        <p:spPr>
          <a:xfrm>
            <a:off x="8610600" y="151015"/>
            <a:ext cx="762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14-A9</a:t>
            </a:r>
          </a:p>
        </p:txBody>
      </p:sp>
    </p:spTree>
  </p:cSld>
  <p:clrMapOvr>
    <a:masterClrMapping/>
  </p:clrMapOvr>
  <p:transition>
    <p:blinds/>
  </p:transition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2342</TotalTime>
  <Words>648</Words>
  <Application>Microsoft Office PowerPoint</Application>
  <PresentationFormat>On-screen Show (4:3)</PresentationFormat>
  <Paragraphs>114</Paragraphs>
  <Slides>20</Slides>
  <Notes>20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Calibri</vt:lpstr>
      <vt:lpstr>Calibri Light</vt:lpstr>
      <vt:lpstr>Georgia</vt:lpstr>
      <vt:lpstr>Times</vt:lpstr>
      <vt:lpstr>Times New Roman</vt:lpstr>
      <vt:lpstr>Wingdings</vt:lpstr>
      <vt:lpstr>Retrospect</vt:lpstr>
      <vt:lpstr>1_Retrospect</vt:lpstr>
      <vt:lpstr>Worksheet</vt:lpstr>
      <vt:lpstr>The Concept of Present Value</vt:lpstr>
      <vt:lpstr>Learning Objective 7</vt:lpstr>
      <vt:lpstr>The Mathematics of Interest</vt:lpstr>
      <vt:lpstr>The Mathematics of Interest – Example – Part 1</vt:lpstr>
      <vt:lpstr>The Mathematics of Interest – Example – Part 2</vt:lpstr>
      <vt:lpstr>Compound Interest – Example – Part 1</vt:lpstr>
      <vt:lpstr>Compound Interest – Example –Part 2</vt:lpstr>
      <vt:lpstr>Computation of Present Value</vt:lpstr>
      <vt:lpstr>Present Value – Example – Part 1</vt:lpstr>
      <vt:lpstr>Present Value – Example – Part 2</vt:lpstr>
      <vt:lpstr>Present Value – Example – Part 3</vt:lpstr>
      <vt:lpstr>Present Value – Example – Part 4</vt:lpstr>
      <vt:lpstr>Quick Check 1</vt:lpstr>
      <vt:lpstr>Quick Check 1a</vt:lpstr>
      <vt:lpstr>Present Value of a Series of Cash Flows</vt:lpstr>
      <vt:lpstr>Present Value of a Series of Cash Flows – Example – Part 1</vt:lpstr>
      <vt:lpstr>Present Value of a Series of Cash Flows – Example – Part 2</vt:lpstr>
      <vt:lpstr>Quick Check 2</vt:lpstr>
      <vt:lpstr>Quick Check 2a</vt:lpstr>
      <vt:lpstr>End of Chapter 14A</vt:lpstr>
    </vt:vector>
  </TitlesOfParts>
  <Company>Jon A. Booker, Ph.D., CPA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Title</dc:title>
  <dc:creator>Jon A. Booker</dc:creator>
  <cp:lastModifiedBy>Plumb, Patricia</cp:lastModifiedBy>
  <cp:revision>217</cp:revision>
  <dcterms:created xsi:type="dcterms:W3CDTF">2008-08-28T13:55:57Z</dcterms:created>
  <dcterms:modified xsi:type="dcterms:W3CDTF">2020-01-15T18:15:24Z</dcterms:modified>
</cp:coreProperties>
</file>