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371" r:id="rId1"/>
    <p:sldMasterId id="2147484763" r:id="rId2"/>
  </p:sldMasterIdLst>
  <p:notesMasterIdLst>
    <p:notesMasterId r:id="rId66"/>
  </p:notesMasterIdLst>
  <p:handoutMasterIdLst>
    <p:handoutMasterId r:id="rId67"/>
  </p:handoutMasterIdLst>
  <p:sldIdLst>
    <p:sldId id="401" r:id="rId3"/>
    <p:sldId id="442" r:id="rId4"/>
    <p:sldId id="443" r:id="rId5"/>
    <p:sldId id="445" r:id="rId6"/>
    <p:sldId id="531" r:id="rId7"/>
    <p:sldId id="446" r:id="rId8"/>
    <p:sldId id="447" r:id="rId9"/>
    <p:sldId id="448" r:id="rId10"/>
    <p:sldId id="449" r:id="rId11"/>
    <p:sldId id="450" r:id="rId12"/>
    <p:sldId id="451" r:id="rId13"/>
    <p:sldId id="452" r:id="rId14"/>
    <p:sldId id="453" r:id="rId15"/>
    <p:sldId id="454" r:id="rId16"/>
    <p:sldId id="455" r:id="rId17"/>
    <p:sldId id="456" r:id="rId18"/>
    <p:sldId id="457" r:id="rId19"/>
    <p:sldId id="458" r:id="rId20"/>
    <p:sldId id="459" r:id="rId21"/>
    <p:sldId id="460" r:id="rId22"/>
    <p:sldId id="461" r:id="rId23"/>
    <p:sldId id="462" r:id="rId24"/>
    <p:sldId id="463" r:id="rId25"/>
    <p:sldId id="464" r:id="rId26"/>
    <p:sldId id="465" r:id="rId27"/>
    <p:sldId id="466" r:id="rId28"/>
    <p:sldId id="467" r:id="rId29"/>
    <p:sldId id="468" r:id="rId30"/>
    <p:sldId id="469" r:id="rId31"/>
    <p:sldId id="470" r:id="rId32"/>
    <p:sldId id="471" r:id="rId33"/>
    <p:sldId id="472" r:id="rId34"/>
    <p:sldId id="511" r:id="rId35"/>
    <p:sldId id="498" r:id="rId36"/>
    <p:sldId id="499" r:id="rId37"/>
    <p:sldId id="501" r:id="rId38"/>
    <p:sldId id="502" r:id="rId39"/>
    <p:sldId id="503" r:id="rId40"/>
    <p:sldId id="504" r:id="rId41"/>
    <p:sldId id="505" r:id="rId42"/>
    <p:sldId id="506" r:id="rId43"/>
    <p:sldId id="507" r:id="rId44"/>
    <p:sldId id="508" r:id="rId45"/>
    <p:sldId id="509" r:id="rId46"/>
    <p:sldId id="512" r:id="rId47"/>
    <p:sldId id="513" r:id="rId48"/>
    <p:sldId id="514" r:id="rId49"/>
    <p:sldId id="516" r:id="rId50"/>
    <p:sldId id="517" r:id="rId51"/>
    <p:sldId id="518" r:id="rId52"/>
    <p:sldId id="519" r:id="rId53"/>
    <p:sldId id="520" r:id="rId54"/>
    <p:sldId id="521" r:id="rId55"/>
    <p:sldId id="522" r:id="rId56"/>
    <p:sldId id="523" r:id="rId57"/>
    <p:sldId id="524" r:id="rId58"/>
    <p:sldId id="525" r:id="rId59"/>
    <p:sldId id="526" r:id="rId60"/>
    <p:sldId id="527" r:id="rId61"/>
    <p:sldId id="528" r:id="rId62"/>
    <p:sldId id="529" r:id="rId63"/>
    <p:sldId id="530" r:id="rId64"/>
    <p:sldId id="400" r:id="rId6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8000"/>
    <a:srgbClr val="B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01" autoAdjust="0"/>
    <p:restoredTop sz="86452" autoAdjust="0"/>
  </p:normalViewPr>
  <p:slideViewPr>
    <p:cSldViewPr>
      <p:cViewPr varScale="1">
        <p:scale>
          <a:sx n="73" d="100"/>
          <a:sy n="73" d="100"/>
        </p:scale>
        <p:origin x="6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4680" y="20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76372C-339A-DE46-91A2-11981083B602}" type="doc">
      <dgm:prSet loTypeId="urn:microsoft.com/office/officeart/2005/8/layout/chart3" loCatId="" qsTypeId="urn:microsoft.com/office/officeart/2005/8/quickstyle/simple4" qsCatId="simple" csTypeId="urn:microsoft.com/office/officeart/2005/8/colors/accent1_2" csCatId="accent1" phldr="1"/>
      <dgm:spPr/>
    </dgm:pt>
    <dgm:pt modelId="{D90B07B9-985C-0249-8E3F-57AA1B3D6D0C}">
      <dgm:prSet phldrT="[Text]"/>
      <dgm:spPr/>
      <dgm:t>
        <a:bodyPr/>
        <a:lstStyle/>
        <a:p>
          <a:r>
            <a:rPr lang="en-US" dirty="0"/>
            <a:t>  </a:t>
          </a:r>
        </a:p>
      </dgm:t>
    </dgm:pt>
    <dgm:pt modelId="{05CD5E82-3F41-564D-BB14-F27A15225FB0}" type="parTrans" cxnId="{7F93F45C-834F-7943-81E0-8C60522A4E0B}">
      <dgm:prSet/>
      <dgm:spPr/>
      <dgm:t>
        <a:bodyPr/>
        <a:lstStyle/>
        <a:p>
          <a:endParaRPr lang="en-US"/>
        </a:p>
      </dgm:t>
    </dgm:pt>
    <dgm:pt modelId="{593A9C46-7574-274C-A513-348D36D262C6}" type="sibTrans" cxnId="{7F93F45C-834F-7943-81E0-8C60522A4E0B}">
      <dgm:prSet/>
      <dgm:spPr/>
      <dgm:t>
        <a:bodyPr/>
        <a:lstStyle/>
        <a:p>
          <a:endParaRPr lang="en-US"/>
        </a:p>
      </dgm:t>
    </dgm:pt>
    <dgm:pt modelId="{1EBD7058-63B2-7243-B632-1D78B9B604A9}">
      <dgm:prSet phldrT="[Text]"/>
      <dgm:spPr/>
      <dgm:t>
        <a:bodyPr/>
        <a:lstStyle/>
        <a:p>
          <a:endParaRPr lang="en-US" dirty="0"/>
        </a:p>
      </dgm:t>
    </dgm:pt>
    <dgm:pt modelId="{CAB23ADD-D8D8-7F4F-9BF8-DAC1D3D77855}" type="parTrans" cxnId="{37F68EDA-5061-C94A-96F8-918403E92F61}">
      <dgm:prSet/>
      <dgm:spPr/>
      <dgm:t>
        <a:bodyPr/>
        <a:lstStyle/>
        <a:p>
          <a:endParaRPr lang="en-US"/>
        </a:p>
      </dgm:t>
    </dgm:pt>
    <dgm:pt modelId="{4788F3AE-CA2D-6D48-B416-D0BA42C02FA5}" type="sibTrans" cxnId="{37F68EDA-5061-C94A-96F8-918403E92F61}">
      <dgm:prSet/>
      <dgm:spPr/>
      <dgm:t>
        <a:bodyPr/>
        <a:lstStyle/>
        <a:p>
          <a:endParaRPr lang="en-US"/>
        </a:p>
      </dgm:t>
    </dgm:pt>
    <dgm:pt modelId="{52C45244-4805-B44B-BF0E-77A1EBBF4A0F}">
      <dgm:prSet phldrT="[Text]"/>
      <dgm:spPr/>
      <dgm:t>
        <a:bodyPr/>
        <a:lstStyle/>
        <a:p>
          <a:endParaRPr lang="en-US" dirty="0"/>
        </a:p>
      </dgm:t>
    </dgm:pt>
    <dgm:pt modelId="{0244B381-46F4-E443-A26E-F9AB83928FF9}" type="parTrans" cxnId="{0F91BBFF-E9CC-014B-B5FB-6AAC014A1666}">
      <dgm:prSet/>
      <dgm:spPr/>
      <dgm:t>
        <a:bodyPr/>
        <a:lstStyle/>
        <a:p>
          <a:endParaRPr lang="en-US"/>
        </a:p>
      </dgm:t>
    </dgm:pt>
    <dgm:pt modelId="{A12B4000-DDAA-7F4A-BF37-07C8F4ABACC8}" type="sibTrans" cxnId="{0F91BBFF-E9CC-014B-B5FB-6AAC014A1666}">
      <dgm:prSet/>
      <dgm:spPr/>
      <dgm:t>
        <a:bodyPr/>
        <a:lstStyle/>
        <a:p>
          <a:endParaRPr lang="en-US"/>
        </a:p>
      </dgm:t>
    </dgm:pt>
    <dgm:pt modelId="{B01C48C9-2BFA-9B42-BA0E-248A1EE245C8}" type="pres">
      <dgm:prSet presAssocID="{B776372C-339A-DE46-91A2-11981083B602}" presName="compositeShape" presStyleCnt="0">
        <dgm:presLayoutVars>
          <dgm:chMax val="7"/>
          <dgm:dir/>
          <dgm:resizeHandles val="exact"/>
        </dgm:presLayoutVars>
      </dgm:prSet>
      <dgm:spPr/>
    </dgm:pt>
    <dgm:pt modelId="{80975E32-A676-054B-A3DD-4F38B9C04131}" type="pres">
      <dgm:prSet presAssocID="{B776372C-339A-DE46-91A2-11981083B602}" presName="wedge1" presStyleLbl="node1" presStyleIdx="0" presStyleCnt="3"/>
      <dgm:spPr/>
    </dgm:pt>
    <dgm:pt modelId="{2A3B6042-211A-1443-906B-623A2AB88515}" type="pres">
      <dgm:prSet presAssocID="{B776372C-339A-DE46-91A2-11981083B60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FA48BC4-9EC0-EB42-949E-DC1CFF9DC64F}" type="pres">
      <dgm:prSet presAssocID="{B776372C-339A-DE46-91A2-11981083B602}" presName="wedge2" presStyleLbl="node1" presStyleIdx="1" presStyleCnt="3"/>
      <dgm:spPr/>
    </dgm:pt>
    <dgm:pt modelId="{7D76A8E2-B71A-C84E-8125-230233CB9A00}" type="pres">
      <dgm:prSet presAssocID="{B776372C-339A-DE46-91A2-11981083B60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3D81433-042E-F54E-AC02-BA64D32456EA}" type="pres">
      <dgm:prSet presAssocID="{B776372C-339A-DE46-91A2-11981083B602}" presName="wedge3" presStyleLbl="node1" presStyleIdx="2" presStyleCnt="3"/>
      <dgm:spPr/>
    </dgm:pt>
    <dgm:pt modelId="{F21AC50F-7389-4349-90F4-09DEB3E1D87D}" type="pres">
      <dgm:prSet presAssocID="{B776372C-339A-DE46-91A2-11981083B60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B5E2F0A-C4E7-A54B-9F68-166DBEF3732B}" type="presOf" srcId="{B776372C-339A-DE46-91A2-11981083B602}" destId="{B01C48C9-2BFA-9B42-BA0E-248A1EE245C8}" srcOrd="0" destOrd="0" presId="urn:microsoft.com/office/officeart/2005/8/layout/chart3"/>
    <dgm:cxn modelId="{99AD9532-1864-0C4C-8EF2-935A9016C68E}" type="presOf" srcId="{1EBD7058-63B2-7243-B632-1D78B9B604A9}" destId="{F3D81433-042E-F54E-AC02-BA64D32456EA}" srcOrd="0" destOrd="0" presId="urn:microsoft.com/office/officeart/2005/8/layout/chart3"/>
    <dgm:cxn modelId="{7F93F45C-834F-7943-81E0-8C60522A4E0B}" srcId="{B776372C-339A-DE46-91A2-11981083B602}" destId="{D90B07B9-985C-0249-8E3F-57AA1B3D6D0C}" srcOrd="0" destOrd="0" parTransId="{05CD5E82-3F41-564D-BB14-F27A15225FB0}" sibTransId="{593A9C46-7574-274C-A513-348D36D262C6}"/>
    <dgm:cxn modelId="{CFA3CE6A-A376-1843-89B8-A3B7890F9833}" type="presOf" srcId="{D90B07B9-985C-0249-8E3F-57AA1B3D6D0C}" destId="{2A3B6042-211A-1443-906B-623A2AB88515}" srcOrd="1" destOrd="0" presId="urn:microsoft.com/office/officeart/2005/8/layout/chart3"/>
    <dgm:cxn modelId="{53B8F191-E5BA-F847-B713-2F235865E6EC}" type="presOf" srcId="{D90B07B9-985C-0249-8E3F-57AA1B3D6D0C}" destId="{80975E32-A676-054B-A3DD-4F38B9C04131}" srcOrd="0" destOrd="0" presId="urn:microsoft.com/office/officeart/2005/8/layout/chart3"/>
    <dgm:cxn modelId="{91C6EFC2-51B0-8248-B673-292A238B842A}" type="presOf" srcId="{52C45244-4805-B44B-BF0E-77A1EBBF4A0F}" destId="{7D76A8E2-B71A-C84E-8125-230233CB9A00}" srcOrd="1" destOrd="0" presId="urn:microsoft.com/office/officeart/2005/8/layout/chart3"/>
    <dgm:cxn modelId="{F1BE82D2-E04D-3844-ADD9-35E76339FBD7}" type="presOf" srcId="{52C45244-4805-B44B-BF0E-77A1EBBF4A0F}" destId="{BFA48BC4-9EC0-EB42-949E-DC1CFF9DC64F}" srcOrd="0" destOrd="0" presId="urn:microsoft.com/office/officeart/2005/8/layout/chart3"/>
    <dgm:cxn modelId="{0AB909D9-48C3-CF40-8CEF-A89F304BDD9D}" type="presOf" srcId="{1EBD7058-63B2-7243-B632-1D78B9B604A9}" destId="{F21AC50F-7389-4349-90F4-09DEB3E1D87D}" srcOrd="1" destOrd="0" presId="urn:microsoft.com/office/officeart/2005/8/layout/chart3"/>
    <dgm:cxn modelId="{37F68EDA-5061-C94A-96F8-918403E92F61}" srcId="{B776372C-339A-DE46-91A2-11981083B602}" destId="{1EBD7058-63B2-7243-B632-1D78B9B604A9}" srcOrd="2" destOrd="0" parTransId="{CAB23ADD-D8D8-7F4F-9BF8-DAC1D3D77855}" sibTransId="{4788F3AE-CA2D-6D48-B416-D0BA42C02FA5}"/>
    <dgm:cxn modelId="{0F91BBFF-E9CC-014B-B5FB-6AAC014A1666}" srcId="{B776372C-339A-DE46-91A2-11981083B602}" destId="{52C45244-4805-B44B-BF0E-77A1EBBF4A0F}" srcOrd="1" destOrd="0" parTransId="{0244B381-46F4-E443-A26E-F9AB83928FF9}" sibTransId="{A12B4000-DDAA-7F4A-BF37-07C8F4ABACC8}"/>
    <dgm:cxn modelId="{F6F2E933-B721-1242-9971-8509DD97E259}" type="presParOf" srcId="{B01C48C9-2BFA-9B42-BA0E-248A1EE245C8}" destId="{80975E32-A676-054B-A3DD-4F38B9C04131}" srcOrd="0" destOrd="0" presId="urn:microsoft.com/office/officeart/2005/8/layout/chart3"/>
    <dgm:cxn modelId="{2E7A17F9-8581-2D4C-A420-9EDEDC86831F}" type="presParOf" srcId="{B01C48C9-2BFA-9B42-BA0E-248A1EE245C8}" destId="{2A3B6042-211A-1443-906B-623A2AB88515}" srcOrd="1" destOrd="0" presId="urn:microsoft.com/office/officeart/2005/8/layout/chart3"/>
    <dgm:cxn modelId="{EE6CA57D-F531-9845-BF03-1D6E99B10746}" type="presParOf" srcId="{B01C48C9-2BFA-9B42-BA0E-248A1EE245C8}" destId="{BFA48BC4-9EC0-EB42-949E-DC1CFF9DC64F}" srcOrd="2" destOrd="0" presId="urn:microsoft.com/office/officeart/2005/8/layout/chart3"/>
    <dgm:cxn modelId="{FF60AE6A-BCF0-7D42-A1B7-774C398CE86D}" type="presParOf" srcId="{B01C48C9-2BFA-9B42-BA0E-248A1EE245C8}" destId="{7D76A8E2-B71A-C84E-8125-230233CB9A00}" srcOrd="3" destOrd="0" presId="urn:microsoft.com/office/officeart/2005/8/layout/chart3"/>
    <dgm:cxn modelId="{62128C3F-E162-7C4C-A7B7-79EA8486A15A}" type="presParOf" srcId="{B01C48C9-2BFA-9B42-BA0E-248A1EE245C8}" destId="{F3D81433-042E-F54E-AC02-BA64D32456EA}" srcOrd="4" destOrd="0" presId="urn:microsoft.com/office/officeart/2005/8/layout/chart3"/>
    <dgm:cxn modelId="{6A3B254A-2368-1B41-81E1-1B2D5511299F}" type="presParOf" srcId="{B01C48C9-2BFA-9B42-BA0E-248A1EE245C8}" destId="{F21AC50F-7389-4349-90F4-09DEB3E1D87D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75E32-A676-054B-A3DD-4F38B9C04131}">
      <dsp:nvSpPr>
        <dsp:cNvPr id="0" name=""/>
        <dsp:cNvSpPr/>
      </dsp:nvSpPr>
      <dsp:spPr>
        <a:xfrm>
          <a:off x="1429105" y="274319"/>
          <a:ext cx="3413760" cy="341376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 </a:t>
          </a:r>
        </a:p>
      </dsp:txBody>
      <dsp:txXfrm>
        <a:off x="3285134" y="904239"/>
        <a:ext cx="1158240" cy="1137920"/>
      </dsp:txXfrm>
    </dsp:sp>
    <dsp:sp modelId="{BFA48BC4-9EC0-EB42-949E-DC1CFF9DC64F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400" kern="1200" dirty="0"/>
        </a:p>
      </dsp:txBody>
      <dsp:txXfrm>
        <a:off x="2187854" y="2529840"/>
        <a:ext cx="1544320" cy="1056640"/>
      </dsp:txXfrm>
    </dsp:sp>
    <dsp:sp modelId="{F3D81433-042E-F54E-AC02-BA64D32456EA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1618894" y="1046480"/>
        <a:ext cx="1158240" cy="1137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33800" y="0"/>
            <a:ext cx="3124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11-</a:t>
            </a:r>
            <a:fld id="{45901781-B42C-1A42-8154-66672E74F736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33705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9800" y="0"/>
            <a:ext cx="838200" cy="2619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100"/>
              <a:t>11-</a:t>
            </a:r>
            <a:fld id="{5AA32B0D-2F54-6D4B-A8BE-7FB69065872F}" type="slidenum">
              <a:rPr lang="en-US" sz="1100"/>
              <a:pPr algn="r" eaLnBrk="1" hangingPunct="1"/>
              <a:t>‹#›</a:t>
            </a:fld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9569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161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488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49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34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58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157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432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301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255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05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01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710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  <p:sp>
        <p:nvSpPr>
          <p:cNvPr id="4710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6278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915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55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433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2304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00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032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29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49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734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77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939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473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373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349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4563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553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4249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758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8371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963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472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706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68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317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373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825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577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163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05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6917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433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  <p:sp>
        <p:nvSpPr>
          <p:cNvPr id="14340" name="Notes 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53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62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9558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67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277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1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433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  <p:sp>
        <p:nvSpPr>
          <p:cNvPr id="14340" name="Notes Placeholder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13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8874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23662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70617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93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3352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62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8547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22068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521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85348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6241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12932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552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4295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301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39787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05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845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1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23741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710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4491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915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415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3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  <p:sp>
        <p:nvSpPr>
          <p:cNvPr id="5120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56152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470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549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627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9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5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741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67F1B0-50B5-224B-8B5D-0233ABC9206B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AA2A3-8E33-1148-BDAE-E2D5BEA255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94841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39011D-D0A4-0344-9714-6369F34BEE9F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13EFD-98EC-4740-A062-9B36D31BC8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8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35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DC687C-D396-E54C-803C-CFD0AE40D7DE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D25F6-A922-D84B-8AB3-8C39CCCCEAB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957685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25DD8E-8DD8-9648-9771-51C968A399A0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B14BE-EFFF-744A-82FE-7477917266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65584"/>
            <a:ext cx="7543800" cy="989708"/>
          </a:xfrm>
        </p:spPr>
        <p:txBody>
          <a:bodyPr/>
          <a:lstStyle>
            <a:lvl1pPr>
              <a:defRPr b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A5FDC-E08C-4644-AFEE-E8A0AC6C819C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DAE00-2833-5F48-B962-1984A23D82E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9357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690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97318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71600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2E53DC-39FB-E244-8CC2-27350A485D8D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3AAE2-3617-1646-B0C9-7E0E2D3324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23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AF37AC-DEE8-724F-8CDC-CAC55992DE86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24506-281A-E349-AB6F-DCE90B2F934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673107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C81BE3-F598-DD47-89B5-06E29D4FA5A7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1FF56-C21B-504C-9B09-D4847C9C17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7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>
              <a:defRPr/>
            </a:lvl1pPr>
          </a:lstStyle>
          <a:p>
            <a:fld id="{333A61F0-25B9-C144-B9BE-DBB6745199E8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E7D76B-EA4C-E746-B965-0B82A2130E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639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F9E24D-6109-4642-8B88-6B385130BC3F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FB87E-EAD9-8D42-B4D1-CCE81651AB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07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47C3F-83A4-534F-AF0E-B7C6B8AC9B5A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48392-BE7A-EC4C-AEEA-E793F4AAC7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0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AE73A5-B234-6144-9ADA-97DDC2BBE0B8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B416E-5363-5243-AA85-75CD79A0B6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33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057D88-D882-7A4A-9613-CE53F0F91D5A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28B10-FD97-3740-94E2-4D530FEB04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568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806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65584"/>
            <a:ext cx="7543800" cy="9897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97CAD5-F78F-BD4B-8008-D1566EC4DA87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05338-D911-0241-9ABB-EFF13750F7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9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690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97318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71600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C84E69-8C1C-574C-B17F-36E2BB85F0B0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A7C270-925A-0C42-8396-6E7365755B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2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FD9CD6-CEE6-544D-BE58-DC2A7F338E74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BA771-D1B5-3B40-8F0D-306E56D7F9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46555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1454F4-3158-B44C-8255-588969253DFD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F2632-559B-3740-B720-A8BC76AF8A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>
              <a:defRPr/>
            </a:lvl1pPr>
          </a:lstStyle>
          <a:p>
            <a:fld id="{4ADD47FC-1CA8-1448-8DFB-3370F2392B57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1087B8-269B-C648-AB2F-816E9A497F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5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D812B9-D98D-024B-81B1-C4F03CFCD0DA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726ED-DD52-E849-8AA7-11483673F9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3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B17D38-1C4E-A94F-B593-D2B16F2592A8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2D37E-A3FB-1A4C-B8A7-CE88D4FED6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2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152400"/>
            <a:ext cx="7543800" cy="10255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447800"/>
            <a:ext cx="754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</a:defRPr>
            </a:lvl1pPr>
          </a:lstStyle>
          <a:p>
            <a:fld id="{76985AC7-84D9-B340-8753-B7AE527622C1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Arial" charset="0"/>
                <a:ea typeface="MS PGothic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36280C34-1099-C04A-B9D5-1092698B2335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219200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772400" y="0"/>
            <a:ext cx="1219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11-</a:t>
            </a:r>
            <a:fld id="{2D62364F-2400-2A4A-BA20-5237D2301112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1" r:id="rId1"/>
    <p:sldLayoutId id="2147484757" r:id="rId2"/>
    <p:sldLayoutId id="2147484752" r:id="rId3"/>
    <p:sldLayoutId id="2147484753" r:id="rId4"/>
    <p:sldLayoutId id="2147484754" r:id="rId5"/>
    <p:sldLayoutId id="2147484758" r:id="rId6"/>
    <p:sldLayoutId id="2147484759" r:id="rId7"/>
    <p:sldLayoutId id="2147484760" r:id="rId8"/>
    <p:sldLayoutId id="2147484755" r:id="rId9"/>
    <p:sldLayoutId id="2147484761" r:id="rId10"/>
    <p:sldLayoutId id="2147484762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kern="1200" spc="-50">
          <a:solidFill>
            <a:srgbClr val="404040"/>
          </a:solidFill>
          <a:latin typeface="+mj-lt"/>
          <a:ea typeface="MS PGothic" panose="020B0600070205080204" pitchFamily="34" charset="-128"/>
          <a:cs typeface="MS PGothic" panose="020B0600070205080204" pitchFamily="34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charset="0"/>
        <a:buChar char=" "/>
        <a:defRPr sz="20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152400"/>
            <a:ext cx="7543800" cy="10255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447800"/>
            <a:ext cx="754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</a:defRPr>
            </a:lvl1pPr>
          </a:lstStyle>
          <a:p>
            <a:fld id="{76D20C4D-5179-C041-84FD-6B867395215B}" type="datetimeFigureOut">
              <a:rPr lang="en-US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FFFFFF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F5CFD9FE-3DD1-C847-ACD9-B043AD2AA492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219200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772400" y="0"/>
            <a:ext cx="1219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5-</a:t>
            </a:r>
            <a:fld id="{FAB4660F-8364-B742-815B-0F1CDF3B9640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43301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65" r:id="rId1"/>
    <p:sldLayoutId id="2147484766" r:id="rId2"/>
    <p:sldLayoutId id="2147484767" r:id="rId3"/>
    <p:sldLayoutId id="2147484768" r:id="rId4"/>
    <p:sldLayoutId id="2147484769" r:id="rId5"/>
    <p:sldLayoutId id="2147484770" r:id="rId6"/>
    <p:sldLayoutId id="2147484771" r:id="rId7"/>
    <p:sldLayoutId id="2147484772" r:id="rId8"/>
    <p:sldLayoutId id="2147484773" r:id="rId9"/>
    <p:sldLayoutId id="2147484774" r:id="rId10"/>
    <p:sldLayoutId id="2147484775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kern="1200" spc="-50">
          <a:solidFill>
            <a:srgbClr val="404040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charset="0"/>
        <a:buChar char=" "/>
        <a:defRPr sz="2000" kern="1200">
          <a:solidFill>
            <a:srgbClr val="404040"/>
          </a:solidFill>
          <a:latin typeface="+mn-lt"/>
          <a:ea typeface="ＭＳ Ｐゴシック" charset="0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kern="1200">
          <a:solidFill>
            <a:srgbClr val="404040"/>
          </a:solidFill>
          <a:latin typeface="+mn-lt"/>
          <a:ea typeface="ＭＳ Ｐゴシック" charset="0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3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5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6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7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8.bin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9.bin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0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1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945" y="685806"/>
            <a:ext cx="8156870" cy="1452150"/>
          </a:xfrm>
        </p:spPr>
        <p:txBody>
          <a:bodyPr lIns="90488" tIns="44450" rIns="90488" bIns="44450">
            <a:noAutofit/>
          </a:bodyPr>
          <a:lstStyle/>
          <a:p>
            <a:pPr eaLnBrk="1" hangingPunct="1">
              <a:defRPr/>
            </a:pPr>
            <a:r>
              <a:rPr lang="en-US" altLang="en-US" sz="4900" dirty="0">
                <a:solidFill>
                  <a:schemeClr val="tx1">
                    <a:lumMod val="85000"/>
                    <a:lumOff val="15000"/>
                  </a:schemeClr>
                </a:solidFill>
                <a:ea typeface="MS PGothic" charset="-128"/>
              </a:rPr>
              <a:t>Responsibility Accounting Systems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8B70655-938D-4A90-A2BF-47A5455C456F}"/>
              </a:ext>
            </a:extLst>
          </p:cNvPr>
          <p:cNvSpPr txBox="1">
            <a:spLocks/>
          </p:cNvSpPr>
          <p:nvPr/>
        </p:nvSpPr>
        <p:spPr bwMode="auto">
          <a:xfrm>
            <a:off x="578842" y="2751761"/>
            <a:ext cx="4953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28C4CC"/>
              </a:buClr>
              <a:buSzPct val="100000"/>
              <a:buFont typeface="Calibri" charset="0"/>
              <a:buNone/>
              <a:tabLst/>
              <a:defRPr/>
            </a:pPr>
            <a:r>
              <a:rPr kumimoji="0" lang="en-US" sz="2400" b="0" i="0" u="none" strike="noStrike" kern="1200" cap="all" spc="200" normalizeH="0" baseline="0" noProof="0" dirty="0">
                <a:ln>
                  <a:noFill/>
                </a:ln>
                <a:solidFill>
                  <a:srgbClr val="344068"/>
                </a:solidFill>
                <a:effectLst/>
                <a:uLnTx/>
                <a:uFillTx/>
                <a:latin typeface="Calibri Light"/>
                <a:ea typeface="ＭＳ Ｐゴシック" charset="-128"/>
                <a:cs typeface="+mn-cs"/>
              </a:rPr>
              <a:t>Chapter 11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9FC9D2-76E8-4D6C-91D3-718AFE362FB1}"/>
              </a:ext>
            </a:extLst>
          </p:cNvPr>
          <p:cNvCxnSpPr>
            <a:cxnSpLocks/>
          </p:cNvCxnSpPr>
          <p:nvPr/>
        </p:nvCxnSpPr>
        <p:spPr>
          <a:xfrm>
            <a:off x="495945" y="2438400"/>
            <a:ext cx="815687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>
            <a:extLst>
              <a:ext uri="{FF2B5EF4-FFF2-40B4-BE49-F238E27FC236}">
                <a16:creationId xmlns:a16="http://schemas.microsoft.com/office/drawing/2014/main" id="{E94E89C4-6FB0-44D0-B057-55DB6198C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B69BE3A-6600-4C26-9B66-597DA3C62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6515" y="2738846"/>
            <a:ext cx="2742699" cy="326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9A44E0-1B8F-471A-8244-008A76F72EBE}"/>
              </a:ext>
            </a:extLst>
          </p:cNvPr>
          <p:cNvSpPr txBox="1"/>
          <p:nvPr/>
        </p:nvSpPr>
        <p:spPr>
          <a:xfrm>
            <a:off x="309438" y="3753408"/>
            <a:ext cx="5222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MS PGothic" charset="-128"/>
                <a:cs typeface="Calibri Light" panose="020F0302020204030204" pitchFamily="34" charset="0"/>
              </a:rPr>
              <a:t>Managerial Accounting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MS PGothic" charset="-128"/>
                <a:cs typeface="Calibri Light" panose="020F0302020204030204" pitchFamily="34" charset="0"/>
              </a:rPr>
              <a:t>Seventeenth edition</a:t>
            </a:r>
          </a:p>
        </p:txBody>
      </p:sp>
    </p:spTree>
  </p:cSld>
  <p:clrMapOvr>
    <a:masterClrMapping/>
  </p:clrMapOvr>
  <p:transition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Net Book Value versus Gross Cost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33400" y="1600200"/>
            <a:ext cx="80010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/>
              <a:t>Most companies use the net book value of depreciable assets to calculate average operating assets.</a:t>
            </a:r>
          </a:p>
        </p:txBody>
      </p:sp>
      <p:graphicFrame>
        <p:nvGraphicFramePr>
          <p:cNvPr id="29700" name="Object 2"/>
          <p:cNvGraphicFramePr>
            <a:graphicFrameLocks noChangeAspect="1"/>
          </p:cNvGraphicFramePr>
          <p:nvPr/>
        </p:nvGraphicFramePr>
        <p:xfrm>
          <a:off x="2514600" y="3581400"/>
          <a:ext cx="3762375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2" name="Worksheet" r:id="rId4" imgW="2070100" imgH="850900" progId="Excel.Sheet.8">
                  <p:embed/>
                </p:oleObj>
              </mc:Choice>
              <mc:Fallback>
                <p:oleObj name="Worksheet" r:id="rId4" imgW="2070100" imgH="8509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81400"/>
                        <a:ext cx="3762375" cy="1549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Understanding ROI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04800" y="1371600"/>
            <a:ext cx="8555038" cy="1100139"/>
            <a:chOff x="323" y="960"/>
            <a:chExt cx="5389" cy="768"/>
          </a:xfrm>
          <a:solidFill>
            <a:schemeClr val="bg2"/>
          </a:solidFill>
        </p:grpSpPr>
        <p:sp>
          <p:nvSpPr>
            <p:cNvPr id="36885" name="Rectangle 4"/>
            <p:cNvSpPr>
              <a:spLocks noChangeArrowheads="1"/>
            </p:cNvSpPr>
            <p:nvPr/>
          </p:nvSpPr>
          <p:spPr bwMode="auto">
            <a:xfrm>
              <a:off x="323" y="960"/>
              <a:ext cx="5389" cy="768"/>
            </a:xfrm>
            <a:prstGeom prst="rect">
              <a:avLst/>
            </a:prstGeom>
            <a:grpFill/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dirty="0"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66" y="1001"/>
              <a:ext cx="4473" cy="664"/>
              <a:chOff x="855" y="760"/>
              <a:chExt cx="4473" cy="664"/>
            </a:xfrm>
            <a:grpFill/>
          </p:grpSpPr>
          <p:sp>
            <p:nvSpPr>
              <p:cNvPr id="36887" name="Rectangle 6"/>
              <p:cNvSpPr>
                <a:spLocks noChangeArrowheads="1"/>
              </p:cNvSpPr>
              <p:nvPr/>
            </p:nvSpPr>
            <p:spPr bwMode="auto">
              <a:xfrm>
                <a:off x="855" y="893"/>
                <a:ext cx="773" cy="363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ROI = </a:t>
                </a:r>
              </a:p>
            </p:txBody>
          </p:sp>
          <p:sp>
            <p:nvSpPr>
              <p:cNvPr id="36888" name="Rectangle 7"/>
              <p:cNvSpPr>
                <a:spLocks noChangeArrowheads="1"/>
              </p:cNvSpPr>
              <p:nvPr/>
            </p:nvSpPr>
            <p:spPr bwMode="auto">
              <a:xfrm>
                <a:off x="2075" y="760"/>
                <a:ext cx="2962" cy="664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Net operating income</a:t>
                </a:r>
              </a:p>
              <a:p>
                <a:pPr algn="ctr"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Average operating assets </a:t>
                </a:r>
              </a:p>
            </p:txBody>
          </p:sp>
          <p:sp>
            <p:nvSpPr>
              <p:cNvPr id="36889" name="Line 8"/>
              <p:cNvSpPr>
                <a:spLocks noChangeShapeType="1"/>
              </p:cNvSpPr>
              <p:nvPr/>
            </p:nvSpPr>
            <p:spPr bwMode="auto">
              <a:xfrm>
                <a:off x="1776" y="1104"/>
                <a:ext cx="3552" cy="0"/>
              </a:xfrm>
              <a:prstGeom prst="line">
                <a:avLst/>
              </a:prstGeom>
              <a:grpFill/>
              <a:ln w="38100">
                <a:solidFill>
                  <a:srgbClr val="0000CC"/>
                </a:solidFill>
                <a:round/>
                <a:headEnd/>
                <a:tailEnd/>
              </a:ln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  <p:grpSp>
        <p:nvGrpSpPr>
          <p:cNvPr id="31748" name="Group 9"/>
          <p:cNvGrpSpPr>
            <a:grpSpLocks/>
          </p:cNvGrpSpPr>
          <p:nvPr/>
        </p:nvGrpSpPr>
        <p:grpSpPr bwMode="auto">
          <a:xfrm>
            <a:off x="304800" y="2743200"/>
            <a:ext cx="8555038" cy="1036638"/>
            <a:chOff x="323" y="1802"/>
            <a:chExt cx="5389" cy="768"/>
          </a:xfrm>
        </p:grpSpPr>
        <p:sp>
          <p:nvSpPr>
            <p:cNvPr id="31760" name="Rectangle 10"/>
            <p:cNvSpPr>
              <a:spLocks noChangeArrowheads="1"/>
            </p:cNvSpPr>
            <p:nvPr/>
          </p:nvSpPr>
          <p:spPr bwMode="auto">
            <a:xfrm>
              <a:off x="323" y="1802"/>
              <a:ext cx="5389" cy="76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grpSp>
          <p:nvGrpSpPr>
            <p:cNvPr id="31761" name="Group 11"/>
            <p:cNvGrpSpPr>
              <a:grpSpLocks/>
            </p:cNvGrpSpPr>
            <p:nvPr/>
          </p:nvGrpSpPr>
          <p:grpSpPr bwMode="auto">
            <a:xfrm>
              <a:off x="711" y="1833"/>
              <a:ext cx="4425" cy="705"/>
              <a:chOff x="432" y="1595"/>
              <a:chExt cx="4425" cy="705"/>
            </a:xfrm>
          </p:grpSpPr>
          <p:sp>
            <p:nvSpPr>
              <p:cNvPr id="31762" name="Rectangle 12"/>
              <p:cNvSpPr>
                <a:spLocks noChangeArrowheads="1"/>
              </p:cNvSpPr>
              <p:nvPr/>
            </p:nvSpPr>
            <p:spPr bwMode="auto">
              <a:xfrm>
                <a:off x="432" y="1757"/>
                <a:ext cx="1132" cy="4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800" b="1">
                    <a:solidFill>
                      <a:srgbClr val="0000CC"/>
                    </a:solidFill>
                    <a:latin typeface="Arial Rounded MT Bold" charset="0"/>
                  </a:rPr>
                  <a:t>Margin =</a:t>
                </a:r>
                <a:r>
                  <a:rPr lang="en-US" sz="3600" b="1">
                    <a:solidFill>
                      <a:srgbClr val="0000CC"/>
                    </a:solidFill>
                    <a:latin typeface="Arial Rounded MT Bold" charset="0"/>
                  </a:rPr>
                  <a:t> </a:t>
                </a:r>
              </a:p>
            </p:txBody>
          </p:sp>
          <p:sp>
            <p:nvSpPr>
              <p:cNvPr id="31763" name="Rectangle 13"/>
              <p:cNvSpPr>
                <a:spLocks noChangeArrowheads="1"/>
              </p:cNvSpPr>
              <p:nvPr/>
            </p:nvSpPr>
            <p:spPr bwMode="auto">
              <a:xfrm>
                <a:off x="2168" y="1595"/>
                <a:ext cx="2470" cy="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1" hangingPunct="1"/>
                <a:r>
                  <a:rPr lang="en-US" sz="2800" b="1">
                    <a:solidFill>
                      <a:srgbClr val="0000CC"/>
                    </a:solidFill>
                    <a:latin typeface="Arial Rounded MT Bold" charset="0"/>
                  </a:rPr>
                  <a:t>Net operating income</a:t>
                </a:r>
              </a:p>
              <a:p>
                <a:pPr algn="ctr" eaLnBrk="1" hangingPunct="1"/>
                <a:r>
                  <a:rPr lang="en-US" sz="2800" b="1">
                    <a:solidFill>
                      <a:srgbClr val="0000CC"/>
                    </a:solidFill>
                    <a:latin typeface="Arial Rounded MT Bold" charset="0"/>
                  </a:rPr>
                  <a:t>Sales </a:t>
                </a:r>
              </a:p>
            </p:txBody>
          </p:sp>
          <p:sp>
            <p:nvSpPr>
              <p:cNvPr id="31764" name="Line 14"/>
              <p:cNvSpPr>
                <a:spLocks noChangeShapeType="1"/>
              </p:cNvSpPr>
              <p:nvPr/>
            </p:nvSpPr>
            <p:spPr bwMode="auto">
              <a:xfrm>
                <a:off x="1872" y="1968"/>
                <a:ext cx="2985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1749" name="Group 27"/>
          <p:cNvGrpSpPr>
            <a:grpSpLocks/>
          </p:cNvGrpSpPr>
          <p:nvPr/>
        </p:nvGrpSpPr>
        <p:grpSpPr bwMode="auto">
          <a:xfrm>
            <a:off x="304800" y="4105275"/>
            <a:ext cx="8534400" cy="1049338"/>
            <a:chOff x="323" y="2592"/>
            <a:chExt cx="5389" cy="822"/>
          </a:xfrm>
        </p:grpSpPr>
        <p:sp>
          <p:nvSpPr>
            <p:cNvPr id="36875" name="Rectangle 16"/>
            <p:cNvSpPr>
              <a:spLocks noChangeArrowheads="1"/>
            </p:cNvSpPr>
            <p:nvPr/>
          </p:nvSpPr>
          <p:spPr bwMode="auto">
            <a:xfrm>
              <a:off x="323" y="2592"/>
              <a:ext cx="5389" cy="82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dirty="0"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31756" name="Group 26"/>
            <p:cNvGrpSpPr>
              <a:grpSpLocks/>
            </p:cNvGrpSpPr>
            <p:nvPr/>
          </p:nvGrpSpPr>
          <p:grpSpPr bwMode="auto">
            <a:xfrm>
              <a:off x="336" y="2628"/>
              <a:ext cx="5280" cy="745"/>
              <a:chOff x="336" y="2628"/>
              <a:chExt cx="5280" cy="745"/>
            </a:xfrm>
          </p:grpSpPr>
          <p:sp>
            <p:nvSpPr>
              <p:cNvPr id="36877" name="Rectangle 18"/>
              <p:cNvSpPr>
                <a:spLocks noChangeArrowheads="1"/>
              </p:cNvSpPr>
              <p:nvPr/>
            </p:nvSpPr>
            <p:spPr bwMode="auto">
              <a:xfrm>
                <a:off x="336" y="2784"/>
                <a:ext cx="1352" cy="40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xtLst/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Turnover = </a:t>
                </a:r>
              </a:p>
            </p:txBody>
          </p:sp>
          <p:sp>
            <p:nvSpPr>
              <p:cNvPr id="36878" name="Rectangle 19"/>
              <p:cNvSpPr>
                <a:spLocks noChangeArrowheads="1"/>
              </p:cNvSpPr>
              <p:nvPr/>
            </p:nvSpPr>
            <p:spPr bwMode="auto">
              <a:xfrm>
                <a:off x="1757" y="2628"/>
                <a:ext cx="3776" cy="74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xtLst/>
            </p:spPr>
            <p:txBody>
              <a:bodyPr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Sales</a:t>
                </a:r>
              </a:p>
              <a:p>
                <a:pPr algn="ctr"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Average operating assets </a:t>
                </a:r>
              </a:p>
            </p:txBody>
          </p:sp>
          <p:sp>
            <p:nvSpPr>
              <p:cNvPr id="31759" name="Line 20"/>
              <p:cNvSpPr>
                <a:spLocks noChangeShapeType="1"/>
              </p:cNvSpPr>
              <p:nvPr/>
            </p:nvSpPr>
            <p:spPr bwMode="auto">
              <a:xfrm>
                <a:off x="2064" y="3024"/>
                <a:ext cx="3552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1750" name="Group 21"/>
          <p:cNvGrpSpPr>
            <a:grpSpLocks/>
          </p:cNvGrpSpPr>
          <p:nvPr/>
        </p:nvGrpSpPr>
        <p:grpSpPr bwMode="auto">
          <a:xfrm>
            <a:off x="304800" y="5486400"/>
            <a:ext cx="8534400" cy="685800"/>
            <a:chOff x="323" y="3504"/>
            <a:chExt cx="5389" cy="768"/>
          </a:xfrm>
        </p:grpSpPr>
        <p:sp>
          <p:nvSpPr>
            <p:cNvPr id="36871" name="Rectangle 22"/>
            <p:cNvSpPr>
              <a:spLocks noChangeArrowheads="1"/>
            </p:cNvSpPr>
            <p:nvPr/>
          </p:nvSpPr>
          <p:spPr bwMode="auto">
            <a:xfrm>
              <a:off x="323" y="3504"/>
              <a:ext cx="5389" cy="76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dirty="0">
                <a:ea typeface="MS PGothic" panose="020B0600070205080204" pitchFamily="34" charset="-128"/>
                <a:cs typeface="+mn-cs"/>
              </a:endParaRPr>
            </a:p>
          </p:txBody>
        </p:sp>
        <p:grpSp>
          <p:nvGrpSpPr>
            <p:cNvPr id="31752" name="Group 23"/>
            <p:cNvGrpSpPr>
              <a:grpSpLocks/>
            </p:cNvGrpSpPr>
            <p:nvPr/>
          </p:nvGrpSpPr>
          <p:grpSpPr bwMode="auto">
            <a:xfrm>
              <a:off x="1366" y="3648"/>
              <a:ext cx="3248" cy="584"/>
              <a:chOff x="624" y="3311"/>
              <a:chExt cx="3248" cy="584"/>
            </a:xfrm>
          </p:grpSpPr>
          <p:sp>
            <p:nvSpPr>
              <p:cNvPr id="36873" name="Rectangle 24"/>
              <p:cNvSpPr>
                <a:spLocks noChangeArrowheads="1"/>
              </p:cNvSpPr>
              <p:nvPr/>
            </p:nvSpPr>
            <p:spPr bwMode="auto">
              <a:xfrm>
                <a:off x="624" y="3311"/>
                <a:ext cx="775" cy="58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xtLst/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ROI = </a:t>
                </a:r>
              </a:p>
            </p:txBody>
          </p:sp>
          <p:sp>
            <p:nvSpPr>
              <p:cNvPr id="36874" name="Rectangle 25"/>
              <p:cNvSpPr>
                <a:spLocks noChangeArrowheads="1"/>
              </p:cNvSpPr>
              <p:nvPr/>
            </p:nvSpPr>
            <p:spPr bwMode="auto">
              <a:xfrm>
                <a:off x="1770" y="3313"/>
                <a:ext cx="2102" cy="58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xtLst/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</a:rPr>
                  <a:t>Margin </a:t>
                </a:r>
                <a:r>
                  <a:rPr lang="en-US" sz="2800" b="1" dirty="0">
                    <a:solidFill>
                      <a:srgbClr val="0000CC"/>
                    </a:solidFill>
                    <a:latin typeface="Arial Rounded MT Bold" panose="020F0704030504030204" pitchFamily="34" charset="0"/>
                    <a:ea typeface="MS PGothic" panose="020B0600070205080204" pitchFamily="34" charset="-128"/>
                    <a:cs typeface="+mn-cs"/>
                    <a:sym typeface="Symbol" panose="05050102010706020507" pitchFamily="18" charset="2"/>
                  </a:rPr>
                  <a:t> Turnover</a:t>
                </a:r>
                <a:endParaRPr lang="en-US" sz="2800" b="1" dirty="0">
                  <a:solidFill>
                    <a:srgbClr val="0000CC"/>
                  </a:solidFill>
                  <a:latin typeface="Arial Rounded MT Bold" panose="020F0704030504030204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</p:grp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Increasing ROI: An Example</a:t>
            </a:r>
          </a:p>
        </p:txBody>
      </p:sp>
      <p:sp>
        <p:nvSpPr>
          <p:cNvPr id="33795" name="Rectangle 1027"/>
          <p:cNvSpPr>
            <a:spLocks noGrp="1" noChangeArrowheads="1"/>
          </p:cNvSpPr>
          <p:nvPr>
            <p:ph idx="1"/>
          </p:nvPr>
        </p:nvSpPr>
        <p:spPr>
          <a:xfrm>
            <a:off x="228600" y="1563688"/>
            <a:ext cx="8686800" cy="4324350"/>
          </a:xfrm>
        </p:spPr>
        <p:txBody>
          <a:bodyPr lIns="90488" tIns="44450" rIns="90488" bIns="44450"/>
          <a:lstStyle/>
          <a:p>
            <a:pPr>
              <a:buFont typeface="Times" charset="0"/>
              <a:buNone/>
            </a:pPr>
            <a:r>
              <a:rPr lang="en-US" sz="2800" b="1">
                <a:solidFill>
                  <a:schemeClr val="tx2"/>
                </a:solidFill>
                <a:latin typeface="Calibri" charset="0"/>
                <a:ea typeface="MS PGothic" charset="0"/>
                <a:cs typeface="MS PGothic" charset="0"/>
              </a:rPr>
              <a:t>Regal Company reports the following:</a:t>
            </a:r>
          </a:p>
          <a:p>
            <a:pPr>
              <a:buFont typeface="Times" charset="0"/>
              <a:buNone/>
            </a:pPr>
            <a:r>
              <a:rPr lang="en-US" sz="3400" b="1">
                <a:solidFill>
                  <a:schemeClr val="tx2"/>
                </a:solidFill>
                <a:latin typeface="Calibri" charset="0"/>
                <a:ea typeface="MS PGothic" charset="0"/>
                <a:cs typeface="MS PGothic" charset="0"/>
              </a:rPr>
              <a:t>  </a:t>
            </a:r>
            <a:r>
              <a:rPr lang="en-US" b="1">
                <a:solidFill>
                  <a:schemeClr val="tx2"/>
                </a:solidFill>
                <a:latin typeface="Calibri" charset="0"/>
                <a:ea typeface="MS PGothic" charset="0"/>
                <a:cs typeface="MS PGothic" charset="0"/>
              </a:rPr>
              <a:t>Net operating income           	$   30,000</a:t>
            </a:r>
          </a:p>
          <a:p>
            <a:pPr>
              <a:buFont typeface="Times" charset="0"/>
              <a:buNone/>
            </a:pPr>
            <a:r>
              <a:rPr lang="en-US" b="1">
                <a:solidFill>
                  <a:schemeClr val="tx2"/>
                </a:solidFill>
                <a:latin typeface="Calibri" charset="0"/>
                <a:ea typeface="MS PGothic" charset="0"/>
                <a:cs typeface="MS PGothic" charset="0"/>
              </a:rPr>
              <a:t>   Average operating assets    	$ 200,000</a:t>
            </a:r>
          </a:p>
          <a:p>
            <a:pPr>
              <a:buFont typeface="Times" charset="0"/>
              <a:buNone/>
            </a:pPr>
            <a:r>
              <a:rPr lang="en-US" b="1">
                <a:solidFill>
                  <a:schemeClr val="tx2"/>
                </a:solidFill>
                <a:latin typeface="Calibri" charset="0"/>
                <a:ea typeface="MS PGothic" charset="0"/>
                <a:cs typeface="MS PGothic" charset="0"/>
              </a:rPr>
              <a:t>   Sales                                      	$ 500,000</a:t>
            </a:r>
          </a:p>
          <a:p>
            <a:pPr>
              <a:buFont typeface="Times" charset="0"/>
              <a:buNone/>
            </a:pPr>
            <a:r>
              <a:rPr lang="en-US" b="1">
                <a:solidFill>
                  <a:schemeClr val="tx2"/>
                </a:solidFill>
                <a:latin typeface="Calibri" charset="0"/>
                <a:ea typeface="MS PGothic" charset="0"/>
                <a:cs typeface="MS PGothic" charset="0"/>
              </a:rPr>
              <a:t>   Operating expenses             	$ 470,000</a:t>
            </a:r>
          </a:p>
        </p:txBody>
      </p:sp>
      <p:grpSp>
        <p:nvGrpSpPr>
          <p:cNvPr id="33796" name="Group 1028"/>
          <p:cNvGrpSpPr>
            <a:grpSpLocks/>
          </p:cNvGrpSpPr>
          <p:nvPr/>
        </p:nvGrpSpPr>
        <p:grpSpPr bwMode="auto">
          <a:xfrm>
            <a:off x="381000" y="5041900"/>
            <a:ext cx="8585200" cy="1319213"/>
            <a:chOff x="240" y="3301"/>
            <a:chExt cx="5408" cy="831"/>
          </a:xfrm>
        </p:grpSpPr>
        <p:grpSp>
          <p:nvGrpSpPr>
            <p:cNvPr id="33798" name="Group 1029"/>
            <p:cNvGrpSpPr>
              <a:grpSpLocks/>
            </p:cNvGrpSpPr>
            <p:nvPr/>
          </p:nvGrpSpPr>
          <p:grpSpPr bwMode="auto">
            <a:xfrm>
              <a:off x="1435" y="3301"/>
              <a:ext cx="2822" cy="328"/>
              <a:chOff x="885" y="3493"/>
              <a:chExt cx="2822" cy="328"/>
            </a:xfrm>
          </p:grpSpPr>
          <p:sp>
            <p:nvSpPr>
              <p:cNvPr id="397318" name="Rectangle 1030"/>
              <p:cNvSpPr>
                <a:spLocks noChangeArrowheads="1"/>
              </p:cNvSpPr>
              <p:nvPr/>
            </p:nvSpPr>
            <p:spPr bwMode="auto">
              <a:xfrm>
                <a:off x="885" y="3493"/>
                <a:ext cx="773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defRPr/>
                </a:pPr>
                <a:r>
                  <a:rPr lang="en-US" sz="2800" b="1" dirty="0">
                    <a:latin typeface="Arial Rounded MT Bold" pitchFamily="34" charset="0"/>
                    <a:ea typeface="MS PGothic" panose="020B0600070205080204" pitchFamily="34" charset="-128"/>
                    <a:cs typeface="+mn-cs"/>
                  </a:rPr>
                  <a:t>ROI</a:t>
                </a:r>
                <a:r>
                  <a:rPr lang="en-US" sz="28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Rounded MT Bold" pitchFamily="34" charset="0"/>
                    <a:ea typeface="MS PGothic" panose="020B0600070205080204" pitchFamily="34" charset="-128"/>
                    <a:cs typeface="+mn-cs"/>
                  </a:rPr>
                  <a:t> </a:t>
                </a:r>
                <a:r>
                  <a:rPr lang="en-US" sz="2800" b="1" dirty="0">
                    <a:latin typeface="Arial Rounded MT Bold" pitchFamily="34" charset="0"/>
                    <a:ea typeface="MS PGothic" panose="020B0600070205080204" pitchFamily="34" charset="-128"/>
                    <a:cs typeface="+mn-cs"/>
                  </a:rPr>
                  <a:t>= </a:t>
                </a:r>
              </a:p>
            </p:txBody>
          </p:sp>
          <p:sp>
            <p:nvSpPr>
              <p:cNvPr id="397319" name="Rectangle 1031"/>
              <p:cNvSpPr>
                <a:spLocks noChangeArrowheads="1"/>
              </p:cNvSpPr>
              <p:nvPr/>
            </p:nvSpPr>
            <p:spPr bwMode="auto">
              <a:xfrm>
                <a:off x="1610" y="3493"/>
                <a:ext cx="2097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algn="ctr">
                  <a:defRPr/>
                </a:pPr>
                <a:r>
                  <a:rPr lang="en-US" sz="2800" b="1" dirty="0">
                    <a:latin typeface="Arial Rounded MT Bold" pitchFamily="34" charset="0"/>
                    <a:ea typeface="MS PGothic" panose="020B0600070205080204" pitchFamily="34" charset="-128"/>
                    <a:cs typeface="+mn-cs"/>
                  </a:rPr>
                  <a:t>Margin</a:t>
                </a:r>
                <a:r>
                  <a:rPr lang="en-US" sz="28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Rounded MT Bold" pitchFamily="34" charset="0"/>
                    <a:ea typeface="MS PGothic" panose="020B0600070205080204" pitchFamily="34" charset="-128"/>
                    <a:cs typeface="+mn-cs"/>
                  </a:rPr>
                  <a:t> </a:t>
                </a:r>
                <a:r>
                  <a:rPr lang="en-US" sz="2800" b="1" dirty="0">
                    <a:latin typeface="Arial Rounded MT Bold" pitchFamily="34" charset="0"/>
                    <a:ea typeface="MS PGothic" panose="020B0600070205080204" pitchFamily="34" charset="-128"/>
                    <a:cs typeface="+mn-cs"/>
                    <a:sym typeface="Symbol" pitchFamily="34" charset="2"/>
                  </a:rPr>
                  <a:t> Turnover</a:t>
                </a:r>
                <a:endParaRPr lang="en-US" sz="2800" b="1" dirty="0">
                  <a:latin typeface="Arial Rounded MT Bold" pitchFamily="34" charset="0"/>
                  <a:ea typeface="MS PGothic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33799" name="Group 1032"/>
            <p:cNvGrpSpPr>
              <a:grpSpLocks/>
            </p:cNvGrpSpPr>
            <p:nvPr/>
          </p:nvGrpSpPr>
          <p:grpSpPr bwMode="auto">
            <a:xfrm>
              <a:off x="240" y="3688"/>
              <a:ext cx="5408" cy="444"/>
              <a:chOff x="336" y="1576"/>
              <a:chExt cx="5408" cy="444"/>
            </a:xfrm>
          </p:grpSpPr>
          <p:sp>
            <p:nvSpPr>
              <p:cNvPr id="33802" name="Rectangle 1033"/>
              <p:cNvSpPr>
                <a:spLocks noChangeArrowheads="1"/>
              </p:cNvSpPr>
              <p:nvPr/>
            </p:nvSpPr>
            <p:spPr bwMode="auto">
              <a:xfrm>
                <a:off x="1008" y="1576"/>
                <a:ext cx="2215" cy="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000" b="1">
                    <a:latin typeface="Lucida Sans" charset="0"/>
                  </a:rPr>
                  <a:t>   Net operating income   </a:t>
                </a:r>
              </a:p>
              <a:p>
                <a:pPr eaLnBrk="1" hangingPunct="1"/>
                <a:r>
                  <a:rPr lang="en-US" sz="2000" b="1">
                    <a:latin typeface="Lucida Sans" charset="0"/>
                  </a:rPr>
                  <a:t>                Sales</a:t>
                </a:r>
              </a:p>
            </p:txBody>
          </p:sp>
          <p:sp>
            <p:nvSpPr>
              <p:cNvPr id="33803" name="Rectangle 1034"/>
              <p:cNvSpPr>
                <a:spLocks noChangeArrowheads="1"/>
              </p:cNvSpPr>
              <p:nvPr/>
            </p:nvSpPr>
            <p:spPr bwMode="auto">
              <a:xfrm>
                <a:off x="3504" y="1576"/>
                <a:ext cx="2240" cy="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000" b="1">
                    <a:latin typeface="Lucida Sans" charset="0"/>
                  </a:rPr>
                  <a:t>                 Sales                </a:t>
                </a:r>
              </a:p>
              <a:p>
                <a:pPr eaLnBrk="1" hangingPunct="1"/>
                <a:r>
                  <a:rPr lang="en-US" sz="2000" b="1">
                    <a:latin typeface="Lucida Sans" charset="0"/>
                  </a:rPr>
                  <a:t>Average operating assets</a:t>
                </a:r>
              </a:p>
            </p:txBody>
          </p:sp>
          <p:sp>
            <p:nvSpPr>
              <p:cNvPr id="33804" name="Rectangle 1035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237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600" b="1">
                    <a:latin typeface="Arial Rounded MT Bold" charset="0"/>
                  </a:rPr>
                  <a:t>×</a:t>
                </a:r>
              </a:p>
            </p:txBody>
          </p:sp>
          <p:sp>
            <p:nvSpPr>
              <p:cNvPr id="33805" name="Rectangle 1036"/>
              <p:cNvSpPr>
                <a:spLocks noChangeArrowheads="1"/>
              </p:cNvSpPr>
              <p:nvPr/>
            </p:nvSpPr>
            <p:spPr bwMode="auto">
              <a:xfrm>
                <a:off x="336" y="1632"/>
                <a:ext cx="720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400" b="1">
                    <a:latin typeface="Lucida Sans" charset="0"/>
                  </a:rPr>
                  <a:t>ROI  =</a:t>
                </a:r>
              </a:p>
            </p:txBody>
          </p:sp>
        </p:grpSp>
        <p:sp>
          <p:nvSpPr>
            <p:cNvPr id="33800" name="Line 1037"/>
            <p:cNvSpPr>
              <a:spLocks noChangeShapeType="1"/>
            </p:cNvSpPr>
            <p:nvPr/>
          </p:nvSpPr>
          <p:spPr bwMode="auto">
            <a:xfrm>
              <a:off x="1104" y="3917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801" name="Line 1038"/>
            <p:cNvSpPr>
              <a:spLocks noChangeShapeType="1"/>
            </p:cNvSpPr>
            <p:nvPr/>
          </p:nvSpPr>
          <p:spPr bwMode="auto">
            <a:xfrm>
              <a:off x="3456" y="3917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3797" name="Text Box 1039"/>
          <p:cNvSpPr txBox="1">
            <a:spLocks noChangeArrowheads="1"/>
          </p:cNvSpPr>
          <p:nvPr/>
        </p:nvSpPr>
        <p:spPr bwMode="auto">
          <a:xfrm>
            <a:off x="457200" y="4343400"/>
            <a:ext cx="8229600" cy="5238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chemeClr val="tx2"/>
                </a:solidFill>
                <a:latin typeface="Times" charset="0"/>
              </a:rPr>
              <a:t>What is Regal Company’s ROI?</a:t>
            </a:r>
          </a:p>
        </p:txBody>
      </p:sp>
    </p:spTree>
  </p:cSld>
  <p:clrMapOvr>
    <a:masterClrMapping/>
  </p:clrMapOvr>
  <p:transition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>
            <a:normAutofit fontScale="90000"/>
          </a:bodyPr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Increasing ROI – An Example: Solution</a:t>
            </a:r>
          </a:p>
        </p:txBody>
      </p:sp>
      <p:grpSp>
        <p:nvGrpSpPr>
          <p:cNvPr id="35843" name="Group 3"/>
          <p:cNvGrpSpPr>
            <a:grpSpLocks/>
          </p:cNvGrpSpPr>
          <p:nvPr/>
        </p:nvGrpSpPr>
        <p:grpSpPr bwMode="auto">
          <a:xfrm>
            <a:off x="1503363" y="3767138"/>
            <a:ext cx="5659437" cy="942975"/>
            <a:chOff x="947" y="2152"/>
            <a:chExt cx="3565" cy="594"/>
          </a:xfrm>
        </p:grpSpPr>
        <p:sp>
          <p:nvSpPr>
            <p:cNvPr id="35858" name="Rectangle 4"/>
            <p:cNvSpPr>
              <a:spLocks noChangeArrowheads="1"/>
            </p:cNvSpPr>
            <p:nvPr/>
          </p:nvSpPr>
          <p:spPr bwMode="auto">
            <a:xfrm>
              <a:off x="1669" y="2152"/>
              <a:ext cx="1206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 u="sng">
                  <a:solidFill>
                    <a:srgbClr val="008000"/>
                  </a:solidFill>
                  <a:latin typeface="Arial Rounded MT Bold" charset="0"/>
                </a:rPr>
                <a:t>  $30,000  </a:t>
              </a:r>
              <a:endParaRPr lang="en-US" sz="2800" b="1">
                <a:solidFill>
                  <a:srgbClr val="008000"/>
                </a:solidFill>
                <a:latin typeface="Arial Rounded MT Bold" charset="0"/>
              </a:endParaRPr>
            </a:p>
            <a:p>
              <a:pPr eaLnBrk="1" hangingPunct="1"/>
              <a:r>
                <a:rPr lang="en-US" sz="2800" b="1">
                  <a:solidFill>
                    <a:srgbClr val="008000"/>
                  </a:solidFill>
                  <a:latin typeface="Arial Rounded MT Bold" charset="0"/>
                </a:rPr>
                <a:t> $500,000</a:t>
              </a:r>
            </a:p>
          </p:txBody>
        </p:sp>
        <p:sp>
          <p:nvSpPr>
            <p:cNvPr id="35859" name="Rectangle 5"/>
            <p:cNvSpPr>
              <a:spLocks noChangeArrowheads="1"/>
            </p:cNvSpPr>
            <p:nvPr/>
          </p:nvSpPr>
          <p:spPr bwMode="auto">
            <a:xfrm>
              <a:off x="3029" y="2286"/>
              <a:ext cx="235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600" b="1">
                  <a:solidFill>
                    <a:srgbClr val="008000"/>
                  </a:solidFill>
                  <a:latin typeface="Arial Rounded MT Bold" charset="0"/>
                </a:rPr>
                <a:t>×</a:t>
              </a:r>
            </a:p>
          </p:txBody>
        </p:sp>
        <p:sp>
          <p:nvSpPr>
            <p:cNvPr id="35860" name="Rectangle 6"/>
            <p:cNvSpPr>
              <a:spLocks noChangeArrowheads="1"/>
            </p:cNvSpPr>
            <p:nvPr/>
          </p:nvSpPr>
          <p:spPr bwMode="auto">
            <a:xfrm>
              <a:off x="3397" y="2152"/>
              <a:ext cx="1115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 u="sng">
                  <a:solidFill>
                    <a:srgbClr val="008000"/>
                  </a:solidFill>
                  <a:latin typeface="Arial Rounded MT Bold" charset="0"/>
                </a:rPr>
                <a:t>$500,000</a:t>
              </a:r>
            </a:p>
            <a:p>
              <a:pPr eaLnBrk="1" hangingPunct="1"/>
              <a:r>
                <a:rPr lang="en-US" sz="2800" b="1">
                  <a:solidFill>
                    <a:srgbClr val="008000"/>
                  </a:solidFill>
                  <a:latin typeface="Arial Rounded MT Bold" charset="0"/>
                </a:rPr>
                <a:t>$200,000</a:t>
              </a:r>
            </a:p>
          </p:txBody>
        </p:sp>
        <p:sp>
          <p:nvSpPr>
            <p:cNvPr id="35861" name="Rectangle 7"/>
            <p:cNvSpPr>
              <a:spLocks noChangeArrowheads="1"/>
            </p:cNvSpPr>
            <p:nvPr/>
          </p:nvSpPr>
          <p:spPr bwMode="auto">
            <a:xfrm>
              <a:off x="947" y="2256"/>
              <a:ext cx="87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>
                  <a:solidFill>
                    <a:srgbClr val="008000"/>
                  </a:solidFill>
                  <a:latin typeface="Arial Rounded MT Bold" charset="0"/>
                </a:rPr>
                <a:t>ROI  =  </a:t>
              </a:r>
            </a:p>
          </p:txBody>
        </p:sp>
      </p:grpSp>
      <p:grpSp>
        <p:nvGrpSpPr>
          <p:cNvPr id="35844" name="Group 8"/>
          <p:cNvGrpSpPr>
            <a:grpSpLocks/>
          </p:cNvGrpSpPr>
          <p:nvPr/>
        </p:nvGrpSpPr>
        <p:grpSpPr bwMode="auto">
          <a:xfrm>
            <a:off x="1498600" y="4968875"/>
            <a:ext cx="3984625" cy="522288"/>
            <a:chOff x="944" y="2909"/>
            <a:chExt cx="2510" cy="329"/>
          </a:xfrm>
        </p:grpSpPr>
        <p:sp>
          <p:nvSpPr>
            <p:cNvPr id="35856" name="Rectangle 9"/>
            <p:cNvSpPr>
              <a:spLocks noChangeArrowheads="1"/>
            </p:cNvSpPr>
            <p:nvPr/>
          </p:nvSpPr>
          <p:spPr bwMode="auto">
            <a:xfrm>
              <a:off x="1728" y="2910"/>
              <a:ext cx="1726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>
                  <a:solidFill>
                    <a:srgbClr val="993300"/>
                  </a:solidFill>
                  <a:latin typeface="Arial Rounded MT Bold" charset="0"/>
                </a:rPr>
                <a:t>6% </a:t>
              </a:r>
              <a:r>
                <a:rPr lang="en-US" sz="2800" b="1">
                  <a:solidFill>
                    <a:srgbClr val="993300"/>
                  </a:solidFill>
                  <a:latin typeface="Arial Rounded MT Bold" charset="0"/>
                  <a:sym typeface="Symbol" charset="0"/>
                </a:rPr>
                <a:t> 2.5 = 15%</a:t>
              </a:r>
              <a:endParaRPr lang="en-US" sz="2800" b="1">
                <a:solidFill>
                  <a:srgbClr val="993300"/>
                </a:solidFill>
                <a:latin typeface="Arial Rounded MT Bold" charset="0"/>
              </a:endParaRPr>
            </a:p>
          </p:txBody>
        </p:sp>
        <p:sp>
          <p:nvSpPr>
            <p:cNvPr id="35857" name="Rectangle 10"/>
            <p:cNvSpPr>
              <a:spLocks noChangeArrowheads="1"/>
            </p:cNvSpPr>
            <p:nvPr/>
          </p:nvSpPr>
          <p:spPr bwMode="auto">
            <a:xfrm>
              <a:off x="944" y="2909"/>
              <a:ext cx="87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>
                  <a:solidFill>
                    <a:srgbClr val="993300"/>
                  </a:solidFill>
                  <a:latin typeface="Arial Rounded MT Bold" charset="0"/>
                </a:rPr>
                <a:t>ROI  =  </a:t>
              </a:r>
            </a:p>
          </p:txBody>
        </p:sp>
      </p:grpSp>
      <p:grpSp>
        <p:nvGrpSpPr>
          <p:cNvPr id="35845" name="Group 1028"/>
          <p:cNvGrpSpPr>
            <a:grpSpLocks/>
          </p:cNvGrpSpPr>
          <p:nvPr/>
        </p:nvGrpSpPr>
        <p:grpSpPr bwMode="auto">
          <a:xfrm>
            <a:off x="381000" y="1893888"/>
            <a:ext cx="8585200" cy="1458912"/>
            <a:chOff x="240" y="3213"/>
            <a:chExt cx="5408" cy="919"/>
          </a:xfrm>
        </p:grpSpPr>
        <p:grpSp>
          <p:nvGrpSpPr>
            <p:cNvPr id="35846" name="Group 1029"/>
            <p:cNvGrpSpPr>
              <a:grpSpLocks/>
            </p:cNvGrpSpPr>
            <p:nvPr/>
          </p:nvGrpSpPr>
          <p:grpSpPr bwMode="auto">
            <a:xfrm>
              <a:off x="1440" y="3213"/>
              <a:ext cx="2929" cy="406"/>
              <a:chOff x="890" y="3405"/>
              <a:chExt cx="2929" cy="406"/>
            </a:xfrm>
          </p:grpSpPr>
          <p:sp>
            <p:nvSpPr>
              <p:cNvPr id="35854" name="Rectangle 1030"/>
              <p:cNvSpPr>
                <a:spLocks noChangeArrowheads="1"/>
              </p:cNvSpPr>
              <p:nvPr/>
            </p:nvSpPr>
            <p:spPr bwMode="auto">
              <a:xfrm>
                <a:off x="890" y="3405"/>
                <a:ext cx="971" cy="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488" tIns="44450" rIns="90488" bIns="44450">
                <a:spAutoFit/>
              </a:bodyPr>
              <a:lstStyle/>
              <a:p>
                <a:r>
                  <a:rPr lang="en-US" sz="2800" b="1" dirty="0">
                    <a:latin typeface="Arial Rounded MT Bold" charset="0"/>
                  </a:rPr>
                  <a:t>ROI =</a:t>
                </a:r>
                <a:r>
                  <a:rPr lang="en-US" sz="3600" b="1" dirty="0">
                    <a:latin typeface="Arial Rounded MT Bold" charset="0"/>
                  </a:rPr>
                  <a:t> </a:t>
                </a:r>
              </a:p>
            </p:txBody>
          </p:sp>
          <p:sp>
            <p:nvSpPr>
              <p:cNvPr id="35855" name="Rectangle 1031"/>
              <p:cNvSpPr>
                <a:spLocks noChangeArrowheads="1"/>
              </p:cNvSpPr>
              <p:nvPr/>
            </p:nvSpPr>
            <p:spPr bwMode="auto">
              <a:xfrm>
                <a:off x="1722" y="3468"/>
                <a:ext cx="2097" cy="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algn="ctr"/>
                <a:r>
                  <a:rPr lang="en-US" sz="2800" b="1">
                    <a:latin typeface="Arial Rounded MT Bold" charset="0"/>
                  </a:rPr>
                  <a:t>Margin </a:t>
                </a:r>
                <a:r>
                  <a:rPr lang="en-US" sz="2800" b="1">
                    <a:latin typeface="Arial Rounded MT Bold" charset="0"/>
                    <a:sym typeface="Symbol" charset="0"/>
                  </a:rPr>
                  <a:t> Turnover</a:t>
                </a:r>
                <a:endParaRPr lang="en-US" sz="2800" b="1">
                  <a:latin typeface="Arial Rounded MT Bold" charset="0"/>
                </a:endParaRPr>
              </a:p>
            </p:txBody>
          </p:sp>
        </p:grpSp>
        <p:grpSp>
          <p:nvGrpSpPr>
            <p:cNvPr id="35847" name="Group 1032"/>
            <p:cNvGrpSpPr>
              <a:grpSpLocks/>
            </p:cNvGrpSpPr>
            <p:nvPr/>
          </p:nvGrpSpPr>
          <p:grpSpPr bwMode="auto">
            <a:xfrm>
              <a:off x="240" y="3652"/>
              <a:ext cx="5408" cy="480"/>
              <a:chOff x="336" y="1540"/>
              <a:chExt cx="5408" cy="480"/>
            </a:xfrm>
          </p:grpSpPr>
          <p:sp>
            <p:nvSpPr>
              <p:cNvPr id="35850" name="Rectangle 1033"/>
              <p:cNvSpPr>
                <a:spLocks noChangeArrowheads="1"/>
              </p:cNvSpPr>
              <p:nvPr/>
            </p:nvSpPr>
            <p:spPr bwMode="auto">
              <a:xfrm>
                <a:off x="1008" y="1576"/>
                <a:ext cx="2215" cy="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000" b="1">
                    <a:latin typeface="Lucida Sans" charset="0"/>
                  </a:rPr>
                  <a:t>   Net operating income   </a:t>
                </a:r>
              </a:p>
              <a:p>
                <a:pPr eaLnBrk="1" hangingPunct="1"/>
                <a:r>
                  <a:rPr lang="en-US" sz="2000" b="1">
                    <a:latin typeface="Lucida Sans" charset="0"/>
                  </a:rPr>
                  <a:t>                Sales</a:t>
                </a:r>
              </a:p>
            </p:txBody>
          </p:sp>
          <p:sp>
            <p:nvSpPr>
              <p:cNvPr id="35851" name="Rectangle 1034"/>
              <p:cNvSpPr>
                <a:spLocks noChangeArrowheads="1"/>
              </p:cNvSpPr>
              <p:nvPr/>
            </p:nvSpPr>
            <p:spPr bwMode="auto">
              <a:xfrm>
                <a:off x="3504" y="1540"/>
                <a:ext cx="2240" cy="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000" b="1">
                    <a:latin typeface="Lucida Sans" charset="0"/>
                  </a:rPr>
                  <a:t>                 Sales                </a:t>
                </a:r>
              </a:p>
              <a:p>
                <a:pPr eaLnBrk="1" hangingPunct="1"/>
                <a:r>
                  <a:rPr lang="en-US" sz="2000" b="1">
                    <a:latin typeface="Lucida Sans" charset="0"/>
                  </a:rPr>
                  <a:t>Average operating assets</a:t>
                </a:r>
              </a:p>
            </p:txBody>
          </p:sp>
          <p:sp>
            <p:nvSpPr>
              <p:cNvPr id="35852" name="Rectangle 1035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237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600" b="1">
                    <a:latin typeface="Arial Rounded MT Bold" charset="0"/>
                  </a:rPr>
                  <a:t>×</a:t>
                </a:r>
              </a:p>
            </p:txBody>
          </p:sp>
          <p:sp>
            <p:nvSpPr>
              <p:cNvPr id="35853" name="Rectangle 1036"/>
              <p:cNvSpPr>
                <a:spLocks noChangeArrowheads="1"/>
              </p:cNvSpPr>
              <p:nvPr/>
            </p:nvSpPr>
            <p:spPr bwMode="auto">
              <a:xfrm>
                <a:off x="336" y="1632"/>
                <a:ext cx="720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400" b="1">
                    <a:latin typeface="Lucida Sans" charset="0"/>
                  </a:rPr>
                  <a:t>ROI  =</a:t>
                </a:r>
              </a:p>
            </p:txBody>
          </p:sp>
        </p:grpSp>
        <p:sp>
          <p:nvSpPr>
            <p:cNvPr id="35848" name="Line 1037"/>
            <p:cNvSpPr>
              <a:spLocks noChangeShapeType="1"/>
            </p:cNvSpPr>
            <p:nvPr/>
          </p:nvSpPr>
          <p:spPr bwMode="auto">
            <a:xfrm>
              <a:off x="1104" y="3917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49" name="Line 1038"/>
            <p:cNvSpPr>
              <a:spLocks noChangeShapeType="1"/>
            </p:cNvSpPr>
            <p:nvPr/>
          </p:nvSpPr>
          <p:spPr bwMode="auto">
            <a:xfrm>
              <a:off x="3456" y="3892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cs typeface="ＭＳ Ｐゴシック" charset="-128"/>
              </a:rPr>
              <a:t>Investing in Operating Assets to Increase Sales – An Example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762000" y="1724025"/>
            <a:ext cx="7848600" cy="1731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Times" panose="02020603050405020304" pitchFamily="18" charset="0"/>
              <a:buNone/>
              <a:defRPr/>
            </a:pPr>
            <a:r>
              <a:rPr lang="en-US" sz="2800" dirty="0">
                <a:ea typeface="MS PGothic" panose="020B0600070205080204" pitchFamily="34" charset="-128"/>
                <a:cs typeface="+mn-cs"/>
              </a:rPr>
              <a:t>Assume that </a:t>
            </a:r>
            <a:r>
              <a:rPr lang="en-US" sz="2800" dirty="0" err="1">
                <a:ea typeface="MS PGothic" panose="020B0600070205080204" pitchFamily="34" charset="-128"/>
                <a:cs typeface="+mn-cs"/>
              </a:rPr>
              <a:t>Regal’s</a:t>
            </a:r>
            <a:r>
              <a:rPr lang="en-US" sz="2800" dirty="0">
                <a:ea typeface="MS PGothic" panose="020B0600070205080204" pitchFamily="34" charset="-128"/>
                <a:cs typeface="+mn-cs"/>
              </a:rPr>
              <a:t> manager invests in a $30,000 piece of equipment that increases sales by $35,000, while increasing operating expenses by $15,000. 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133600" y="5791200"/>
            <a:ext cx="5241145" cy="52065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0488" tIns="44450" rIns="90488" bIns="44450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42BA97"/>
                </a:solidFill>
                <a:latin typeface="Arial Rounded MT Bold" charset="0"/>
              </a:rPr>
              <a:t>Let’s calculate the new ROI.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762000" y="3560763"/>
            <a:ext cx="7848600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sz="2800" b="1" dirty="0">
                <a:solidFill>
                  <a:schemeClr val="tx2"/>
                </a:solidFill>
              </a:rPr>
              <a:t>Regal Company reports the following: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b="1" dirty="0">
                <a:solidFill>
                  <a:schemeClr val="tx2"/>
                </a:solidFill>
              </a:rPr>
              <a:t>Net operating income            $   50,000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b="1" dirty="0">
                <a:solidFill>
                  <a:schemeClr val="tx2"/>
                </a:solidFill>
              </a:rPr>
              <a:t>Average operating assets     $ 230,000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b="1" dirty="0">
                <a:solidFill>
                  <a:schemeClr val="tx2"/>
                </a:solidFill>
              </a:rPr>
              <a:t>Sales                                       $ 535,000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b="1" dirty="0">
                <a:solidFill>
                  <a:schemeClr val="tx2"/>
                </a:solidFill>
              </a:rPr>
              <a:t>Operating expenses              $ 485,000</a:t>
            </a:r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cs typeface="ＭＳ Ｐゴシック" charset="-128"/>
              </a:rPr>
              <a:t>Investing in Operating Assets to Increase Sales – An Example: Solution</a:t>
            </a:r>
          </a:p>
        </p:txBody>
      </p:sp>
      <p:grpSp>
        <p:nvGrpSpPr>
          <p:cNvPr id="39939" name="Group 3"/>
          <p:cNvGrpSpPr>
            <a:grpSpLocks/>
          </p:cNvGrpSpPr>
          <p:nvPr/>
        </p:nvGrpSpPr>
        <p:grpSpPr bwMode="auto">
          <a:xfrm>
            <a:off x="1503363" y="3644900"/>
            <a:ext cx="5659437" cy="942975"/>
            <a:chOff x="947" y="2152"/>
            <a:chExt cx="3565" cy="594"/>
          </a:xfrm>
        </p:grpSpPr>
        <p:sp>
          <p:nvSpPr>
            <p:cNvPr id="39955" name="Rectangle 4"/>
            <p:cNvSpPr>
              <a:spLocks noChangeArrowheads="1"/>
            </p:cNvSpPr>
            <p:nvPr/>
          </p:nvSpPr>
          <p:spPr bwMode="auto">
            <a:xfrm>
              <a:off x="1669" y="2152"/>
              <a:ext cx="1206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 u="sng">
                  <a:solidFill>
                    <a:srgbClr val="008000"/>
                  </a:solidFill>
                  <a:latin typeface="Arial Rounded MT Bold" charset="0"/>
                </a:rPr>
                <a:t>  $50,000  </a:t>
              </a:r>
              <a:endParaRPr lang="en-US" sz="2800" b="1">
                <a:solidFill>
                  <a:srgbClr val="008000"/>
                </a:solidFill>
                <a:latin typeface="Arial Rounded MT Bold" charset="0"/>
              </a:endParaRPr>
            </a:p>
            <a:p>
              <a:pPr eaLnBrk="1" hangingPunct="1"/>
              <a:r>
                <a:rPr lang="en-US" sz="2800" b="1">
                  <a:solidFill>
                    <a:srgbClr val="008000"/>
                  </a:solidFill>
                  <a:latin typeface="Arial Rounded MT Bold" charset="0"/>
                </a:rPr>
                <a:t> $535,000</a:t>
              </a:r>
            </a:p>
          </p:txBody>
        </p:sp>
        <p:sp>
          <p:nvSpPr>
            <p:cNvPr id="39956" name="Rectangle 5"/>
            <p:cNvSpPr>
              <a:spLocks noChangeArrowheads="1"/>
            </p:cNvSpPr>
            <p:nvPr/>
          </p:nvSpPr>
          <p:spPr bwMode="auto">
            <a:xfrm>
              <a:off x="3029" y="2286"/>
              <a:ext cx="235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600" b="1">
                  <a:solidFill>
                    <a:srgbClr val="008000"/>
                  </a:solidFill>
                  <a:latin typeface="Arial Rounded MT Bold" charset="0"/>
                </a:rPr>
                <a:t>×</a:t>
              </a:r>
            </a:p>
          </p:txBody>
        </p:sp>
        <p:sp>
          <p:nvSpPr>
            <p:cNvPr id="39957" name="Rectangle 6"/>
            <p:cNvSpPr>
              <a:spLocks noChangeArrowheads="1"/>
            </p:cNvSpPr>
            <p:nvPr/>
          </p:nvSpPr>
          <p:spPr bwMode="auto">
            <a:xfrm>
              <a:off x="3397" y="2152"/>
              <a:ext cx="1115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 u="sng">
                  <a:solidFill>
                    <a:srgbClr val="008000"/>
                  </a:solidFill>
                  <a:latin typeface="Arial Rounded MT Bold" charset="0"/>
                </a:rPr>
                <a:t>$535,000</a:t>
              </a:r>
            </a:p>
            <a:p>
              <a:pPr eaLnBrk="1" hangingPunct="1"/>
              <a:r>
                <a:rPr lang="en-US" sz="2800" b="1">
                  <a:solidFill>
                    <a:srgbClr val="008000"/>
                  </a:solidFill>
                  <a:latin typeface="Arial Rounded MT Bold" charset="0"/>
                </a:rPr>
                <a:t>$230,000</a:t>
              </a:r>
            </a:p>
          </p:txBody>
        </p:sp>
        <p:sp>
          <p:nvSpPr>
            <p:cNvPr id="39958" name="Rectangle 7"/>
            <p:cNvSpPr>
              <a:spLocks noChangeArrowheads="1"/>
            </p:cNvSpPr>
            <p:nvPr/>
          </p:nvSpPr>
          <p:spPr bwMode="auto">
            <a:xfrm>
              <a:off x="947" y="2256"/>
              <a:ext cx="87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>
                  <a:solidFill>
                    <a:srgbClr val="008000"/>
                  </a:solidFill>
                  <a:latin typeface="Arial Rounded MT Bold" charset="0"/>
                </a:rPr>
                <a:t>ROI  =  </a:t>
              </a:r>
            </a:p>
          </p:txBody>
        </p:sp>
      </p:grpSp>
      <p:grpSp>
        <p:nvGrpSpPr>
          <p:cNvPr id="39940" name="Group 8"/>
          <p:cNvGrpSpPr>
            <a:grpSpLocks/>
          </p:cNvGrpSpPr>
          <p:nvPr/>
        </p:nvGrpSpPr>
        <p:grpSpPr bwMode="auto">
          <a:xfrm>
            <a:off x="1498600" y="4846638"/>
            <a:ext cx="5060950" cy="522287"/>
            <a:chOff x="944" y="2909"/>
            <a:chExt cx="3188" cy="329"/>
          </a:xfrm>
        </p:grpSpPr>
        <p:sp>
          <p:nvSpPr>
            <p:cNvPr id="39953" name="Rectangle 9"/>
            <p:cNvSpPr>
              <a:spLocks noChangeArrowheads="1"/>
            </p:cNvSpPr>
            <p:nvPr/>
          </p:nvSpPr>
          <p:spPr bwMode="auto">
            <a:xfrm>
              <a:off x="1728" y="2910"/>
              <a:ext cx="2404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>
                  <a:solidFill>
                    <a:srgbClr val="993300"/>
                  </a:solidFill>
                  <a:latin typeface="Arial Rounded MT Bold" charset="0"/>
                </a:rPr>
                <a:t>9.35% </a:t>
              </a:r>
              <a:r>
                <a:rPr lang="en-US" sz="2800" b="1">
                  <a:solidFill>
                    <a:srgbClr val="993300"/>
                  </a:solidFill>
                  <a:latin typeface="Arial Rounded MT Bold" charset="0"/>
                  <a:sym typeface="Symbol" charset="0"/>
                </a:rPr>
                <a:t> 2.33 = 21.8%</a:t>
              </a:r>
              <a:endParaRPr lang="en-US" sz="2800" b="1">
                <a:solidFill>
                  <a:srgbClr val="993300"/>
                </a:solidFill>
                <a:latin typeface="Arial Rounded MT Bold" charset="0"/>
              </a:endParaRPr>
            </a:p>
          </p:txBody>
        </p:sp>
        <p:sp>
          <p:nvSpPr>
            <p:cNvPr id="39954" name="Rectangle 10"/>
            <p:cNvSpPr>
              <a:spLocks noChangeArrowheads="1"/>
            </p:cNvSpPr>
            <p:nvPr/>
          </p:nvSpPr>
          <p:spPr bwMode="auto">
            <a:xfrm>
              <a:off x="944" y="2909"/>
              <a:ext cx="87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1" hangingPunct="1"/>
              <a:r>
                <a:rPr lang="en-US" sz="2800" b="1">
                  <a:solidFill>
                    <a:srgbClr val="993300"/>
                  </a:solidFill>
                  <a:latin typeface="Arial Rounded MT Bold" charset="0"/>
                </a:rPr>
                <a:t>ROI  =  </a:t>
              </a:r>
            </a:p>
          </p:txBody>
        </p:sp>
      </p:grpSp>
      <p:sp>
        <p:nvSpPr>
          <p:cNvPr id="39941" name="Rectangle 11"/>
          <p:cNvSpPr>
            <a:spLocks noChangeArrowheads="1"/>
          </p:cNvSpPr>
          <p:nvPr/>
        </p:nvSpPr>
        <p:spPr bwMode="auto">
          <a:xfrm>
            <a:off x="1562100" y="5486400"/>
            <a:ext cx="6438900" cy="520655"/>
          </a:xfrm>
          <a:prstGeom prst="rect">
            <a:avLst/>
          </a:prstGeom>
          <a:solidFill>
            <a:schemeClr val="bg2"/>
          </a:solidFill>
          <a:ln w="57150" cmpd="thinThick">
            <a:solidFill>
              <a:schemeClr val="tx2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7"/>
              </a:schemeClr>
            </a:outerShdw>
          </a:effectLst>
        </p:spPr>
        <p:txBody>
          <a:bodyPr wrap="squar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defRPr/>
            </a:pPr>
            <a:r>
              <a:rPr lang="en-US" altLang="en-US" sz="2800" b="1" dirty="0">
                <a:solidFill>
                  <a:schemeClr val="tx2"/>
                </a:solidFill>
                <a:cs typeface="+mn-cs"/>
              </a:rPr>
              <a:t>ROI increased from 15% to 21.8%.</a:t>
            </a:r>
          </a:p>
        </p:txBody>
      </p:sp>
      <p:grpSp>
        <p:nvGrpSpPr>
          <p:cNvPr id="39942" name="Group 1028"/>
          <p:cNvGrpSpPr>
            <a:grpSpLocks/>
          </p:cNvGrpSpPr>
          <p:nvPr/>
        </p:nvGrpSpPr>
        <p:grpSpPr bwMode="auto">
          <a:xfrm>
            <a:off x="381000" y="1876425"/>
            <a:ext cx="8585200" cy="1552575"/>
            <a:chOff x="240" y="3154"/>
            <a:chExt cx="5408" cy="978"/>
          </a:xfrm>
        </p:grpSpPr>
        <p:grpSp>
          <p:nvGrpSpPr>
            <p:cNvPr id="39943" name="Group 1029"/>
            <p:cNvGrpSpPr>
              <a:grpSpLocks/>
            </p:cNvGrpSpPr>
            <p:nvPr/>
          </p:nvGrpSpPr>
          <p:grpSpPr bwMode="auto">
            <a:xfrm>
              <a:off x="1629" y="3154"/>
              <a:ext cx="2775" cy="334"/>
              <a:chOff x="1079" y="3346"/>
              <a:chExt cx="2775" cy="334"/>
            </a:xfrm>
          </p:grpSpPr>
          <p:sp>
            <p:nvSpPr>
              <p:cNvPr id="39951" name="Rectangle 1030"/>
              <p:cNvSpPr>
                <a:spLocks noChangeArrowheads="1"/>
              </p:cNvSpPr>
              <p:nvPr/>
            </p:nvSpPr>
            <p:spPr bwMode="auto">
              <a:xfrm>
                <a:off x="1079" y="3352"/>
                <a:ext cx="773" cy="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800" b="1">
                    <a:latin typeface="Arial Rounded MT Bold" charset="0"/>
                  </a:rPr>
                  <a:t>ROI = </a:t>
                </a:r>
              </a:p>
            </p:txBody>
          </p:sp>
          <p:sp>
            <p:nvSpPr>
              <p:cNvPr id="39952" name="Rectangle 1031"/>
              <p:cNvSpPr>
                <a:spLocks noChangeArrowheads="1"/>
              </p:cNvSpPr>
              <p:nvPr/>
            </p:nvSpPr>
            <p:spPr bwMode="auto">
              <a:xfrm>
                <a:off x="1757" y="3346"/>
                <a:ext cx="2097" cy="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algn="ctr"/>
                <a:r>
                  <a:rPr lang="en-US" sz="2800" b="1">
                    <a:latin typeface="Arial Rounded MT Bold" charset="0"/>
                  </a:rPr>
                  <a:t>Margin </a:t>
                </a:r>
                <a:r>
                  <a:rPr lang="en-US" sz="2800" b="1">
                    <a:latin typeface="Arial Rounded MT Bold" charset="0"/>
                    <a:sym typeface="Symbol" charset="0"/>
                  </a:rPr>
                  <a:t> Turnover</a:t>
                </a:r>
                <a:endParaRPr lang="en-US" sz="2800" b="1">
                  <a:latin typeface="Arial Rounded MT Bold" charset="0"/>
                </a:endParaRPr>
              </a:p>
            </p:txBody>
          </p:sp>
        </p:grpSp>
        <p:grpSp>
          <p:nvGrpSpPr>
            <p:cNvPr id="39944" name="Group 1032"/>
            <p:cNvGrpSpPr>
              <a:grpSpLocks/>
            </p:cNvGrpSpPr>
            <p:nvPr/>
          </p:nvGrpSpPr>
          <p:grpSpPr bwMode="auto">
            <a:xfrm>
              <a:off x="240" y="3688"/>
              <a:ext cx="5408" cy="444"/>
              <a:chOff x="336" y="1576"/>
              <a:chExt cx="5408" cy="444"/>
            </a:xfrm>
          </p:grpSpPr>
          <p:sp>
            <p:nvSpPr>
              <p:cNvPr id="39947" name="Rectangle 1033"/>
              <p:cNvSpPr>
                <a:spLocks noChangeArrowheads="1"/>
              </p:cNvSpPr>
              <p:nvPr/>
            </p:nvSpPr>
            <p:spPr bwMode="auto">
              <a:xfrm>
                <a:off x="1008" y="1576"/>
                <a:ext cx="2215" cy="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000" b="1">
                    <a:latin typeface="Lucida Sans" charset="0"/>
                  </a:rPr>
                  <a:t>   Net operating income   </a:t>
                </a:r>
              </a:p>
              <a:p>
                <a:pPr eaLnBrk="1" hangingPunct="1"/>
                <a:r>
                  <a:rPr lang="en-US" sz="2000" b="1">
                    <a:latin typeface="Lucida Sans" charset="0"/>
                  </a:rPr>
                  <a:t>                Sales</a:t>
                </a:r>
              </a:p>
            </p:txBody>
          </p:sp>
          <p:sp>
            <p:nvSpPr>
              <p:cNvPr id="39948" name="Rectangle 1034"/>
              <p:cNvSpPr>
                <a:spLocks noChangeArrowheads="1"/>
              </p:cNvSpPr>
              <p:nvPr/>
            </p:nvSpPr>
            <p:spPr bwMode="auto">
              <a:xfrm>
                <a:off x="3504" y="1576"/>
                <a:ext cx="2240" cy="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000" b="1">
                    <a:latin typeface="Lucida Sans" charset="0"/>
                  </a:rPr>
                  <a:t>                 Sales                </a:t>
                </a:r>
              </a:p>
              <a:p>
                <a:pPr eaLnBrk="1" hangingPunct="1"/>
                <a:r>
                  <a:rPr lang="en-US" sz="2000" b="1">
                    <a:latin typeface="Lucida Sans" charset="0"/>
                  </a:rPr>
                  <a:t>Average operating assets</a:t>
                </a:r>
              </a:p>
            </p:txBody>
          </p:sp>
          <p:sp>
            <p:nvSpPr>
              <p:cNvPr id="39949" name="Rectangle 1035"/>
              <p:cNvSpPr>
                <a:spLocks noChangeArrowheads="1"/>
              </p:cNvSpPr>
              <p:nvPr/>
            </p:nvSpPr>
            <p:spPr bwMode="auto">
              <a:xfrm>
                <a:off x="3216" y="1632"/>
                <a:ext cx="237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600" b="1">
                    <a:latin typeface="Arial Rounded MT Bold" charset="0"/>
                  </a:rPr>
                  <a:t>×</a:t>
                </a:r>
              </a:p>
            </p:txBody>
          </p:sp>
          <p:sp>
            <p:nvSpPr>
              <p:cNvPr id="39950" name="Rectangle 1036"/>
              <p:cNvSpPr>
                <a:spLocks noChangeArrowheads="1"/>
              </p:cNvSpPr>
              <p:nvPr/>
            </p:nvSpPr>
            <p:spPr bwMode="auto">
              <a:xfrm>
                <a:off x="336" y="1632"/>
                <a:ext cx="720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pPr eaLnBrk="1" hangingPunct="1"/>
                <a:r>
                  <a:rPr lang="en-US" sz="2400" b="1">
                    <a:latin typeface="Lucida Sans" charset="0"/>
                  </a:rPr>
                  <a:t>ROI  =</a:t>
                </a:r>
              </a:p>
            </p:txBody>
          </p:sp>
        </p:grpSp>
        <p:sp>
          <p:nvSpPr>
            <p:cNvPr id="39945" name="Line 1037"/>
            <p:cNvSpPr>
              <a:spLocks noChangeShapeType="1"/>
            </p:cNvSpPr>
            <p:nvPr/>
          </p:nvSpPr>
          <p:spPr bwMode="auto">
            <a:xfrm>
              <a:off x="1104" y="3917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9946" name="Line 1038"/>
            <p:cNvSpPr>
              <a:spLocks noChangeShapeType="1"/>
            </p:cNvSpPr>
            <p:nvPr/>
          </p:nvSpPr>
          <p:spPr bwMode="auto">
            <a:xfrm>
              <a:off x="3456" y="3917"/>
              <a:ext cx="2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Criticisms of ROI</a:t>
            </a:r>
          </a:p>
        </p:txBody>
      </p:sp>
      <p:sp>
        <p:nvSpPr>
          <p:cNvPr id="18443" name="Rectangle 1029"/>
          <p:cNvSpPr>
            <a:spLocks noChangeArrowheads="1"/>
          </p:cNvSpPr>
          <p:nvPr/>
        </p:nvSpPr>
        <p:spPr bwMode="auto">
          <a:xfrm>
            <a:off x="2035629" y="1774435"/>
            <a:ext cx="4919662" cy="11977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 wrap="squar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In the absence of the balanced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scorecard, management may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not know how to increase ROI.</a:t>
            </a:r>
          </a:p>
        </p:txBody>
      </p:sp>
      <p:sp>
        <p:nvSpPr>
          <p:cNvPr id="18441" name="Rectangle 1032"/>
          <p:cNvSpPr>
            <a:spLocks noChangeArrowheads="1"/>
          </p:cNvSpPr>
          <p:nvPr/>
        </p:nvSpPr>
        <p:spPr bwMode="auto">
          <a:xfrm>
            <a:off x="2014538" y="3124200"/>
            <a:ext cx="4995862" cy="11985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 wrap="squar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Managers often inherit many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committed costs over which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they have no control.</a:t>
            </a:r>
          </a:p>
        </p:txBody>
      </p:sp>
      <p:sp>
        <p:nvSpPr>
          <p:cNvPr id="18439" name="Rectangle 1035"/>
          <p:cNvSpPr>
            <a:spLocks noChangeArrowheads="1"/>
          </p:cNvSpPr>
          <p:nvPr/>
        </p:nvSpPr>
        <p:spPr bwMode="auto">
          <a:xfrm>
            <a:off x="2035969" y="4474763"/>
            <a:ext cx="4953000" cy="11969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 wrap="squar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Managers evaluated on ROI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may reject profitable</a:t>
            </a:r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investment opportunities. </a:t>
            </a:r>
          </a:p>
        </p:txBody>
      </p:sp>
    </p:spTree>
  </p:cSld>
  <p:clrMapOvr>
    <a:masterClrMapping/>
  </p:clrMapOvr>
  <p:transition>
    <p:checke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cs typeface="ＭＳ Ｐゴシック" charset="-128"/>
              </a:rPr>
              <a:t>Learning Objective 2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905000" y="2309813"/>
            <a:ext cx="5334000" cy="166211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MS PGothic" panose="020B0600070205080204" pitchFamily="34" charset="-128"/>
                <a:cs typeface="+mn-cs"/>
              </a:rPr>
              <a:t>Compute residual income and understand its strengths and weaknesses.</a:t>
            </a:r>
          </a:p>
        </p:txBody>
      </p:sp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>
            <a:normAutofit fontScale="90000"/>
          </a:bodyPr>
          <a:lstStyle/>
          <a:p>
            <a:pPr>
              <a:defRPr/>
            </a:pPr>
            <a:r>
              <a:rPr lang="en-US" dirty="0">
                <a:cs typeface="ＭＳ Ｐゴシック" charset="-128"/>
              </a:rPr>
              <a:t>Residual Income –</a:t>
            </a:r>
            <a:br>
              <a:rPr lang="en-US" dirty="0">
                <a:cs typeface="ＭＳ Ｐゴシック" charset="-128"/>
              </a:rPr>
            </a:br>
            <a:r>
              <a:rPr lang="en-US" dirty="0">
                <a:cs typeface="ＭＳ Ｐゴシック" charset="-128"/>
              </a:rPr>
              <a:t> Another Measure of Performance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524000" y="2133600"/>
            <a:ext cx="6084887" cy="2305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 wrap="squar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b="1" dirty="0">
                <a:solidFill>
                  <a:srgbClr val="0000CC"/>
                </a:solidFill>
                <a:cs typeface="+mn-cs"/>
              </a:rPr>
              <a:t>Residual Income is net operating income above some minimum return on operating assets.</a:t>
            </a:r>
          </a:p>
        </p:txBody>
      </p:sp>
    </p:spTree>
  </p:cSld>
  <p:clrMapOvr>
    <a:masterClrMapping/>
  </p:clrMapOvr>
  <p:transition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Calculating Residual Income</a:t>
            </a:r>
          </a:p>
        </p:txBody>
      </p:sp>
      <p:graphicFrame>
        <p:nvGraphicFramePr>
          <p:cNvPr id="4813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683338"/>
              </p:ext>
            </p:extLst>
          </p:nvPr>
        </p:nvGraphicFramePr>
        <p:xfrm>
          <a:off x="0" y="1447800"/>
          <a:ext cx="9144000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6" name="Worksheet" r:id="rId4" imgW="4483100" imgH="571500" progId="Excel.Sheet.8">
                  <p:embed/>
                </p:oleObj>
              </mc:Choice>
              <mc:Fallback>
                <p:oleObj name="Worksheet" r:id="rId4" imgW="4483100" imgH="5715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810000" y="1066800"/>
            <a:ext cx="5334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 dirty="0">
                <a:latin typeface="Times" charset="0"/>
              </a:rPr>
              <a:t>(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8534400" y="1066800"/>
            <a:ext cx="5334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800">
                <a:latin typeface="Times" charset="0"/>
              </a:rPr>
              <a:t>)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0" y="2819400"/>
            <a:ext cx="9144000" cy="3082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This computation differs from ROI.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ROI measures net operating income earned relative to the investment in average operating assets. 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ea typeface="MS PGothic" panose="020B0600070205080204" pitchFamily="34" charset="-128"/>
                <a:cs typeface="+mn-cs"/>
              </a:rPr>
              <a:t>Residual income measures net operating income earned less the minimum required return on average operating assets.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Decentralization in Organizations: Benefits</a:t>
            </a:r>
          </a:p>
        </p:txBody>
      </p:sp>
      <p:sp>
        <p:nvSpPr>
          <p:cNvPr id="305155" name="Oval 3"/>
          <p:cNvSpPr>
            <a:spLocks noChangeArrowheads="1"/>
          </p:cNvSpPr>
          <p:nvPr/>
        </p:nvSpPr>
        <p:spPr bwMode="auto">
          <a:xfrm>
            <a:off x="304800" y="1524000"/>
            <a:ext cx="4191000" cy="1447800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itchFamily="34" charset="0"/>
              </a:rPr>
              <a:t>Benefits of</a:t>
            </a:r>
          </a:p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itchFamily="34" charset="0"/>
              </a:rPr>
              <a:t>Decentralization</a:t>
            </a:r>
          </a:p>
        </p:txBody>
      </p:sp>
      <p:sp>
        <p:nvSpPr>
          <p:cNvPr id="305156" name="Rectangle 4"/>
          <p:cNvSpPr>
            <a:spLocks noChangeArrowheads="1"/>
          </p:cNvSpPr>
          <p:nvPr/>
        </p:nvSpPr>
        <p:spPr bwMode="auto">
          <a:xfrm>
            <a:off x="5562600" y="1981200"/>
            <a:ext cx="3581400" cy="10668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1">
                <a:alpha val="74997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Top management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freed to concentrate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on strategy.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438400" y="2819400"/>
            <a:ext cx="3352800" cy="10668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1">
                <a:alpha val="74997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Lower-level decisions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often based on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better information.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562600" y="3505200"/>
            <a:ext cx="3581400" cy="10668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1">
                <a:alpha val="74997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Lower level managers can respond quickly to customers.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209800" y="4419600"/>
            <a:ext cx="3581400" cy="10668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1">
                <a:alpha val="74997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Lower-level managers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gain experience in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decision-making.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5562600" y="5105400"/>
            <a:ext cx="3581400" cy="10668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1">
                <a:alpha val="74997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Decision-making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authority leads to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job satisfaction.</a:t>
            </a:r>
          </a:p>
        </p:txBody>
      </p:sp>
    </p:spTree>
  </p:cSld>
  <p:clrMapOvr>
    <a:masterClrMapping/>
  </p:clrMapOvr>
  <p:transition>
    <p:strips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Residual Income – An Example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8686800" cy="2819400"/>
          </a:xfrm>
          <a:solidFill>
            <a:srgbClr val="FFFFD5"/>
          </a:solidFill>
          <a:ln w="12700">
            <a:solidFill>
              <a:srgbClr val="663300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/>
            </a:outerShdw>
          </a:effectLst>
        </p:spPr>
        <p:txBody>
          <a:bodyPr lIns="90488" tIns="44450" rIns="90488" bIns="44450"/>
          <a:lstStyle/>
          <a:p>
            <a:pPr>
              <a:buClr>
                <a:srgbClr val="663300"/>
              </a:buClr>
              <a:buSzPct val="130000"/>
              <a:buFont typeface="Calibri" panose="020F0502020204030204" pitchFamily="34" charset="0"/>
              <a:buChar char=" "/>
              <a:defRPr/>
            </a:pPr>
            <a:r>
              <a:rPr lang="en-US" altLang="en-US" sz="3200" dirty="0"/>
              <a:t>The Retail Division of Zephyr, Inc. has average operating assets of $100,000 and is required to earn a return of 20% on these assets.</a:t>
            </a:r>
          </a:p>
          <a:p>
            <a:pPr>
              <a:buClr>
                <a:srgbClr val="663300"/>
              </a:buClr>
              <a:buSzPct val="130000"/>
              <a:buFont typeface="Calibri" panose="020F0502020204030204" pitchFamily="34" charset="0"/>
              <a:buChar char=" "/>
              <a:defRPr/>
            </a:pPr>
            <a:r>
              <a:rPr lang="en-US" altLang="en-US" sz="3200" dirty="0"/>
              <a:t>In the current period, the division earns $30,000.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990600" y="5076825"/>
            <a:ext cx="7584033" cy="643766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0488" tIns="44450" rIns="90488" bIns="44450">
            <a:spAutoFit/>
          </a:bodyPr>
          <a:lstStyle/>
          <a:p>
            <a:pPr eaLnBrk="1" hangingPunct="1"/>
            <a:r>
              <a:rPr lang="en-US" sz="3600" b="1" dirty="0">
                <a:solidFill>
                  <a:srgbClr val="42BA97"/>
                </a:solidFill>
                <a:latin typeface="Arial Rounded MT Bold" charset="0"/>
              </a:rPr>
              <a:t>Let’s calculate residual income.</a:t>
            </a:r>
          </a:p>
        </p:txBody>
      </p:sp>
    </p:spTree>
  </p:cSld>
  <p:clrMapOvr>
    <a:masterClrMapping/>
  </p:clrMapOvr>
  <p:transition>
    <p:strips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>
            <a:normAutofit fontScale="90000"/>
          </a:bodyPr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Residual Income – An Example: Solution</a:t>
            </a:r>
          </a:p>
        </p:txBody>
      </p:sp>
      <p:graphicFrame>
        <p:nvGraphicFramePr>
          <p:cNvPr id="52227" name="Object 2"/>
          <p:cNvGraphicFramePr>
            <a:graphicFrameLocks/>
          </p:cNvGraphicFramePr>
          <p:nvPr/>
        </p:nvGraphicFramePr>
        <p:xfrm>
          <a:off x="609600" y="1524000"/>
          <a:ext cx="6078538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0" name="Worksheet" r:id="rId4" imgW="2806700" imgH="812800" progId="Excel.Sheet.8">
                  <p:embed/>
                </p:oleObj>
              </mc:Choice>
              <mc:Fallback>
                <p:oleObj name="Worksheet" r:id="rId4" imgW="2806700" imgH="812800" progId="Excel.Shee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524000"/>
                        <a:ext cx="6078538" cy="160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blurRad="63500" dist="107763" dir="2700000" algn="ctr" rotWithShape="0">
                          <a:schemeClr val="tx1">
                            <a:alpha val="74997"/>
                          </a:schemeClr>
                        </a:outerShdw>
                      </a:effectLst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8" name="Object 3"/>
          <p:cNvGraphicFramePr>
            <a:graphicFrameLocks/>
          </p:cNvGraphicFramePr>
          <p:nvPr/>
        </p:nvGraphicFramePr>
        <p:xfrm>
          <a:off x="3105150" y="3581400"/>
          <a:ext cx="5429250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1" name="Worksheet" r:id="rId6" imgW="2590800" imgH="711200" progId="Excel.Sheet.8">
                  <p:embed/>
                </p:oleObj>
              </mc:Choice>
              <mc:Fallback>
                <p:oleObj name="Worksheet" r:id="rId6" imgW="2590800" imgH="711200" progId="Excel.Shee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0" y="3581400"/>
                        <a:ext cx="5429250" cy="169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blurRad="63500" dist="107763" dir="2700000" algn="ctr" rotWithShape="0">
                          <a:schemeClr val="tx1">
                            <a:alpha val="74997"/>
                          </a:schemeClr>
                        </a:outerShdw>
                      </a:effectLst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Motivation and Residual Income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014413" y="1905000"/>
            <a:ext cx="7158037" cy="1812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  <p:txBody>
          <a:bodyPr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latin typeface="Arial Rounded MT Bold" panose="020F0704030504030204" pitchFamily="34" charset="0"/>
                <a:cs typeface="+mn-cs"/>
              </a:rPr>
              <a:t>Residual income encourages managers to make profitable investments that would be rejected by managers using ROI.</a:t>
            </a:r>
          </a:p>
        </p:txBody>
      </p:sp>
    </p:spTree>
  </p:cSld>
  <p:clrMapOvr>
    <a:masterClrMapping/>
  </p:clrMapOvr>
  <p:transition>
    <p:zoom dir="in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</a:t>
            </a:r>
            <a:r>
              <a:rPr lang="en-US" sz="2800" dirty="0">
                <a:latin typeface="Calibri Light" charset="0"/>
                <a:ea typeface="MS PGothic" charset="0"/>
                <a:cs typeface="MS PGothic" charset="0"/>
                <a:sym typeface="Wingdings" charset="0"/>
              </a:rPr>
              <a:t>1</a:t>
            </a:r>
          </a:p>
        </p:txBody>
      </p:sp>
      <p:sp>
        <p:nvSpPr>
          <p:cNvPr id="56323" name="Rectangle 3"/>
          <p:cNvSpPr txBox="1">
            <a:spLocks noChangeArrowheads="1"/>
          </p:cNvSpPr>
          <p:nvPr/>
        </p:nvSpPr>
        <p:spPr bwMode="auto">
          <a:xfrm>
            <a:off x="533400" y="1600200"/>
            <a:ext cx="8153400" cy="4686300"/>
          </a:xfrm>
          <a:prstGeom prst="rect">
            <a:avLst/>
          </a:prstGeom>
          <a:solidFill>
            <a:srgbClr val="EDECD2"/>
          </a:solidFill>
          <a:ln w="12699">
            <a:solidFill>
              <a:schemeClr val="tx2"/>
            </a:solidFill>
            <a:miter lim="800000"/>
            <a:headEnd/>
            <a:tailEnd/>
          </a:ln>
        </p:spPr>
        <p:txBody>
          <a:bodyPr lIns="90488" tIns="44450" rIns="90488" bIns="44450"/>
          <a:lstStyle>
            <a:lvl1pPr>
              <a:defRPr sz="20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imes" charset="0"/>
              <a:buNone/>
            </a:pPr>
            <a:r>
              <a:rPr lang="en-US" dirty="0">
                <a:solidFill>
                  <a:schemeClr val="tx1"/>
                </a:solidFill>
              </a:rPr>
              <a:t> 	</a:t>
            </a:r>
            <a:r>
              <a:rPr lang="en-US" sz="2800" dirty="0">
                <a:solidFill>
                  <a:schemeClr val="tx1"/>
                </a:solidFill>
              </a:rPr>
              <a:t>Redmond Awnings, a division of Wrap-up Corp., has a net operating income of $60,000 and average operating assets of $300,000. The required rate of return for the company is 15%. What is the division’s ROI?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a. 25%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b.   5%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c. 15%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d. 20%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1a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686300"/>
          </a:xfrm>
          <a:solidFill>
            <a:srgbClr val="EDECD2"/>
          </a:solidFill>
          <a:ln w="12699">
            <a:solidFill>
              <a:schemeClr val="tx2"/>
            </a:solidFill>
          </a:ln>
        </p:spPr>
        <p:txBody>
          <a:bodyPr lIns="90488" tIns="44450" rIns="90488" bIns="44450"/>
          <a:lstStyle/>
          <a:p>
            <a:pPr>
              <a:buFont typeface="Times" charset="0"/>
              <a:buNone/>
            </a:pPr>
            <a:r>
              <a:rPr lang="en-US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 	</a:t>
            </a:r>
            <a:r>
              <a:rPr lang="en-US" sz="2800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Redmond Awnings, a division of Wrap-up Corp., has a net operating income of $60,000 and average operating assets of $300,000. The required rate of return for the company is 15%. What is the division</a:t>
            </a:r>
            <a:r>
              <a:rPr lang="ja-JP" altLang="en-US" sz="2800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’</a:t>
            </a:r>
            <a:r>
              <a:rPr lang="en-US" sz="2800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s ROI?</a:t>
            </a:r>
          </a:p>
          <a:p>
            <a:pPr lvl="1">
              <a:buFont typeface="Wingdings" charset="0"/>
              <a:buNone/>
            </a:pPr>
            <a:r>
              <a:rPr lang="en-US" sz="2800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a. 25%</a:t>
            </a:r>
          </a:p>
          <a:p>
            <a:pPr lvl="1">
              <a:buFont typeface="Wingdings" charset="0"/>
              <a:buNone/>
            </a:pPr>
            <a:r>
              <a:rPr lang="en-US" sz="2800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b.   5%</a:t>
            </a:r>
          </a:p>
          <a:p>
            <a:pPr lvl="1">
              <a:buFont typeface="Wingdings" charset="0"/>
              <a:buNone/>
            </a:pPr>
            <a:r>
              <a:rPr lang="en-US" sz="2800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c. 15%</a:t>
            </a:r>
          </a:p>
          <a:p>
            <a:pPr lvl="1">
              <a:buFont typeface="Wingdings" charset="0"/>
              <a:buNone/>
            </a:pPr>
            <a:r>
              <a:rPr lang="en-US" sz="2800" dirty="0">
                <a:latin typeface="Calibri" charset="0"/>
                <a:ea typeface="ＭＳ Ｐゴシック" charset="0"/>
                <a:cs typeface="Arial" charset="0"/>
              </a:rPr>
              <a:t>d. 20%</a:t>
            </a:r>
          </a:p>
        </p:txBody>
      </p:sp>
      <p:sp>
        <p:nvSpPr>
          <p:cNvPr id="58372" name="Oval 4"/>
          <p:cNvSpPr>
            <a:spLocks noChangeArrowheads="1"/>
          </p:cNvSpPr>
          <p:nvPr/>
        </p:nvSpPr>
        <p:spPr bwMode="auto">
          <a:xfrm>
            <a:off x="703263" y="4953000"/>
            <a:ext cx="457200" cy="4572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2514600" y="4545013"/>
            <a:ext cx="6629400" cy="116955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</a:rPr>
              <a:t>ROI = NOI/Average operating assets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</a:rPr>
              <a:t>        = $60,000/$300,000 = 20%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</a:t>
            </a:r>
            <a:r>
              <a:rPr lang="en-US" sz="2800" dirty="0">
                <a:latin typeface="Calibri Light" charset="0"/>
                <a:ea typeface="MS PGothic" charset="0"/>
                <a:cs typeface="MS PGothic" charset="0"/>
                <a:sym typeface="Wingdings" charset="0"/>
              </a:rPr>
              <a:t>2</a:t>
            </a:r>
          </a:p>
        </p:txBody>
      </p:sp>
      <p:sp>
        <p:nvSpPr>
          <p:cNvPr id="60419" name="Rectangle 3"/>
          <p:cNvSpPr txBox="1">
            <a:spLocks noChangeArrowheads="1"/>
          </p:cNvSpPr>
          <p:nvPr/>
        </p:nvSpPr>
        <p:spPr bwMode="auto">
          <a:xfrm>
            <a:off x="533400" y="1600200"/>
            <a:ext cx="8153400" cy="4686300"/>
          </a:xfrm>
          <a:prstGeom prst="rect">
            <a:avLst/>
          </a:prstGeom>
          <a:solidFill>
            <a:schemeClr val="bg2"/>
          </a:solidFill>
          <a:ln w="12699">
            <a:solidFill>
              <a:schemeClr val="tx2"/>
            </a:solidFill>
            <a:miter lim="800000"/>
            <a:headEnd/>
            <a:tailEnd/>
          </a:ln>
        </p:spPr>
        <p:txBody>
          <a:bodyPr lIns="90488" tIns="44450" rIns="90488" bIns="44450"/>
          <a:lstStyle>
            <a:lvl1pPr>
              <a:defRPr sz="20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imes" charset="0"/>
              <a:buNone/>
            </a:pPr>
            <a:r>
              <a:rPr lang="en-US" sz="2800" dirty="0">
                <a:solidFill>
                  <a:schemeClr val="tx1"/>
                </a:solidFill>
              </a:rPr>
              <a:t> 	Redmond Awnings, a division of Wrap-up Corp., has a net operating income of $60,000 and average operating assets of $300,000. If the manager of the division is evaluated based on ROI, will she want to make an investment of $100,000 that would generate additional net operating income of $18,000 per year?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a. Yes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b. No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2a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686300"/>
          </a:xfrm>
          <a:solidFill>
            <a:schemeClr val="bg2"/>
          </a:solidFill>
          <a:ln w="12699">
            <a:solidFill>
              <a:schemeClr val="tx2"/>
            </a:solidFill>
          </a:ln>
        </p:spPr>
        <p:txBody>
          <a:bodyPr lIns="90488" tIns="44450" rIns="90488" bIns="44450"/>
          <a:lstStyle/>
          <a:p>
            <a:pPr>
              <a:buFont typeface="Times" charset="0"/>
              <a:buNone/>
            </a:pPr>
            <a:r>
              <a:rPr lang="en-US" sz="2800" b="1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 	Redmond Awnings, a division of Wrap-up Corp., has a net operating income of $60,000 and average operating assets of $300,000. If the manager of the division is evaluated based on ROI, will she want to make an investment of $100,000 that would generate additional net operating income of $18,000 per year?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a. Yes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latin typeface="Calibri" charset="0"/>
                <a:ea typeface="ＭＳ Ｐゴシック" charset="0"/>
                <a:cs typeface="Arial" charset="0"/>
              </a:rPr>
              <a:t>b. No</a:t>
            </a:r>
          </a:p>
        </p:txBody>
      </p:sp>
      <p:sp>
        <p:nvSpPr>
          <p:cNvPr id="62468" name="Text Box 5"/>
          <p:cNvSpPr txBox="1">
            <a:spLocks noChangeArrowheads="1"/>
          </p:cNvSpPr>
          <p:nvPr/>
        </p:nvSpPr>
        <p:spPr bwMode="auto">
          <a:xfrm>
            <a:off x="2438400" y="4572000"/>
            <a:ext cx="6400800" cy="15970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</a:rPr>
              <a:t>ROI = $78,000/$400,000 = 19.5%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</a:rPr>
              <a:t>This lowers the division’s ROI from 20.0% down to 19.5%.</a:t>
            </a:r>
          </a:p>
        </p:txBody>
      </p:sp>
      <p:sp>
        <p:nvSpPr>
          <p:cNvPr id="62469" name="Oval 4"/>
          <p:cNvSpPr>
            <a:spLocks noChangeArrowheads="1"/>
          </p:cNvSpPr>
          <p:nvPr/>
        </p:nvSpPr>
        <p:spPr bwMode="auto">
          <a:xfrm>
            <a:off x="703263" y="4800600"/>
            <a:ext cx="457200" cy="4572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</p:spTree>
  </p:cSld>
  <p:clrMapOvr>
    <a:masterClrMapping/>
  </p:clrMapOvr>
  <p:transition spd="med">
    <p:blinds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3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64515" name="Rectangle 3"/>
          <p:cNvSpPr txBox="1">
            <a:spLocks noChangeArrowheads="1"/>
          </p:cNvSpPr>
          <p:nvPr/>
        </p:nvSpPr>
        <p:spPr bwMode="auto">
          <a:xfrm>
            <a:off x="533400" y="1600200"/>
            <a:ext cx="8153400" cy="4686300"/>
          </a:xfrm>
          <a:prstGeom prst="rect">
            <a:avLst/>
          </a:prstGeom>
          <a:solidFill>
            <a:srgbClr val="EDECD2"/>
          </a:solidFill>
          <a:ln w="12699">
            <a:solidFill>
              <a:schemeClr val="tx2"/>
            </a:solidFill>
            <a:miter lim="800000"/>
            <a:headEnd/>
            <a:tailEnd/>
          </a:ln>
        </p:spPr>
        <p:txBody>
          <a:bodyPr lIns="90488" tIns="44450" rIns="90488" bIns="44450"/>
          <a:lstStyle>
            <a:lvl1pPr>
              <a:defRPr sz="20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imes" charset="0"/>
              <a:buNone/>
            </a:pPr>
            <a:r>
              <a:rPr lang="en-US" sz="2800" dirty="0">
                <a:solidFill>
                  <a:schemeClr val="tx2"/>
                </a:solidFill>
              </a:rPr>
              <a:t> 	</a:t>
            </a:r>
            <a:r>
              <a:rPr lang="en-US" sz="2800" dirty="0">
                <a:solidFill>
                  <a:schemeClr val="tx1"/>
                </a:solidFill>
              </a:rPr>
              <a:t>The company’s required rate of return is 15%. Would the company want the manager of the Redmond Awnings division to make an investment of $100,000 that would generate additional net operating income of $18,000 per year?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a. Yes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b. No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3a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686300"/>
          </a:xfrm>
          <a:solidFill>
            <a:srgbClr val="EDECD2"/>
          </a:solidFill>
          <a:ln w="12699">
            <a:solidFill>
              <a:schemeClr val="tx2"/>
            </a:solidFill>
          </a:ln>
        </p:spPr>
        <p:txBody>
          <a:bodyPr lIns="90488" tIns="44450" rIns="90488" bIns="44450"/>
          <a:lstStyle/>
          <a:p>
            <a:pPr>
              <a:buFont typeface="Times" charset="0"/>
              <a:buNone/>
            </a:pPr>
            <a:r>
              <a:rPr lang="en-US" sz="2800" b="1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 	The company</a:t>
            </a:r>
            <a:r>
              <a:rPr lang="ja-JP" altLang="en-US" sz="2800" b="1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’</a:t>
            </a:r>
            <a:r>
              <a:rPr lang="en-US" sz="2800" b="1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s required rate of return is 15%. Would the company want the manager of the Redmond Awnings division to make an investment of $100,000 that would generate additional net operating income of $18,000 per year?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latin typeface="Calibri" charset="0"/>
                <a:ea typeface="ＭＳ Ｐゴシック" charset="0"/>
                <a:cs typeface="Arial" charset="0"/>
              </a:rPr>
              <a:t>a. Yes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b. No</a:t>
            </a:r>
          </a:p>
        </p:txBody>
      </p:sp>
      <p:sp>
        <p:nvSpPr>
          <p:cNvPr id="66564" name="Text Box 5"/>
          <p:cNvSpPr txBox="1">
            <a:spLocks noChangeArrowheads="1"/>
          </p:cNvSpPr>
          <p:nvPr/>
        </p:nvSpPr>
        <p:spPr bwMode="auto">
          <a:xfrm>
            <a:off x="2362200" y="3962400"/>
            <a:ext cx="5867400" cy="202406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>
                <a:solidFill>
                  <a:schemeClr val="tx2"/>
                </a:solidFill>
              </a:rPr>
              <a:t>ROI = $18,000/$100,000 = 18%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800">
                <a:solidFill>
                  <a:schemeClr val="tx2"/>
                </a:solidFill>
              </a:rPr>
              <a:t>The return on the investment exceeds the minimum required rate of return.</a:t>
            </a:r>
          </a:p>
        </p:txBody>
      </p:sp>
      <p:sp>
        <p:nvSpPr>
          <p:cNvPr id="66565" name="Oval 4"/>
          <p:cNvSpPr>
            <a:spLocks noChangeArrowheads="1"/>
          </p:cNvSpPr>
          <p:nvPr/>
        </p:nvSpPr>
        <p:spPr bwMode="auto">
          <a:xfrm>
            <a:off x="685800" y="3581400"/>
            <a:ext cx="457200" cy="4572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</p:spTree>
  </p:cSld>
  <p:clrMapOvr>
    <a:masterClrMapping/>
  </p:clrMapOvr>
  <p:transition spd="med">
    <p:blinds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4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1600200"/>
            <a:ext cx="8153400" cy="4686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699">
            <a:solidFill>
              <a:schemeClr val="tx2"/>
            </a:solidFill>
          </a:ln>
        </p:spPr>
        <p:txBody>
          <a:bodyPr lIns="90488" tIns="44450" rIns="90488" bIns="44450"/>
          <a:lstStyle>
            <a:lvl1pPr>
              <a:defRPr sz="20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1389063" indent="-182563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1846263" indent="-182563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2303463" indent="-182563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2760663" indent="-182563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imes" charset="0"/>
              <a:buNone/>
            </a:pPr>
            <a:r>
              <a:rPr lang="en-US" sz="2800">
                <a:solidFill>
                  <a:schemeClr val="tx1"/>
                </a:solidFill>
                <a:cs typeface="Arial" charset="0"/>
              </a:rPr>
              <a:t> 	Redmond Awnings, a division of Wrap-up Corp., has a net operating income of $60,000 and average operating assets of $300,000. The required rate of return for the company is 15%. What is the division</a:t>
            </a:r>
            <a:r>
              <a:rPr lang="ja-JP" altLang="en-US" sz="2800">
                <a:solidFill>
                  <a:schemeClr val="tx1"/>
                </a:solidFill>
                <a:cs typeface="Arial" charset="0"/>
              </a:rPr>
              <a:t>’</a:t>
            </a:r>
            <a:r>
              <a:rPr lang="en-US" sz="2800">
                <a:solidFill>
                  <a:schemeClr val="tx1"/>
                </a:solidFill>
                <a:cs typeface="Arial" charset="0"/>
              </a:rPr>
              <a:t>s residual income?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>
                <a:solidFill>
                  <a:schemeClr val="tx1"/>
                </a:solidFill>
                <a:ea typeface="ＭＳ Ｐゴシック" charset="0"/>
                <a:cs typeface="Arial" charset="0"/>
              </a:rPr>
              <a:t>a. $240,000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>
                <a:solidFill>
                  <a:schemeClr val="tx1"/>
                </a:solidFill>
                <a:ea typeface="ＭＳ Ｐゴシック" charset="0"/>
                <a:cs typeface="Arial" charset="0"/>
              </a:rPr>
              <a:t>b. $  45,000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>
                <a:solidFill>
                  <a:schemeClr val="tx1"/>
                </a:solidFill>
                <a:ea typeface="ＭＳ Ｐゴシック" charset="0"/>
                <a:cs typeface="Arial" charset="0"/>
              </a:rPr>
              <a:t>c. $  15,000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>
                <a:solidFill>
                  <a:schemeClr val="tx1"/>
                </a:solidFill>
                <a:ea typeface="ＭＳ Ｐゴシック" charset="0"/>
                <a:cs typeface="Arial" charset="0"/>
              </a:rPr>
              <a:t>d. $  51,000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Decentralization in Organizations: Disadvantages</a:t>
            </a:r>
          </a:p>
        </p:txBody>
      </p:sp>
      <p:sp>
        <p:nvSpPr>
          <p:cNvPr id="307203" name="Oval 3"/>
          <p:cNvSpPr>
            <a:spLocks noChangeArrowheads="1"/>
          </p:cNvSpPr>
          <p:nvPr/>
        </p:nvSpPr>
        <p:spPr bwMode="auto">
          <a:xfrm>
            <a:off x="5410200" y="3040063"/>
            <a:ext cx="3581400" cy="1447800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itchFamily="34" charset="0"/>
              </a:rPr>
              <a:t>Disadvantages of</a:t>
            </a:r>
          </a:p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itchFamily="34" charset="0"/>
              </a:rPr>
              <a:t>Decentralization</a:t>
            </a:r>
          </a:p>
        </p:txBody>
      </p:sp>
      <p:sp>
        <p:nvSpPr>
          <p:cNvPr id="307204" name="Rectangle 4"/>
          <p:cNvSpPr>
            <a:spLocks noChangeArrowheads="1"/>
          </p:cNvSpPr>
          <p:nvPr/>
        </p:nvSpPr>
        <p:spPr bwMode="auto">
          <a:xfrm>
            <a:off x="3733800" y="1287463"/>
            <a:ext cx="3352800" cy="1600200"/>
          </a:xfrm>
          <a:prstGeom prst="rect">
            <a:avLst/>
          </a:prstGeom>
          <a:solidFill>
            <a:srgbClr val="D0D5E7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2">
                <a:alpha val="74997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sz="2200" b="1">
                <a:solidFill>
                  <a:srgbClr val="215D4B"/>
                </a:solidFill>
              </a:rPr>
              <a:t>Lower-level managers</a:t>
            </a:r>
          </a:p>
          <a:p>
            <a:pPr algn="ctr"/>
            <a:r>
              <a:rPr lang="en-US" sz="2200" b="1">
                <a:solidFill>
                  <a:srgbClr val="215D4B"/>
                </a:solidFill>
              </a:rPr>
              <a:t>may make decisions</a:t>
            </a:r>
          </a:p>
          <a:p>
            <a:pPr algn="ctr"/>
            <a:r>
              <a:rPr lang="en-US" sz="2200" b="1">
                <a:solidFill>
                  <a:srgbClr val="215D4B"/>
                </a:solidFill>
              </a:rPr>
              <a:t>without seeing the</a:t>
            </a:r>
          </a:p>
          <a:p>
            <a:pPr algn="ctr"/>
            <a:r>
              <a:rPr lang="en-US" sz="2200" b="1">
                <a:solidFill>
                  <a:srgbClr val="215D4B"/>
                </a:solidFill>
              </a:rPr>
              <a:t>“big picture.”</a:t>
            </a:r>
          </a:p>
        </p:txBody>
      </p:sp>
      <p:sp>
        <p:nvSpPr>
          <p:cNvPr id="307205" name="Rectangle 5"/>
          <p:cNvSpPr>
            <a:spLocks noChangeArrowheads="1"/>
          </p:cNvSpPr>
          <p:nvPr/>
        </p:nvSpPr>
        <p:spPr bwMode="auto">
          <a:xfrm>
            <a:off x="152400" y="2278063"/>
            <a:ext cx="3352800" cy="1600200"/>
          </a:xfrm>
          <a:prstGeom prst="rect">
            <a:avLst/>
          </a:prstGeom>
          <a:solidFill>
            <a:srgbClr val="D0D5E7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2">
                <a:alpha val="74997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May be a lack of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coordination among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autonomous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managers.</a:t>
            </a:r>
          </a:p>
        </p:txBody>
      </p:sp>
      <p:sp>
        <p:nvSpPr>
          <p:cNvPr id="307206" name="Rectangle 6"/>
          <p:cNvSpPr>
            <a:spLocks noChangeArrowheads="1"/>
          </p:cNvSpPr>
          <p:nvPr/>
        </p:nvSpPr>
        <p:spPr bwMode="auto">
          <a:xfrm>
            <a:off x="152400" y="4183063"/>
            <a:ext cx="3352800" cy="1600200"/>
          </a:xfrm>
          <a:prstGeom prst="rect">
            <a:avLst/>
          </a:prstGeom>
          <a:solidFill>
            <a:srgbClr val="D0D5E7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2">
                <a:alpha val="74997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sz="2200" b="1">
                <a:solidFill>
                  <a:srgbClr val="215D4B"/>
                </a:solidFill>
              </a:rPr>
              <a:t>Lower-level manager’s</a:t>
            </a:r>
          </a:p>
          <a:p>
            <a:pPr algn="ctr"/>
            <a:r>
              <a:rPr lang="en-US" sz="2200" b="1">
                <a:solidFill>
                  <a:srgbClr val="215D4B"/>
                </a:solidFill>
              </a:rPr>
              <a:t>objectives may not</a:t>
            </a:r>
          </a:p>
          <a:p>
            <a:pPr algn="ctr"/>
            <a:r>
              <a:rPr lang="en-US" sz="2200" b="1">
                <a:solidFill>
                  <a:srgbClr val="215D4B"/>
                </a:solidFill>
              </a:rPr>
              <a:t>be those of the</a:t>
            </a:r>
          </a:p>
          <a:p>
            <a:pPr algn="ctr"/>
            <a:r>
              <a:rPr lang="en-US" sz="2200" b="1">
                <a:solidFill>
                  <a:srgbClr val="215D4B"/>
                </a:solidFill>
              </a:rPr>
              <a:t>organization.</a:t>
            </a:r>
          </a:p>
        </p:txBody>
      </p:sp>
      <p:sp>
        <p:nvSpPr>
          <p:cNvPr id="307207" name="Rectangle 7"/>
          <p:cNvSpPr>
            <a:spLocks noChangeArrowheads="1"/>
          </p:cNvSpPr>
          <p:nvPr/>
        </p:nvSpPr>
        <p:spPr bwMode="auto">
          <a:xfrm>
            <a:off x="3733800" y="4640263"/>
            <a:ext cx="3352800" cy="1600200"/>
          </a:xfrm>
          <a:prstGeom prst="rect">
            <a:avLst/>
          </a:prstGeom>
          <a:solidFill>
            <a:srgbClr val="D0D5E7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tx2">
                <a:alpha val="74997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May be difficult to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spread innovative ideas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in the organization.</a:t>
            </a:r>
          </a:p>
        </p:txBody>
      </p:sp>
    </p:spTree>
  </p:cSld>
  <p:clrMapOvr>
    <a:masterClrMapping/>
  </p:clrMapOvr>
  <p:transition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4a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686300"/>
          </a:xfrm>
          <a:solidFill>
            <a:schemeClr val="accent2">
              <a:lumMod val="20000"/>
              <a:lumOff val="80000"/>
            </a:schemeClr>
          </a:solidFill>
          <a:ln w="12699">
            <a:solidFill>
              <a:schemeClr val="tx2"/>
            </a:solidFill>
          </a:ln>
        </p:spPr>
        <p:txBody>
          <a:bodyPr lIns="90488" tIns="44450" rIns="90488" bIns="44450"/>
          <a:lstStyle/>
          <a:p>
            <a:pPr>
              <a:buFont typeface="Times" charset="0"/>
              <a:buNone/>
            </a:pPr>
            <a:r>
              <a:rPr lang="en-US" sz="2800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	Redmond Awnings, a division of Wrap-up Corp., has a net operating income of $60,000 and average operating assets of $300,000. The required rate of return for the company is 15%. What is </a:t>
            </a:r>
            <a:r>
              <a:rPr lang="en-US" sz="2800" b="1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the division’s </a:t>
            </a:r>
            <a:r>
              <a:rPr lang="en-US" sz="2800" b="1" dirty="0">
                <a:solidFill>
                  <a:schemeClr val="tx2"/>
                </a:solidFill>
                <a:latin typeface="Calibri" charset="0"/>
                <a:ea typeface="MS PGothic" charset="0"/>
                <a:cs typeface="Arial" charset="0"/>
              </a:rPr>
              <a:t>residual income?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a. $240,000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b. $  45,000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latin typeface="Calibri" charset="0"/>
                <a:ea typeface="ＭＳ Ｐゴシック" charset="0"/>
                <a:cs typeface="Arial" charset="0"/>
              </a:rPr>
              <a:t>c. $  15,000</a:t>
            </a:r>
          </a:p>
          <a:p>
            <a:pPr lvl="1">
              <a:buFont typeface="Wingdings" charset="0"/>
              <a:buNone/>
            </a:pPr>
            <a:r>
              <a:rPr lang="en-US" sz="2800" b="1" dirty="0">
                <a:solidFill>
                  <a:srgbClr val="A1ABD0"/>
                </a:solidFill>
                <a:latin typeface="Calibri" charset="0"/>
                <a:ea typeface="ＭＳ Ｐゴシック" charset="0"/>
                <a:cs typeface="Arial" charset="0"/>
              </a:rPr>
              <a:t>d. $  51,000</a:t>
            </a:r>
          </a:p>
        </p:txBody>
      </p:sp>
      <p:sp>
        <p:nvSpPr>
          <p:cNvPr id="446469" name="Text Box 5"/>
          <p:cNvSpPr txBox="1">
            <a:spLocks noChangeArrowheads="1"/>
          </p:cNvSpPr>
          <p:nvPr/>
        </p:nvSpPr>
        <p:spPr bwMode="auto">
          <a:xfrm>
            <a:off x="2590800" y="4495800"/>
            <a:ext cx="6248400" cy="92333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Net operating income		      $60,000</a:t>
            </a:r>
          </a:p>
          <a:p>
            <a:pPr>
              <a:defRPr/>
            </a:pPr>
            <a:r>
              <a:rPr lang="en-US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Required return (15% of $300,000)      (</a:t>
            </a:r>
            <a:r>
              <a:rPr lang="en-US" b="1" u="sng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45,000)</a:t>
            </a:r>
            <a:endParaRPr lang="en-US" b="1" dirty="0">
              <a:solidFill>
                <a:schemeClr val="tx2"/>
              </a:solidFill>
              <a:ea typeface="MS PGothic" panose="020B0600070205080204" pitchFamily="34" charset="-128"/>
              <a:cs typeface="+mn-cs"/>
            </a:endParaRPr>
          </a:p>
          <a:p>
            <a:pPr>
              <a:defRPr/>
            </a:pPr>
            <a:r>
              <a:rPr lang="en-US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Residual income			      </a:t>
            </a:r>
            <a:r>
              <a:rPr lang="en-US" b="1" u="dbl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$15,000</a:t>
            </a:r>
          </a:p>
        </p:txBody>
      </p:sp>
      <p:sp>
        <p:nvSpPr>
          <p:cNvPr id="70661" name="Oval 4"/>
          <p:cNvSpPr>
            <a:spLocks noChangeArrowheads="1"/>
          </p:cNvSpPr>
          <p:nvPr/>
        </p:nvSpPr>
        <p:spPr bwMode="auto">
          <a:xfrm>
            <a:off x="685800" y="4495800"/>
            <a:ext cx="457200" cy="4572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</p:spTree>
  </p:cSld>
  <p:clrMapOvr>
    <a:masterClrMapping/>
  </p:clrMapOvr>
  <p:transition spd="med">
    <p:blinds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5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72707" name="Rectangle 3"/>
          <p:cNvSpPr txBox="1">
            <a:spLocks noChangeArrowheads="1"/>
          </p:cNvSpPr>
          <p:nvPr/>
        </p:nvSpPr>
        <p:spPr bwMode="auto">
          <a:xfrm>
            <a:off x="533400" y="1447800"/>
            <a:ext cx="8153400" cy="4686300"/>
          </a:xfrm>
          <a:prstGeom prst="rect">
            <a:avLst/>
          </a:prstGeom>
          <a:solidFill>
            <a:srgbClr val="EDECD2"/>
          </a:solidFill>
          <a:ln w="12699">
            <a:solidFill>
              <a:schemeClr val="tx2"/>
            </a:solidFill>
            <a:miter lim="800000"/>
            <a:headEnd/>
            <a:tailEnd/>
          </a:ln>
        </p:spPr>
        <p:txBody>
          <a:bodyPr lIns="90488" tIns="44450" rIns="90488" bIns="44450"/>
          <a:lstStyle>
            <a:lvl1pPr>
              <a:defRPr sz="20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imes" charset="0"/>
              <a:buNone/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	</a:t>
            </a:r>
            <a:r>
              <a:rPr lang="en-US" sz="2800" dirty="0">
                <a:solidFill>
                  <a:schemeClr val="tx1"/>
                </a:solidFill>
              </a:rPr>
              <a:t>If the manager of the Redmond Awnings division is evaluated based on residual income, will she want to make an investment of $100,000 that would generate additional net operating income of $18,000 per year?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a. Yes</a:t>
            </a:r>
          </a:p>
          <a:p>
            <a:pPr marL="382588" lvl="1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charset="0"/>
              <a:buNone/>
            </a:pPr>
            <a:r>
              <a:rPr lang="en-US" sz="2800" dirty="0">
                <a:solidFill>
                  <a:schemeClr val="tx1"/>
                </a:solidFill>
                <a:ea typeface="ＭＳ Ｐゴシック" charset="0"/>
              </a:rPr>
              <a:t>b. No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5a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686300"/>
          </a:xfrm>
          <a:solidFill>
            <a:srgbClr val="EDECD2"/>
          </a:solidFill>
          <a:ln w="12699">
            <a:solidFill>
              <a:schemeClr val="tx2"/>
            </a:solidFill>
          </a:ln>
        </p:spPr>
        <p:txBody>
          <a:bodyPr lIns="90488" tIns="44450" rIns="90488" bIns="44450"/>
          <a:lstStyle/>
          <a:p>
            <a:pPr>
              <a:buFont typeface="Times" pitchFamily="34" charset="0"/>
              <a:buNone/>
              <a:defRPr/>
            </a:pPr>
            <a:r>
              <a:rPr lang="en-US" b="1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cs typeface="Arial" pitchFamily="34" charset="0"/>
              </a:rPr>
              <a:t>	If the manager of the Redmond Awnings division is evaluated based on residual income, will she want to make an investment of $100,000 that would generate additional net operating income of $18,000 per year?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sz="2800" b="1" dirty="0">
                <a:cs typeface="Arial" pitchFamily="34" charset="0"/>
              </a:rPr>
              <a:t>a. Yes</a:t>
            </a:r>
            <a:endParaRPr lang="en-US" sz="2800" b="1" dirty="0">
              <a:solidFill>
                <a:schemeClr val="tx2">
                  <a:lumMod val="20000"/>
                  <a:lumOff val="80000"/>
                </a:schemeClr>
              </a:solidFill>
              <a:cs typeface="Arial" pitchFamily="34" charset="0"/>
            </a:endParaRPr>
          </a:p>
          <a:p>
            <a:pPr lvl="1"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2">
                    <a:lumMod val="40000"/>
                    <a:lumOff val="60000"/>
                  </a:schemeClr>
                </a:solidFill>
                <a:cs typeface="Arial" pitchFamily="34" charset="0"/>
              </a:rPr>
              <a:t>b. No</a:t>
            </a:r>
          </a:p>
        </p:txBody>
      </p:sp>
      <p:sp>
        <p:nvSpPr>
          <p:cNvPr id="450565" name="Text Box 5"/>
          <p:cNvSpPr txBox="1">
            <a:spLocks noChangeArrowheads="1"/>
          </p:cNvSpPr>
          <p:nvPr/>
        </p:nvSpPr>
        <p:spPr bwMode="auto">
          <a:xfrm>
            <a:off x="1981200" y="3733800"/>
            <a:ext cx="7162800" cy="163121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Net operating income	                     $78,000</a:t>
            </a:r>
          </a:p>
          <a:p>
            <a:pPr>
              <a:defRPr/>
            </a:pP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Required return (15% of $400,000)               (</a:t>
            </a:r>
            <a:r>
              <a:rPr lang="en-US" sz="2000" b="1" u="sng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60,000)</a:t>
            </a:r>
            <a:endParaRPr lang="en-US" sz="2000" b="1" dirty="0">
              <a:solidFill>
                <a:schemeClr val="tx2"/>
              </a:solidFill>
              <a:ea typeface="MS PGothic" panose="020B0600070205080204" pitchFamily="34" charset="-128"/>
              <a:cs typeface="+mn-cs"/>
            </a:endParaRPr>
          </a:p>
          <a:p>
            <a:pPr>
              <a:defRPr/>
            </a:pP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Residual income			       </a:t>
            </a:r>
            <a:r>
              <a:rPr lang="en-US" sz="2000" b="1" u="dbl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$18,000</a:t>
            </a: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 </a:t>
            </a:r>
          </a:p>
          <a:p>
            <a:pPr>
              <a:defRPr/>
            </a:pPr>
            <a:endParaRPr lang="en-US" sz="2000" b="1" dirty="0">
              <a:solidFill>
                <a:schemeClr val="tx2"/>
              </a:solidFill>
              <a:ea typeface="MS PGothic" panose="020B0600070205080204" pitchFamily="34" charset="-128"/>
              <a:cs typeface="+mn-cs"/>
            </a:endParaRPr>
          </a:p>
          <a:p>
            <a:pPr>
              <a:defRPr/>
            </a:pP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Yields an increase of $3,000 in the residual income.</a:t>
            </a:r>
          </a:p>
        </p:txBody>
      </p:sp>
      <p:sp>
        <p:nvSpPr>
          <p:cNvPr id="74757" name="Oval 4"/>
          <p:cNvSpPr>
            <a:spLocks noChangeArrowheads="1"/>
          </p:cNvSpPr>
          <p:nvPr/>
        </p:nvSpPr>
        <p:spPr bwMode="auto">
          <a:xfrm>
            <a:off x="685800" y="3598863"/>
            <a:ext cx="457200" cy="4572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</p:spTree>
  </p:cSld>
  <p:clrMapOvr>
    <a:masterClrMapping/>
  </p:clrMapOvr>
  <p:transition spd="med">
    <p:blinds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cs typeface="ＭＳ Ｐゴシック" charset="-128"/>
              </a:rPr>
              <a:t>Learning Objective 3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905000" y="2309813"/>
            <a:ext cx="5334000" cy="2308324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Determine the range, if any, within which a negotiated transfer price should fall.</a:t>
            </a:r>
            <a:endParaRPr lang="en-US" sz="3400" b="1" dirty="0">
              <a:solidFill>
                <a:schemeClr val="accent6">
                  <a:lumMod val="75000"/>
                </a:schemeClr>
              </a:solidFill>
              <a:latin typeface="+mj-lt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296406"/>
      </p:ext>
    </p:extLst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Key Concepts/Definitions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04800" y="1574800"/>
            <a:ext cx="4800600" cy="1828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A </a:t>
            </a:r>
            <a:r>
              <a:rPr lang="en-US" sz="2400" b="1" dirty="0">
                <a:solidFill>
                  <a:schemeClr val="accent2"/>
                </a:solidFill>
                <a:ea typeface="MS PGothic" panose="020B0600070205080204" pitchFamily="34" charset="-128"/>
                <a:cs typeface="+mn-cs"/>
              </a:rPr>
              <a:t>transfer price </a:t>
            </a:r>
            <a:r>
              <a:rPr lang="en-US" sz="24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is the price charged when one segment of a company provides goods or services to another segment of the company.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3886200" y="3708400"/>
            <a:ext cx="4800600" cy="1828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The fundamental objective in setting transfer prices is to motivate managers to act in the </a:t>
            </a:r>
            <a:r>
              <a:rPr lang="en-US" sz="2400" b="1" dirty="0">
                <a:solidFill>
                  <a:schemeClr val="accent2"/>
                </a:solidFill>
                <a:ea typeface="MS PGothic" panose="020B0600070205080204" pitchFamily="34" charset="-128"/>
                <a:cs typeface="+mn-cs"/>
              </a:rPr>
              <a:t>best interests of the overall company</a:t>
            </a:r>
            <a:r>
              <a:rPr lang="en-US" sz="24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.</a:t>
            </a:r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Three Primary Approaches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143000" y="1828800"/>
            <a:ext cx="7086600" cy="375487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tx2"/>
                </a:solidFill>
              </a:rPr>
              <a:t>There are three primary approaches to setting transfer prices: 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 b="1" dirty="0">
                <a:solidFill>
                  <a:schemeClr val="tx2"/>
                </a:solidFill>
              </a:rPr>
              <a:t>Negotiated transfer prices;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 b="1" dirty="0"/>
              <a:t>Set transfer prices at cost using either variable cost or full (absorption) cost</a:t>
            </a:r>
            <a:r>
              <a:rPr lang="en-US" sz="2800" b="1" dirty="0">
                <a:solidFill>
                  <a:schemeClr val="tx2"/>
                </a:solidFill>
              </a:rPr>
              <a:t>; and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 b="1" dirty="0">
                <a:solidFill>
                  <a:schemeClr val="tx2"/>
                </a:solidFill>
              </a:rPr>
              <a:t>Transfers at market price.</a:t>
            </a:r>
          </a:p>
        </p:txBody>
      </p:sp>
    </p:spTree>
  </p:cSld>
  <p:clrMapOvr>
    <a:masterClrMapping/>
  </p:clrMapOvr>
  <p:transition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Negotiated Transfer Prices</a:t>
            </a:r>
          </a:p>
        </p:txBody>
      </p:sp>
      <p:sp>
        <p:nvSpPr>
          <p:cNvPr id="464899" name="Text Box 3"/>
          <p:cNvSpPr txBox="1">
            <a:spLocks noChangeArrowheads="1"/>
          </p:cNvSpPr>
          <p:nvPr/>
        </p:nvSpPr>
        <p:spPr bwMode="auto">
          <a:xfrm>
            <a:off x="0" y="1447800"/>
            <a:ext cx="9144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2"/>
                </a:solidFill>
                <a:ea typeface="MS PGothic" panose="020B0600070205080204" pitchFamily="34" charset="-128"/>
                <a:cs typeface="+mn-cs"/>
              </a:rPr>
              <a:t>A negotiated transfer price results from discussions between the selling and buying divisions.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8600" y="2514600"/>
            <a:ext cx="5334000" cy="28623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 dirty="0">
                <a:solidFill>
                  <a:schemeClr val="tx2"/>
                </a:solidFill>
              </a:rPr>
              <a:t>Advantages of negotiated transfer prices: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>
                <a:solidFill>
                  <a:schemeClr val="tx2"/>
                </a:solidFill>
              </a:rPr>
              <a:t>They preserve the autonomy of the divisions, which is consistent with the spirit of decentralization.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b="1" dirty="0">
                <a:solidFill>
                  <a:schemeClr val="tx2"/>
                </a:solidFill>
              </a:rPr>
              <a:t>The managers negotiating the transfer price are likely to have much better information about the potential costs and benefits of the transfer than others in the company.</a:t>
            </a:r>
          </a:p>
        </p:txBody>
      </p:sp>
      <p:grpSp>
        <p:nvGrpSpPr>
          <p:cNvPr id="19461" name="Group 5"/>
          <p:cNvGrpSpPr>
            <a:grpSpLocks/>
          </p:cNvGrpSpPr>
          <p:nvPr/>
        </p:nvGrpSpPr>
        <p:grpSpPr bwMode="auto">
          <a:xfrm>
            <a:off x="5943600" y="2514600"/>
            <a:ext cx="2743200" cy="3733800"/>
            <a:chOff x="3696" y="1632"/>
            <a:chExt cx="1728" cy="2352"/>
          </a:xfrm>
        </p:grpSpPr>
        <p:sp>
          <p:nvSpPr>
            <p:cNvPr id="19462" name="Rectangle 6"/>
            <p:cNvSpPr>
              <a:spLocks noChangeArrowheads="1"/>
            </p:cNvSpPr>
            <p:nvPr/>
          </p:nvSpPr>
          <p:spPr bwMode="auto">
            <a:xfrm>
              <a:off x="3696" y="1632"/>
              <a:ext cx="1728" cy="235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 flipV="1">
              <a:off x="3984" y="2160"/>
              <a:ext cx="0" cy="15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4032" y="220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4320" y="2064"/>
              <a:ext cx="1056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200" b="1">
                  <a:solidFill>
                    <a:srgbClr val="FF0000"/>
                  </a:solidFill>
                </a:rPr>
                <a:t>Upper limit is determined by the buying division.</a:t>
              </a:r>
            </a:p>
          </p:txBody>
        </p:sp>
        <p:sp>
          <p:nvSpPr>
            <p:cNvPr id="19466" name="Line 10"/>
            <p:cNvSpPr>
              <a:spLocks noChangeShapeType="1"/>
            </p:cNvSpPr>
            <p:nvPr/>
          </p:nvSpPr>
          <p:spPr bwMode="auto">
            <a:xfrm>
              <a:off x="4032" y="367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7" name="Text Box 11"/>
            <p:cNvSpPr txBox="1">
              <a:spLocks noChangeArrowheads="1"/>
            </p:cNvSpPr>
            <p:nvPr/>
          </p:nvSpPr>
          <p:spPr bwMode="auto">
            <a:xfrm>
              <a:off x="4320" y="3533"/>
              <a:ext cx="1056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200" b="1">
                  <a:solidFill>
                    <a:srgbClr val="009900"/>
                  </a:solidFill>
                </a:rPr>
                <a:t>Lower limit is determined by the selling division.</a:t>
              </a:r>
            </a:p>
          </p:txBody>
        </p:sp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3744" y="1680"/>
              <a:ext cx="163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1400" b="1"/>
                <a:t>Range of Acceptable Transfer Prices</a:t>
              </a:r>
            </a:p>
          </p:txBody>
        </p:sp>
        <p:sp>
          <p:nvSpPr>
            <p:cNvPr id="19469" name="Line 13"/>
            <p:cNvSpPr>
              <a:spLocks noChangeShapeType="1"/>
            </p:cNvSpPr>
            <p:nvPr/>
          </p:nvSpPr>
          <p:spPr bwMode="auto">
            <a:xfrm>
              <a:off x="3696" y="2064"/>
              <a:ext cx="17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zoom dir="in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Grocery Storehouse – Part 1</a:t>
            </a:r>
          </a:p>
        </p:txBody>
      </p:sp>
      <p:graphicFrame>
        <p:nvGraphicFramePr>
          <p:cNvPr id="21507" name="Object 2"/>
          <p:cNvGraphicFramePr>
            <a:graphicFrameLocks noChangeAspect="1"/>
          </p:cNvGraphicFramePr>
          <p:nvPr/>
        </p:nvGraphicFramePr>
        <p:xfrm>
          <a:off x="838200" y="3609975"/>
          <a:ext cx="7407275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0" name="Worksheet" r:id="rId4" imgW="4216400" imgH="1485900" progId="Excel.Sheet.8">
                  <p:embed/>
                </p:oleObj>
              </mc:Choice>
              <mc:Fallback>
                <p:oleObj name="Worksheet" r:id="rId4" imgW="4216400" imgH="1485900" progId="Excel.Sheet.8">
                  <p:embed/>
                  <p:pic>
                    <p:nvPicPr>
                      <p:cNvPr id="2150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609975"/>
                        <a:ext cx="7407275" cy="263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14400" y="1447800"/>
            <a:ext cx="745172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chemeClr val="tx2"/>
                </a:solidFill>
              </a:rPr>
              <a:t>Assume the information as shown with respect to West Coast Plantations and Grocery Mart (both companies are owned by Grocery Storehouse).</a:t>
            </a:r>
          </a:p>
          <a:p>
            <a:pPr algn="ctr" eaLnBrk="1" hangingPunct="1">
              <a:spcBef>
                <a:spcPct val="50000"/>
              </a:spcBef>
            </a:pPr>
            <a:endParaRPr lang="en-US" sz="28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zoom dir="in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Grocery Storehouse – Part 2</a:t>
            </a:r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0" y="1425575"/>
            <a:ext cx="9144000" cy="1470025"/>
            <a:chOff x="0" y="898"/>
            <a:chExt cx="5760" cy="926"/>
          </a:xfrm>
        </p:grpSpPr>
        <p:sp>
          <p:nvSpPr>
            <p:cNvPr id="468996" name="Rectangle 4"/>
            <p:cNvSpPr>
              <a:spLocks noChangeArrowheads="1"/>
            </p:cNvSpPr>
            <p:nvPr/>
          </p:nvSpPr>
          <p:spPr bwMode="auto">
            <a:xfrm>
              <a:off x="0" y="912"/>
              <a:ext cx="5760" cy="91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468997" name="Text Box 5"/>
            <p:cNvSpPr txBox="1">
              <a:spLocks noChangeArrowheads="1"/>
            </p:cNvSpPr>
            <p:nvPr/>
          </p:nvSpPr>
          <p:spPr bwMode="auto">
            <a:xfrm>
              <a:off x="0" y="898"/>
              <a:ext cx="5760" cy="4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b="1"/>
                <a:t>The selling division</a:t>
              </a:r>
              <a:r>
                <a:rPr lang="ja-JP" altLang="en-US" sz="2000" b="1"/>
                <a:t>’</a:t>
              </a:r>
              <a:r>
                <a:rPr lang="en-US" sz="2000" b="1"/>
                <a:t>s (West Coast Plantations) lowest acceptable transfer price is calculated as:</a:t>
              </a:r>
            </a:p>
          </p:txBody>
        </p:sp>
        <p:graphicFrame>
          <p:nvGraphicFramePr>
            <p:cNvPr id="23564" name="Object 4"/>
            <p:cNvGraphicFramePr>
              <a:graphicFrameLocks noChangeAspect="1"/>
            </p:cNvGraphicFramePr>
            <p:nvPr/>
          </p:nvGraphicFramePr>
          <p:xfrm>
            <a:off x="0" y="1338"/>
            <a:ext cx="5760" cy="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000" name="Worksheet" r:id="rId4" imgW="4521200" imgH="355600" progId="Excel.Sheet.8">
                    <p:embed/>
                  </p:oleObj>
                </mc:Choice>
                <mc:Fallback>
                  <p:oleObj name="Worksheet" r:id="rId4" imgW="4521200" imgH="355600" progId="Excel.Sheet.8">
                    <p:embed/>
                    <p:pic>
                      <p:nvPicPr>
                        <p:cNvPr id="23564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338"/>
                          <a:ext cx="5760" cy="4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8999" name="Rectangle 7"/>
          <p:cNvSpPr>
            <a:spLocks noChangeArrowheads="1"/>
          </p:cNvSpPr>
          <p:nvPr/>
        </p:nvSpPr>
        <p:spPr bwMode="auto">
          <a:xfrm>
            <a:off x="0" y="3675063"/>
            <a:ext cx="9144000" cy="2590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ea typeface="MS PGothic" panose="020B0600070205080204" pitchFamily="34" charset="-128"/>
              <a:cs typeface="+mn-cs"/>
            </a:endParaRPr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0" y="4614863"/>
          <a:ext cx="9144000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1" name="Worksheet" r:id="rId6" imgW="3873500" imgH="215900" progId="Excel.Sheet.8">
                  <p:embed/>
                </p:oleObj>
              </mc:Choice>
              <mc:Fallback>
                <p:oleObj name="Worksheet" r:id="rId6" imgW="3873500" imgH="215900" progId="Excel.Sheet.8">
                  <p:embed/>
                  <p:pic>
                    <p:nvPicPr>
                      <p:cNvPr id="2355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614863"/>
                        <a:ext cx="9144000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0" y="3935413"/>
            <a:ext cx="9144000" cy="701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0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1D6295"/>
                </a:solidFill>
                <a:latin typeface="Arial" charset="0"/>
              </a:rPr>
              <a:t>The buying  division</a:t>
            </a:r>
            <a:r>
              <a:rPr lang="ja-JP" altLang="en-US" b="1">
                <a:solidFill>
                  <a:srgbClr val="1D6295"/>
                </a:solidFill>
                <a:latin typeface="Arial" charset="0"/>
              </a:rPr>
              <a:t>’</a:t>
            </a:r>
            <a:r>
              <a:rPr lang="en-US" b="1">
                <a:solidFill>
                  <a:srgbClr val="1D6295"/>
                </a:solidFill>
                <a:latin typeface="Arial" charset="0"/>
              </a:rPr>
              <a:t>s (Grocery Mart) highest acceptable transfer price is calculated as:</a:t>
            </a:r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381000" y="2895600"/>
            <a:ext cx="83058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0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eaLnBrk="0" fontAlgn="base" hangingPunct="0">
              <a:buFont typeface="Calibri" charset="0"/>
              <a:defRPr sz="1400">
                <a:solidFill>
                  <a:srgbClr val="404040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42BA97"/>
                </a:solidFill>
                <a:latin typeface="Arial" charset="0"/>
              </a:rPr>
              <a:t>Let</a:t>
            </a:r>
            <a:r>
              <a:rPr lang="ja-JP" altLang="en-US" sz="2400" b="1">
                <a:solidFill>
                  <a:srgbClr val="42BA97"/>
                </a:solidFill>
                <a:latin typeface="Arial" charset="0"/>
              </a:rPr>
              <a:t>’</a:t>
            </a:r>
            <a:r>
              <a:rPr lang="en-US" sz="2400" b="1">
                <a:solidFill>
                  <a:srgbClr val="42BA97"/>
                </a:solidFill>
                <a:latin typeface="Arial" charset="0"/>
              </a:rPr>
              <a:t>s calculate the lowest and highest acceptable transfer prices under three scenarios.</a:t>
            </a:r>
          </a:p>
        </p:txBody>
      </p:sp>
      <p:graphicFrame>
        <p:nvGraphicFramePr>
          <p:cNvPr id="23560" name="Object 3"/>
          <p:cNvGraphicFramePr>
            <a:graphicFrameLocks noChangeAspect="1"/>
          </p:cNvGraphicFramePr>
          <p:nvPr/>
        </p:nvGraphicFramePr>
        <p:xfrm>
          <a:off x="0" y="5943600"/>
          <a:ext cx="914400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2" name="Worksheet" r:id="rId8" imgW="5905500" imgH="215900" progId="Excel.Sheet.8">
                  <p:embed/>
                </p:oleObj>
              </mc:Choice>
              <mc:Fallback>
                <p:oleObj name="Worksheet" r:id="rId8" imgW="5905500" imgH="215900" progId="Excel.Sheet.8">
                  <p:embed/>
                  <p:pic>
                    <p:nvPicPr>
                      <p:cNvPr id="2356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943600"/>
                        <a:ext cx="9144000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12"/>
          <p:cNvSpPr txBox="1">
            <a:spLocks noChangeArrowheads="1"/>
          </p:cNvSpPr>
          <p:nvPr/>
        </p:nvSpPr>
        <p:spPr bwMode="auto">
          <a:xfrm>
            <a:off x="0" y="5241925"/>
            <a:ext cx="9144000" cy="701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ea typeface="MS PGothic" panose="020B0600070205080204" pitchFamily="34" charset="-128"/>
                <a:cs typeface="+mn-cs"/>
              </a:rPr>
              <a:t>If an outside supplier does not exist, the highest acceptable transfer price is calculated as:</a:t>
            </a:r>
          </a:p>
        </p:txBody>
      </p:sp>
    </p:spTree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Grocery Storehouse – Part 3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52400" y="1524000"/>
            <a:ext cx="8610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/>
              <a:t>If West Coast Plantations has </a:t>
            </a:r>
            <a:r>
              <a:rPr lang="en-US" sz="2000" b="1">
                <a:solidFill>
                  <a:srgbClr val="FF0000"/>
                </a:solidFill>
              </a:rPr>
              <a:t>sufficient idle capacity</a:t>
            </a:r>
            <a:r>
              <a:rPr lang="en-US" sz="2000" b="1"/>
              <a:t> (3,000 crates) to satisfy Grocery Mart’s demands (1,000 crates), without sacrificing sales to other customers, then the lowest and highest possible transfer prices are computed as follows: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1371600" y="2974975"/>
            <a:ext cx="6337300" cy="1216025"/>
            <a:chOff x="864" y="1833"/>
            <a:chExt cx="3992" cy="766"/>
          </a:xfrm>
        </p:grpSpPr>
        <p:graphicFrame>
          <p:nvGraphicFramePr>
            <p:cNvPr id="25609" name="Object 3"/>
            <p:cNvGraphicFramePr>
              <a:graphicFrameLocks noChangeAspect="1"/>
            </p:cNvGraphicFramePr>
            <p:nvPr/>
          </p:nvGraphicFramePr>
          <p:xfrm>
            <a:off x="864" y="2063"/>
            <a:ext cx="3992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4006" name="Worksheet" r:id="rId4" imgW="2540000" imgH="355600" progId="Excel.Sheet.8">
                    <p:embed/>
                  </p:oleObj>
                </mc:Choice>
                <mc:Fallback>
                  <p:oleObj name="Worksheet" r:id="rId4" imgW="2540000" imgH="355600" progId="Excel.Sheet.8">
                    <p:embed/>
                    <p:pic>
                      <p:nvPicPr>
                        <p:cNvPr id="2560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2063"/>
                          <a:ext cx="3992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10" name="Text Box 6"/>
            <p:cNvSpPr txBox="1">
              <a:spLocks noChangeArrowheads="1"/>
            </p:cNvSpPr>
            <p:nvPr/>
          </p:nvSpPr>
          <p:spPr bwMode="auto">
            <a:xfrm>
              <a:off x="1038" y="1833"/>
              <a:ext cx="37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Selling division’s lowest possible transfer price:</a:t>
              </a:r>
            </a:p>
          </p:txBody>
        </p:sp>
      </p:grpSp>
      <p:grpSp>
        <p:nvGrpSpPr>
          <p:cNvPr id="25605" name="Group 7"/>
          <p:cNvGrpSpPr>
            <a:grpSpLocks/>
          </p:cNvGrpSpPr>
          <p:nvPr/>
        </p:nvGrpSpPr>
        <p:grpSpPr bwMode="auto">
          <a:xfrm>
            <a:off x="0" y="4427538"/>
            <a:ext cx="9144000" cy="1820862"/>
            <a:chOff x="0" y="2849"/>
            <a:chExt cx="5760" cy="1147"/>
          </a:xfrm>
        </p:grpSpPr>
        <p:graphicFrame>
          <p:nvGraphicFramePr>
            <p:cNvPr id="25606" name="Object 2"/>
            <p:cNvGraphicFramePr>
              <a:graphicFrameLocks noChangeAspect="1"/>
            </p:cNvGraphicFramePr>
            <p:nvPr/>
          </p:nvGraphicFramePr>
          <p:xfrm>
            <a:off x="0" y="3100"/>
            <a:ext cx="5760" cy="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4007" name="Worksheet" r:id="rId6" imgW="3949700" imgH="190500" progId="Excel.Sheet.8">
                    <p:embed/>
                  </p:oleObj>
                </mc:Choice>
                <mc:Fallback>
                  <p:oleObj name="Worksheet" r:id="rId6" imgW="3949700" imgH="190500" progId="Excel.Sheet.8">
                    <p:embed/>
                    <p:pic>
                      <p:nvPicPr>
                        <p:cNvPr id="25606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100"/>
                          <a:ext cx="5760" cy="2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07" name="Text Box 9"/>
            <p:cNvSpPr txBox="1">
              <a:spLocks noChangeArrowheads="1"/>
            </p:cNvSpPr>
            <p:nvPr/>
          </p:nvSpPr>
          <p:spPr bwMode="auto">
            <a:xfrm>
              <a:off x="960" y="2849"/>
              <a:ext cx="38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Buying division’s highest possible transfer price:</a:t>
              </a:r>
            </a:p>
          </p:txBody>
        </p:sp>
        <p:sp>
          <p:nvSpPr>
            <p:cNvPr id="25608" name="Text Box 10"/>
            <p:cNvSpPr txBox="1">
              <a:spLocks noChangeArrowheads="1"/>
            </p:cNvSpPr>
            <p:nvPr/>
          </p:nvSpPr>
          <p:spPr bwMode="auto">
            <a:xfrm>
              <a:off x="782" y="3473"/>
              <a:ext cx="417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/>
                <a:t>Therefore, the range of acceptable transfer prices is $10 – $20.</a:t>
              </a:r>
            </a:p>
          </p:txBody>
        </p:sp>
      </p:grp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Responsibility Accounting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>
          <a:xfrm>
            <a:off x="261255" y="1676400"/>
            <a:ext cx="8534401" cy="198120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lIns="90488" tIns="44450" rIns="90488" bIns="44450"/>
          <a:lstStyle/>
          <a:p>
            <a:pPr algn="ctr">
              <a:spcBef>
                <a:spcPct val="0"/>
              </a:spcBef>
              <a:buFont typeface="Times" pitchFamily="34" charset="0"/>
              <a:buNone/>
              <a:defRPr/>
            </a:pPr>
            <a:r>
              <a:rPr lang="en-US" sz="3200" dirty="0"/>
              <a:t>Managers are held responsible for those items—and </a:t>
            </a:r>
            <a:r>
              <a:rPr lang="en-US" sz="3200" i="1" dirty="0"/>
              <a:t>only</a:t>
            </a:r>
            <a:r>
              <a:rPr lang="en-US" sz="3200" dirty="0"/>
              <a:t> those items—that the manager can actually control to a significant extent.</a:t>
            </a:r>
            <a:endParaRPr lang="en-US" sz="32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C5F289-96EB-4BE1-B0CB-696763340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003674"/>
            <a:ext cx="8534400" cy="21096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kern="1200">
                <a:solidFill>
                  <a:srgbClr val="404040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 typeface="Times" pitchFamily="34" charset="0"/>
              <a:buNone/>
              <a:defRPr/>
            </a:pPr>
            <a:r>
              <a:rPr lang="en-US" sz="3200" dirty="0"/>
              <a:t>A responsibility center is used for any part of an organization whose manager has control over and is accountable for cost, profit, or investments. </a:t>
            </a:r>
            <a:endParaRPr lang="en-US" sz="3200" b="1" dirty="0">
              <a:solidFill>
                <a:schemeClr val="tx2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strips dir="r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Grocery Storehouse – Part 4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52400" y="1524000"/>
            <a:ext cx="8610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/>
              <a:t>If West Coast Plantations has </a:t>
            </a:r>
            <a:r>
              <a:rPr lang="en-US" sz="2000" b="1">
                <a:solidFill>
                  <a:srgbClr val="FF0000"/>
                </a:solidFill>
              </a:rPr>
              <a:t>no idle capacity</a:t>
            </a:r>
            <a:r>
              <a:rPr lang="en-US" sz="2000" b="1"/>
              <a:t> (0 crates) and must sacrifice other customer orders (1,000 crates) to meet Grocery Mart’s demands (1,000 crates), then the lowest and highest possible transfer prices are computed as follows: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1219200" y="2971799"/>
            <a:ext cx="6742113" cy="1066799"/>
            <a:chOff x="768" y="1820"/>
            <a:chExt cx="4247" cy="672"/>
          </a:xfrm>
        </p:grpSpPr>
        <p:graphicFrame>
          <p:nvGraphicFramePr>
            <p:cNvPr id="27657" name="Object 3"/>
            <p:cNvGraphicFramePr>
              <a:graphicFrameLocks noChangeAspect="1"/>
            </p:cNvGraphicFramePr>
            <p:nvPr/>
          </p:nvGraphicFramePr>
          <p:xfrm>
            <a:off x="768" y="2063"/>
            <a:ext cx="4247" cy="4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30" name="Worksheet" r:id="rId4" imgW="3492500" imgH="355600" progId="Excel.Sheet.8">
                    <p:embed/>
                  </p:oleObj>
                </mc:Choice>
                <mc:Fallback>
                  <p:oleObj name="Worksheet" r:id="rId4" imgW="3492500" imgH="355600" progId="Excel.Sheet.8">
                    <p:embed/>
                    <p:pic>
                      <p:nvPicPr>
                        <p:cNvPr id="27657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2063"/>
                          <a:ext cx="4247" cy="4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58" name="Text Box 6"/>
            <p:cNvSpPr txBox="1">
              <a:spLocks noChangeArrowheads="1"/>
            </p:cNvSpPr>
            <p:nvPr/>
          </p:nvSpPr>
          <p:spPr bwMode="auto">
            <a:xfrm>
              <a:off x="960" y="1820"/>
              <a:ext cx="38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Selling division’s lowest possible transfer price:</a:t>
              </a:r>
            </a:p>
          </p:txBody>
        </p:sp>
      </p:grpSp>
      <p:grpSp>
        <p:nvGrpSpPr>
          <p:cNvPr id="27653" name="Group 7"/>
          <p:cNvGrpSpPr>
            <a:grpSpLocks/>
          </p:cNvGrpSpPr>
          <p:nvPr/>
        </p:nvGrpSpPr>
        <p:grpSpPr bwMode="auto">
          <a:xfrm>
            <a:off x="76200" y="4267200"/>
            <a:ext cx="8991600" cy="1946275"/>
            <a:chOff x="48" y="2849"/>
            <a:chExt cx="5664" cy="1226"/>
          </a:xfrm>
        </p:grpSpPr>
        <p:graphicFrame>
          <p:nvGraphicFramePr>
            <p:cNvPr id="27654" name="Object 2"/>
            <p:cNvGraphicFramePr>
              <a:graphicFrameLocks noChangeAspect="1"/>
            </p:cNvGraphicFramePr>
            <p:nvPr/>
          </p:nvGraphicFramePr>
          <p:xfrm>
            <a:off x="48" y="3087"/>
            <a:ext cx="5664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31" name="Worksheet" r:id="rId6" imgW="3911600" imgH="190500" progId="Excel.Sheet.8">
                    <p:embed/>
                  </p:oleObj>
                </mc:Choice>
                <mc:Fallback>
                  <p:oleObj name="Worksheet" r:id="rId6" imgW="3911600" imgH="190500" progId="Excel.Sheet.8">
                    <p:embed/>
                    <p:pic>
                      <p:nvPicPr>
                        <p:cNvPr id="27654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" y="3087"/>
                          <a:ext cx="5664" cy="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55" name="Text Box 9"/>
            <p:cNvSpPr txBox="1">
              <a:spLocks noChangeArrowheads="1"/>
            </p:cNvSpPr>
            <p:nvPr/>
          </p:nvSpPr>
          <p:spPr bwMode="auto">
            <a:xfrm>
              <a:off x="1008" y="2849"/>
              <a:ext cx="37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Buying division’s highest possible transfer price:</a:t>
              </a:r>
            </a:p>
          </p:txBody>
        </p:sp>
        <p:sp>
          <p:nvSpPr>
            <p:cNvPr id="27656" name="Text Box 10"/>
            <p:cNvSpPr txBox="1">
              <a:spLocks noChangeArrowheads="1"/>
            </p:cNvSpPr>
            <p:nvPr/>
          </p:nvSpPr>
          <p:spPr bwMode="auto">
            <a:xfrm>
              <a:off x="912" y="3552"/>
              <a:ext cx="417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/>
                <a:t>Therefore, there is no range of acceptable transfer prices.</a:t>
              </a:r>
            </a:p>
          </p:txBody>
        </p:sp>
      </p:grpSp>
    </p:spTree>
  </p:cSld>
  <p:clrMapOvr>
    <a:masterClrMapping/>
  </p:clrMapOvr>
  <p:transition>
    <p:zoom dir="in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Grocery Storehouse – Part 5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52400" y="1524000"/>
            <a:ext cx="8610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/>
              <a:t>If West Coast Plantations has </a:t>
            </a:r>
            <a:r>
              <a:rPr lang="en-US" sz="2000" b="1">
                <a:solidFill>
                  <a:srgbClr val="FF0000"/>
                </a:solidFill>
              </a:rPr>
              <a:t>some idle capacity</a:t>
            </a:r>
            <a:r>
              <a:rPr lang="en-US" sz="2000" b="1"/>
              <a:t> (500 crates) and must sacrifice other customer orders (500 crates) to meet Grocery Mart’s demands (1,000 crates), then the lowest and highest possible transfer prices are computed as follows:</a:t>
            </a:r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76200" y="4267200"/>
            <a:ext cx="8991600" cy="1973263"/>
            <a:chOff x="48" y="2801"/>
            <a:chExt cx="5664" cy="1243"/>
          </a:xfrm>
        </p:grpSpPr>
        <p:graphicFrame>
          <p:nvGraphicFramePr>
            <p:cNvPr id="29704" name="Object 3"/>
            <p:cNvGraphicFramePr>
              <a:graphicFrameLocks noChangeAspect="1"/>
            </p:cNvGraphicFramePr>
            <p:nvPr/>
          </p:nvGraphicFramePr>
          <p:xfrm>
            <a:off x="48" y="3087"/>
            <a:ext cx="5664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54" name="Worksheet" r:id="rId4" imgW="3911600" imgH="190500" progId="Excel.Sheet.8">
                    <p:embed/>
                  </p:oleObj>
                </mc:Choice>
                <mc:Fallback>
                  <p:oleObj name="Worksheet" r:id="rId4" imgW="3911600" imgH="190500" progId="Excel.Sheet.8">
                    <p:embed/>
                    <p:pic>
                      <p:nvPicPr>
                        <p:cNvPr id="29704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" y="3087"/>
                          <a:ext cx="5664" cy="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05" name="Text Box 6"/>
            <p:cNvSpPr txBox="1">
              <a:spLocks noChangeArrowheads="1"/>
            </p:cNvSpPr>
            <p:nvPr/>
          </p:nvSpPr>
          <p:spPr bwMode="auto">
            <a:xfrm>
              <a:off x="1104" y="2801"/>
              <a:ext cx="37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Buying division’s highest possible transfer price:</a:t>
              </a:r>
            </a:p>
          </p:txBody>
        </p:sp>
        <p:sp>
          <p:nvSpPr>
            <p:cNvPr id="29706" name="Text Box 7"/>
            <p:cNvSpPr txBox="1">
              <a:spLocks noChangeArrowheads="1"/>
            </p:cNvSpPr>
            <p:nvPr/>
          </p:nvSpPr>
          <p:spPr bwMode="auto">
            <a:xfrm>
              <a:off x="780" y="3521"/>
              <a:ext cx="417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/>
                <a:t>Therefore, the range of acceptable transfer prices is $17.50 – $20.00.</a:t>
              </a:r>
            </a:p>
          </p:txBody>
        </p:sp>
      </p:grpSp>
      <p:grpSp>
        <p:nvGrpSpPr>
          <p:cNvPr id="29701" name="Group 8"/>
          <p:cNvGrpSpPr>
            <a:grpSpLocks/>
          </p:cNvGrpSpPr>
          <p:nvPr/>
        </p:nvGrpSpPr>
        <p:grpSpPr bwMode="auto">
          <a:xfrm>
            <a:off x="1295400" y="2992438"/>
            <a:ext cx="6529388" cy="1046162"/>
            <a:chOff x="816" y="1833"/>
            <a:chExt cx="4113" cy="659"/>
          </a:xfrm>
        </p:grpSpPr>
        <p:sp>
          <p:nvSpPr>
            <p:cNvPr id="29702" name="Text Box 9"/>
            <p:cNvSpPr txBox="1">
              <a:spLocks noChangeArrowheads="1"/>
            </p:cNvSpPr>
            <p:nvPr/>
          </p:nvSpPr>
          <p:spPr bwMode="auto">
            <a:xfrm>
              <a:off x="1038" y="1833"/>
              <a:ext cx="36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Selling division’s lowest possible transfer price:</a:t>
              </a:r>
            </a:p>
          </p:txBody>
        </p:sp>
        <p:graphicFrame>
          <p:nvGraphicFramePr>
            <p:cNvPr id="29703" name="Object 2"/>
            <p:cNvGraphicFramePr>
              <a:graphicFrameLocks noChangeAspect="1"/>
            </p:cNvGraphicFramePr>
            <p:nvPr/>
          </p:nvGraphicFramePr>
          <p:xfrm>
            <a:off x="816" y="2063"/>
            <a:ext cx="4113" cy="4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55" name="Worksheet" r:id="rId6" imgW="3378200" imgH="355600" progId="Excel.Sheet.8">
                    <p:embed/>
                  </p:oleObj>
                </mc:Choice>
                <mc:Fallback>
                  <p:oleObj name="Worksheet" r:id="rId6" imgW="3378200" imgH="355600" progId="Excel.Sheet.8">
                    <p:embed/>
                    <p:pic>
                      <p:nvPicPr>
                        <p:cNvPr id="29703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063"/>
                          <a:ext cx="4113" cy="4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xmlns="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blurRad="63500"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cs typeface="ＭＳ Ｐゴシック" charset="-128"/>
              </a:rPr>
              <a:t>Evaluation of Negotiated Transfer Prices</a:t>
            </a: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0" y="1262063"/>
            <a:ext cx="6477000" cy="16764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If a transfer within a company would result in higher overall profits for the company, there is </a:t>
            </a:r>
            <a:r>
              <a:rPr lang="en-US" sz="2000" b="1" dirty="0">
                <a:solidFill>
                  <a:srgbClr val="FF0000"/>
                </a:solidFill>
                <a:ea typeface="MS PGothic" panose="020B0600070205080204" pitchFamily="34" charset="-128"/>
                <a:cs typeface="+mn-cs"/>
              </a:rPr>
              <a:t>always</a:t>
            </a: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 a range of transfer prices within which both the selling and buying divisions would have higher profits if they agree to the transfer.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1143000" y="2938463"/>
            <a:ext cx="6477000" cy="1676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If managers are pitted against each other rather than against their past performance or reasonable benchmarks, a </a:t>
            </a:r>
            <a:r>
              <a:rPr lang="en-US" sz="2000" b="1" dirty="0">
                <a:solidFill>
                  <a:srgbClr val="FF0000"/>
                </a:solidFill>
                <a:ea typeface="MS PGothic" panose="020B0600070205080204" pitchFamily="34" charset="-128"/>
                <a:cs typeface="+mn-cs"/>
              </a:rPr>
              <a:t>noncooperative atmosphere</a:t>
            </a: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 is almost guaranteed.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2971800" y="4614863"/>
            <a:ext cx="6172200" cy="167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Given the disputes that often accompany the negotiation process, </a:t>
            </a:r>
            <a:r>
              <a:rPr lang="en-US" sz="2000" b="1" dirty="0">
                <a:solidFill>
                  <a:srgbClr val="FF0000"/>
                </a:solidFill>
                <a:ea typeface="MS PGothic" panose="020B0600070205080204" pitchFamily="34" charset="-128"/>
                <a:cs typeface="+mn-cs"/>
              </a:rPr>
              <a:t>most companies rely on some other means of setting transfer prices</a:t>
            </a:r>
            <a:r>
              <a:rPr lang="en-US" sz="20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.</a:t>
            </a:r>
          </a:p>
        </p:txBody>
      </p:sp>
    </p:spTree>
  </p:cSld>
  <p:clrMapOvr>
    <a:masterClrMapping/>
  </p:clrMapOvr>
  <p:transition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cs typeface="ＭＳ Ｐゴシック" charset="-128"/>
              </a:rPr>
              <a:t>Transfers at the Cost to the Selling Division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8458200" cy="13827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Many companies set transfer prices at either the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ea typeface="MS PGothic" panose="020B0600070205080204" pitchFamily="34" charset="-128"/>
                <a:cs typeface="+mn-cs"/>
              </a:rPr>
              <a:t>variable cost or full (absorption) cost </a:t>
            </a:r>
            <a:r>
              <a:rPr lang="en-US" sz="2800" b="1" dirty="0">
                <a:solidFill>
                  <a:schemeClr val="tx2"/>
                </a:solidFill>
                <a:ea typeface="MS PGothic" panose="020B0600070205080204" pitchFamily="34" charset="-128"/>
                <a:cs typeface="+mn-cs"/>
              </a:rPr>
              <a:t>incurred by the selling division.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752600" y="2947988"/>
            <a:ext cx="5638800" cy="270843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b="1" dirty="0">
                <a:ea typeface="MS PGothic" panose="020B0600070205080204" pitchFamily="34" charset="-128"/>
                <a:cs typeface="+mn-cs"/>
              </a:rPr>
              <a:t>Drawbacks of this approach include: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000" b="1" dirty="0">
                <a:ea typeface="MS PGothic" panose="020B0600070205080204" pitchFamily="34" charset="-128"/>
                <a:cs typeface="+mn-cs"/>
              </a:rPr>
              <a:t>Using full cost as a transfer price  can lead to suboptimization.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000" b="1" dirty="0">
                <a:ea typeface="MS PGothic" panose="020B0600070205080204" pitchFamily="34" charset="-128"/>
                <a:cs typeface="+mn-cs"/>
              </a:rPr>
              <a:t>The selling division will never show a profit on any internal transfer.  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sz="2000" b="1" dirty="0">
                <a:ea typeface="MS PGothic" panose="020B0600070205080204" pitchFamily="34" charset="-128"/>
                <a:cs typeface="+mn-cs"/>
              </a:rPr>
              <a:t>Cost-based transfer prices do not provide incentives to control costs.</a:t>
            </a:r>
          </a:p>
        </p:txBody>
      </p:sp>
    </p:spTree>
  </p:cSld>
  <p:clrMapOvr>
    <a:masterClrMapping/>
  </p:clrMapOvr>
  <p:transition>
    <p:zoom dir="in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Transfers at Market Price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001000" cy="120015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2400" b="1" dirty="0">
                <a:cs typeface="+mn-cs"/>
              </a:rPr>
              <a:t>A </a:t>
            </a:r>
            <a:r>
              <a:rPr lang="en-US" altLang="en-US" sz="2400" b="1" dirty="0">
                <a:solidFill>
                  <a:srgbClr val="0070C0"/>
                </a:solidFill>
                <a:cs typeface="+mn-cs"/>
              </a:rPr>
              <a:t>market price </a:t>
            </a:r>
            <a:r>
              <a:rPr lang="en-US" altLang="en-US" sz="2400" b="1" dirty="0">
                <a:cs typeface="+mn-cs"/>
              </a:rPr>
              <a:t>(i.e., the price charged for an item on the open market) is often regarded as the best approach to the transfer pricing problem.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447800" y="2743200"/>
            <a:ext cx="6096000" cy="32316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altLang="en-US" sz="2400" b="1" dirty="0">
                <a:cs typeface="+mn-cs"/>
              </a:rPr>
              <a:t>A market price approach works best when the product or service is sold in its present form to outside customers and the selling division has no idle capacity.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altLang="en-US" sz="2400" b="1" dirty="0">
                <a:cs typeface="+mn-cs"/>
              </a:rPr>
              <a:t>A market price approach does not work well when the selling division has idle capacity.</a:t>
            </a:r>
          </a:p>
        </p:txBody>
      </p:sp>
    </p:spTree>
  </p:cSld>
  <p:clrMapOvr>
    <a:masterClrMapping/>
  </p:clrMapOvr>
  <p:transition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cs typeface="ＭＳ Ｐゴシック" charset="-128"/>
              </a:rPr>
              <a:t>Learning Objective 4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905000" y="2309813"/>
            <a:ext cx="5334000" cy="218598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MS PGothic" panose="020B0600070205080204" pitchFamily="34" charset="-128"/>
                <a:cs typeface="+mn-cs"/>
              </a:rPr>
              <a:t>Charge operating departments for services provided by service departments.</a:t>
            </a:r>
          </a:p>
        </p:txBody>
      </p:sp>
    </p:spTree>
  </p:cSld>
  <p:clrMapOvr>
    <a:masterClrMapping/>
  </p:clrMapOvr>
  <p:transition>
    <p:wipe dir="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en-US">
                <a:cs typeface="ＭＳ Ｐゴシック" charset="-128"/>
              </a:rPr>
              <a:t>Operating vs. Service Departments</a:t>
            </a:r>
            <a:endParaRPr lang="en-US" altLang="en-US" dirty="0">
              <a:cs typeface="ＭＳ Ｐゴシック" charset="-128"/>
            </a:endParaRPr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1143000" y="1752600"/>
            <a:ext cx="3048000" cy="152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800">
                <a:solidFill>
                  <a:srgbClr val="FFFFE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Operating Departments</a:t>
            </a:r>
          </a:p>
        </p:txBody>
      </p:sp>
      <p:sp>
        <p:nvSpPr>
          <p:cNvPr id="9220" name="Rectangle 10"/>
          <p:cNvSpPr>
            <a:spLocks noChangeArrowheads="1"/>
          </p:cNvSpPr>
          <p:nvPr/>
        </p:nvSpPr>
        <p:spPr bwMode="auto">
          <a:xfrm>
            <a:off x="1143000" y="3962400"/>
            <a:ext cx="30480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800">
                <a:solidFill>
                  <a:srgbClr val="FFFFE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Carry out central purposes of organization.</a:t>
            </a:r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5105400" y="1752600"/>
            <a:ext cx="3048000" cy="1524000"/>
          </a:xfrm>
          <a:prstGeom prst="rect">
            <a:avLst/>
          </a:prstGeom>
          <a:solidFill>
            <a:srgbClr val="FFE8D1"/>
          </a:solidFill>
          <a:ln w="9525">
            <a:solidFill>
              <a:srgbClr val="6633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800">
                <a:solidFill>
                  <a:srgbClr val="663300"/>
                </a:solidFill>
              </a:rPr>
              <a:t>Service Departments</a:t>
            </a:r>
          </a:p>
        </p:txBody>
      </p:sp>
      <p:sp>
        <p:nvSpPr>
          <p:cNvPr id="15366" name="Rectangle 12"/>
          <p:cNvSpPr>
            <a:spLocks noChangeArrowheads="1"/>
          </p:cNvSpPr>
          <p:nvPr/>
        </p:nvSpPr>
        <p:spPr bwMode="auto">
          <a:xfrm>
            <a:off x="5105400" y="3962400"/>
            <a:ext cx="3048000" cy="1905000"/>
          </a:xfrm>
          <a:prstGeom prst="rect">
            <a:avLst/>
          </a:prstGeom>
          <a:solidFill>
            <a:srgbClr val="FFE8D1"/>
          </a:solidFill>
          <a:ln w="9525">
            <a:solidFill>
              <a:srgbClr val="6633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2800">
                <a:solidFill>
                  <a:srgbClr val="663300"/>
                </a:solidFill>
              </a:rPr>
              <a:t>Do not directly engage in operating activities. </a:t>
            </a:r>
          </a:p>
        </p:txBody>
      </p:sp>
      <p:cxnSp>
        <p:nvCxnSpPr>
          <p:cNvPr id="15367" name="AutoShape 13"/>
          <p:cNvCxnSpPr>
            <a:cxnSpLocks noChangeShapeType="1"/>
            <a:stCxn id="9219" idx="2"/>
            <a:endCxn id="9220" idx="0"/>
          </p:cNvCxnSpPr>
          <p:nvPr/>
        </p:nvCxnSpPr>
        <p:spPr bwMode="auto">
          <a:xfrm>
            <a:off x="2667000" y="3276600"/>
            <a:ext cx="0" cy="685800"/>
          </a:xfrm>
          <a:prstGeom prst="straightConnector1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368" name="AutoShape 14"/>
          <p:cNvCxnSpPr>
            <a:cxnSpLocks noChangeShapeType="1"/>
            <a:stCxn id="15365" idx="2"/>
            <a:endCxn id="15366" idx="0"/>
          </p:cNvCxnSpPr>
          <p:nvPr/>
        </p:nvCxnSpPr>
        <p:spPr bwMode="auto">
          <a:xfrm>
            <a:off x="6629400" y="3276600"/>
            <a:ext cx="0" cy="685800"/>
          </a:xfrm>
          <a:prstGeom prst="straightConnector1">
            <a:avLst/>
          </a:prstGeom>
          <a:noFill/>
          <a:ln w="5715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pull dir="r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en-US" dirty="0">
                <a:cs typeface="ＭＳ Ｐゴシック" charset="-128"/>
              </a:rPr>
              <a:t>Reasons for Charging Service Department Costs</a:t>
            </a:r>
          </a:p>
        </p:txBody>
      </p:sp>
      <p:sp>
        <p:nvSpPr>
          <p:cNvPr id="633859" name="AutoShape 3"/>
          <p:cNvSpPr>
            <a:spLocks noChangeArrowheads="1"/>
          </p:cNvSpPr>
          <p:nvPr/>
        </p:nvSpPr>
        <p:spPr bwMode="auto">
          <a:xfrm>
            <a:off x="228600" y="2324100"/>
            <a:ext cx="3848100" cy="1747838"/>
          </a:xfrm>
          <a:prstGeom prst="roundRect">
            <a:avLst>
              <a:gd name="adj" fmla="val 16667"/>
            </a:avLst>
          </a:prstGeom>
          <a:solidFill>
            <a:srgbClr val="D9F1EA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blurRad="63500" dist="53882" dir="2700000" algn="ctr" rotWithShape="0">
              <a:schemeClr val="bg2">
                <a:alpha val="74997"/>
              </a:schemeClr>
            </a:outerShdw>
          </a:effectLst>
        </p:spPr>
        <p:txBody>
          <a:bodyPr anchor="ctr"/>
          <a:lstStyle/>
          <a:p>
            <a:pPr algn="ctr">
              <a:lnSpc>
                <a:spcPct val="95000"/>
              </a:lnSpc>
              <a:defRPr/>
            </a:pPr>
            <a:r>
              <a:rPr lang="en-US" sz="2400" dirty="0">
                <a:ea typeface="MS PGothic" panose="020B0600070205080204" pitchFamily="34" charset="-128"/>
                <a:cs typeface="Times New Roman" pitchFamily="18" charset="0"/>
              </a:rPr>
              <a:t>To encourage operating departments to wisely use service department resources.</a:t>
            </a:r>
          </a:p>
        </p:txBody>
      </p:sp>
      <p:sp>
        <p:nvSpPr>
          <p:cNvPr id="633860" name="AutoShape 4"/>
          <p:cNvSpPr>
            <a:spLocks noChangeArrowheads="1"/>
          </p:cNvSpPr>
          <p:nvPr/>
        </p:nvSpPr>
        <p:spPr bwMode="auto">
          <a:xfrm>
            <a:off x="5219700" y="2324100"/>
            <a:ext cx="3695700" cy="1747838"/>
          </a:xfrm>
          <a:prstGeom prst="roundRect">
            <a:avLst>
              <a:gd name="adj" fmla="val 16667"/>
            </a:avLst>
          </a:prstGeom>
          <a:solidFill>
            <a:srgbClr val="D1E7F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blurRad="63500" dist="53882" dir="2700000" algn="ctr" rotWithShape="0">
              <a:schemeClr val="bg2">
                <a:alpha val="74997"/>
              </a:schemeClr>
            </a:outerShdw>
          </a:effectLst>
        </p:spPr>
        <p:txBody>
          <a:bodyPr anchor="ctr"/>
          <a:lstStyle/>
          <a:p>
            <a:pPr algn="ctr">
              <a:lnSpc>
                <a:spcPct val="95000"/>
              </a:lnSpc>
              <a:defRPr/>
            </a:pPr>
            <a:r>
              <a:rPr lang="en-US" sz="2400" dirty="0">
                <a:ea typeface="MS PGothic" panose="020B0600070205080204" pitchFamily="34" charset="-128"/>
                <a:cs typeface="+mn-cs"/>
              </a:rPr>
              <a:t>To provide operating departments with more complete cost data for making decisions.</a:t>
            </a:r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228600" y="4305300"/>
            <a:ext cx="3848100" cy="18669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blurRad="63500" dist="53882" dir="2700000" algn="ctr" rotWithShape="0">
              <a:schemeClr val="bg2">
                <a:alpha val="74997"/>
              </a:scheme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lnSpc>
                <a:spcPct val="95000"/>
              </a:lnSpc>
              <a:defRPr/>
            </a:pPr>
            <a:r>
              <a:rPr lang="en-US" altLang="en-US" sz="2400" dirty="0">
                <a:cs typeface="+mn-cs"/>
              </a:rPr>
              <a:t>To help measure the profitability of operating departments.</a:t>
            </a:r>
          </a:p>
        </p:txBody>
      </p:sp>
      <p:sp>
        <p:nvSpPr>
          <p:cNvPr id="633862" name="AutoShape 6"/>
          <p:cNvSpPr>
            <a:spLocks noChangeArrowheads="1"/>
          </p:cNvSpPr>
          <p:nvPr/>
        </p:nvSpPr>
        <p:spPr bwMode="auto">
          <a:xfrm>
            <a:off x="5219700" y="4305300"/>
            <a:ext cx="3695700" cy="1866900"/>
          </a:xfrm>
          <a:prstGeom prst="roundRect">
            <a:avLst>
              <a:gd name="adj" fmla="val 16667"/>
            </a:avLst>
          </a:prstGeom>
          <a:solidFill>
            <a:srgbClr val="D3F5F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blurRad="63500" dist="53882" dir="2700000" algn="ctr" rotWithShape="0">
              <a:schemeClr val="bg2">
                <a:alpha val="74997"/>
              </a:schemeClr>
            </a:outerShdw>
          </a:effectLst>
        </p:spPr>
        <p:txBody>
          <a:bodyPr anchor="ctr"/>
          <a:lstStyle/>
          <a:p>
            <a:pPr algn="ctr">
              <a:lnSpc>
                <a:spcPct val="95000"/>
              </a:lnSpc>
              <a:defRPr/>
            </a:pPr>
            <a:r>
              <a:rPr lang="en-US" sz="2400" dirty="0">
                <a:latin typeface="Arial" panose="020B0604020202020204" pitchFamily="34" charset="0"/>
                <a:ea typeface="MS PGothic" panose="020B0600070205080204" pitchFamily="34" charset="-128"/>
                <a:cs typeface="Times New Roman" pitchFamily="18" charset="0"/>
              </a:rPr>
              <a:t>To create an incentive for service departments to operate efficiently.</a:t>
            </a: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533400" y="1273175"/>
            <a:ext cx="8077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/>
              <a:t>Service department costs are charged to operating departments for a variety of reasons including:</a:t>
            </a:r>
          </a:p>
        </p:txBody>
      </p:sp>
    </p:spTree>
  </p:cSld>
  <p:clrMapOvr>
    <a:masterClrMapping/>
  </p:clrMapOvr>
  <p:transition>
    <p:pull dir="r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Charging Costs by Behavior – Part 1</a:t>
            </a:r>
          </a:p>
        </p:txBody>
      </p:sp>
      <p:sp>
        <p:nvSpPr>
          <p:cNvPr id="15363" name="Oval 3"/>
          <p:cNvSpPr>
            <a:spLocks noChangeArrowheads="1"/>
          </p:cNvSpPr>
          <p:nvPr/>
        </p:nvSpPr>
        <p:spPr bwMode="auto">
          <a:xfrm>
            <a:off x="1981200" y="1714500"/>
            <a:ext cx="5181600" cy="34290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Variable and fixed</a:t>
            </a:r>
            <a:b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service department costs</a:t>
            </a:r>
            <a:b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should be charged</a:t>
            </a:r>
            <a:b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 operating departments </a:t>
            </a:r>
          </a:p>
          <a:p>
            <a:pPr algn="ctr" eaLnBrk="1" hangingPunct="1"/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separately.</a:t>
            </a:r>
          </a:p>
        </p:txBody>
      </p:sp>
    </p:spTree>
  </p:cSld>
  <p:clrMapOvr>
    <a:masterClrMapping/>
  </p:clrMapOvr>
  <p:transition>
    <p:cover dir="r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Oval 2"/>
          <p:cNvSpPr>
            <a:spLocks noChangeArrowheads="1"/>
          </p:cNvSpPr>
          <p:nvPr/>
        </p:nvSpPr>
        <p:spPr bwMode="auto">
          <a:xfrm>
            <a:off x="838200" y="1614488"/>
            <a:ext cx="7467600" cy="36957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>
                <a:solidFill>
                  <a:srgbClr val="FF3300"/>
                </a:solidFill>
                <a:ea typeface="MS PGothic" panose="020B0600070205080204" pitchFamily="34" charset="-128"/>
                <a:cs typeface="+mn-cs"/>
              </a:rPr>
              <a:t>Variable </a:t>
            </a:r>
            <a:r>
              <a:rPr lang="en-US" sz="2800" b="1" dirty="0">
                <a:ea typeface="MS PGothic" panose="020B0600070205080204" pitchFamily="34" charset="-128"/>
                <a:cs typeface="+mn-cs"/>
              </a:rPr>
              <a:t>service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department costs should be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charged to consuming departments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according to whatever activity </a:t>
            </a:r>
          </a:p>
          <a:p>
            <a:pPr algn="ctr" eaLnBrk="1" hangingPunct="1">
              <a:defRPr/>
            </a:pPr>
            <a:r>
              <a:rPr lang="en-US" sz="2800" b="1" dirty="0">
                <a:ea typeface="MS PGothic" panose="020B0600070205080204" pitchFamily="34" charset="-128"/>
                <a:cs typeface="+mn-cs"/>
              </a:rPr>
              <a:t>(or cost driver)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causes the incurrence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 of the cost.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Charging Costs by Behavior – Part 2</a:t>
            </a:r>
          </a:p>
        </p:txBody>
      </p:sp>
    </p:spTree>
  </p:cSld>
  <p:clrMapOvr>
    <a:masterClrMapping/>
  </p:clrMapOvr>
  <p:transition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Cost Center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905000"/>
            <a:ext cx="5334000" cy="213360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lIns="90488" tIns="44450" rIns="90488" bIns="44450"/>
          <a:lstStyle/>
          <a:p>
            <a:pPr algn="ctr">
              <a:spcBef>
                <a:spcPct val="0"/>
              </a:spcBef>
              <a:buFont typeface="Times" pitchFamily="34" charset="0"/>
              <a:buNone/>
              <a:defRPr/>
            </a:pPr>
            <a:r>
              <a:rPr lang="en-US" sz="3600" b="1" dirty="0">
                <a:solidFill>
                  <a:schemeClr val="tx2"/>
                </a:solidFill>
                <a:cs typeface="Arial" pitchFamily="34" charset="0"/>
              </a:rPr>
              <a:t>A segment whose manager has control over costs, but not over revenues or investment funds.</a:t>
            </a:r>
          </a:p>
        </p:txBody>
      </p:sp>
    </p:spTree>
    <p:extLst>
      <p:ext uri="{BB962C8B-B14F-4D97-AF65-F5344CB8AC3E}">
        <p14:creationId xmlns:p14="http://schemas.microsoft.com/office/powerpoint/2010/main" val="3770222531"/>
      </p:ext>
    </p:extLst>
  </p:cSld>
  <p:clrMapOvr>
    <a:masterClrMapping/>
  </p:clrMapOvr>
  <p:transition>
    <p:strips dir="r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ChangeArrowheads="1"/>
          </p:cNvSpPr>
          <p:nvPr/>
        </p:nvSpPr>
        <p:spPr bwMode="auto">
          <a:xfrm>
            <a:off x="342900" y="1371600"/>
            <a:ext cx="8458200" cy="2667000"/>
          </a:xfrm>
          <a:prstGeom prst="rect">
            <a:avLst/>
          </a:prstGeom>
          <a:solidFill>
            <a:srgbClr val="D9F1EA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bg2">
                <a:alpha val="74997"/>
              </a:schemeClr>
            </a:outerShdw>
          </a:effectLst>
        </p:spPr>
        <p:txBody>
          <a:bodyPr anchor="ctr"/>
          <a:lstStyle/>
          <a:p>
            <a:pPr algn="ctr"/>
            <a:r>
              <a:rPr lang="en-US" sz="2800" dirty="0"/>
              <a:t>Charge </a:t>
            </a:r>
            <a:r>
              <a:rPr lang="en-US" sz="2800" dirty="0">
                <a:solidFill>
                  <a:srgbClr val="FF3300"/>
                </a:solidFill>
              </a:rPr>
              <a:t>fixed</a:t>
            </a:r>
            <a:r>
              <a:rPr lang="en-US" sz="2800" dirty="0"/>
              <a:t> service department costs to consuming departments in predetermined lump-sum amounts that are based on the consuming department</a:t>
            </a:r>
            <a:r>
              <a:rPr lang="ja-JP" altLang="en-US" sz="2800" dirty="0"/>
              <a:t>’</a:t>
            </a:r>
            <a:r>
              <a:rPr lang="en-US" sz="2800" dirty="0"/>
              <a:t>s peak-period or long-run average servicing needs. </a:t>
            </a:r>
          </a:p>
        </p:txBody>
      </p:sp>
      <p:sp>
        <p:nvSpPr>
          <p:cNvPr id="574467" name="Rectangle 3"/>
          <p:cNvSpPr>
            <a:spLocks noChangeArrowheads="1"/>
          </p:cNvSpPr>
          <p:nvPr/>
        </p:nvSpPr>
        <p:spPr bwMode="auto">
          <a:xfrm>
            <a:off x="381000" y="4953000"/>
            <a:ext cx="3733800" cy="1295400"/>
          </a:xfrm>
          <a:prstGeom prst="rect">
            <a:avLst/>
          </a:prstGeom>
          <a:solidFill>
            <a:schemeClr val="bg1">
              <a:lumMod val="5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 based on amounts of</a:t>
            </a:r>
            <a:b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capacity each consuming</a:t>
            </a:r>
            <a:b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department requires.</a:t>
            </a:r>
          </a:p>
        </p:txBody>
      </p:sp>
      <p:sp>
        <p:nvSpPr>
          <p:cNvPr id="574468" name="Rectangle 4"/>
          <p:cNvSpPr>
            <a:spLocks noChangeArrowheads="1"/>
          </p:cNvSpPr>
          <p:nvPr/>
        </p:nvSpPr>
        <p:spPr bwMode="auto">
          <a:xfrm>
            <a:off x="5181600" y="4953000"/>
            <a:ext cx="3581400" cy="1295400"/>
          </a:xfrm>
          <a:prstGeom prst="rect">
            <a:avLst/>
          </a:prstGeom>
          <a:solidFill>
            <a:schemeClr val="bg1">
              <a:lumMod val="5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Should not vary from</a:t>
            </a:r>
            <a:br>
              <a:rPr 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period to period.</a:t>
            </a:r>
          </a:p>
        </p:txBody>
      </p:sp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2247900" y="4038600"/>
            <a:ext cx="4724400" cy="990600"/>
            <a:chOff x="1416" y="2640"/>
            <a:chExt cx="2976" cy="624"/>
          </a:xfrm>
        </p:grpSpPr>
        <p:cxnSp>
          <p:nvCxnSpPr>
            <p:cNvPr id="25607" name="AutoShape 6"/>
            <p:cNvCxnSpPr>
              <a:cxnSpLocks noChangeShapeType="1"/>
              <a:stCxn id="574466" idx="2"/>
              <a:endCxn id="574467" idx="0"/>
            </p:cNvCxnSpPr>
            <p:nvPr/>
          </p:nvCxnSpPr>
          <p:spPr bwMode="auto">
            <a:xfrm rot="5400000">
              <a:off x="1860" y="2196"/>
              <a:ext cx="576" cy="1464"/>
            </a:xfrm>
            <a:prstGeom prst="bentConnector3">
              <a:avLst>
                <a:gd name="adj1" fmla="val 50000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08" name="AutoShape 7"/>
            <p:cNvCxnSpPr>
              <a:cxnSpLocks noChangeShapeType="1"/>
              <a:stCxn id="574466" idx="2"/>
              <a:endCxn id="574468" idx="0"/>
            </p:cNvCxnSpPr>
            <p:nvPr/>
          </p:nvCxnSpPr>
          <p:spPr bwMode="auto">
            <a:xfrm rot="16200000" flipH="1">
              <a:off x="3348" y="2220"/>
              <a:ext cx="576" cy="1512"/>
            </a:xfrm>
            <a:prstGeom prst="bentConnector3">
              <a:avLst>
                <a:gd name="adj1" fmla="val 50000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24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Charging Costs by Behavior – Part 3</a:t>
            </a:r>
          </a:p>
        </p:txBody>
      </p:sp>
    </p:spTree>
  </p:cSld>
  <p:clrMapOvr>
    <a:masterClrMapping/>
  </p:clrMapOvr>
  <p:transition>
    <p:cover dir="l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cs typeface="ＭＳ Ｐゴシック" charset="-128"/>
              </a:rPr>
              <a:t>Should Actual or Budgeted Costs Be Charged?</a:t>
            </a:r>
          </a:p>
        </p:txBody>
      </p:sp>
      <p:sp>
        <p:nvSpPr>
          <p:cNvPr id="576516" name="Oval 4"/>
          <p:cNvSpPr>
            <a:spLocks noChangeArrowheads="1"/>
          </p:cNvSpPr>
          <p:nvPr/>
        </p:nvSpPr>
        <p:spPr bwMode="auto">
          <a:xfrm>
            <a:off x="1498600" y="1979613"/>
            <a:ext cx="6146800" cy="30099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solidFill>
                  <a:srgbClr val="FF3300"/>
                </a:solidFill>
                <a:ea typeface="MS PGothic" panose="020B0600070205080204" pitchFamily="34" charset="-128"/>
                <a:cs typeface="+mn-cs"/>
              </a:rPr>
              <a:t>Budgeted </a:t>
            </a:r>
            <a:r>
              <a:rPr lang="en-US" sz="2800" b="1" dirty="0">
                <a:ea typeface="MS PGothic" panose="020B0600070205080204" pitchFamily="34" charset="-128"/>
                <a:cs typeface="+mn-cs"/>
              </a:rPr>
              <a:t>variable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and fixed service department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costs should be charged to</a:t>
            </a:r>
            <a:br>
              <a:rPr lang="en-US" sz="2800" b="1" dirty="0">
                <a:ea typeface="MS PGothic" panose="020B0600070205080204" pitchFamily="34" charset="-128"/>
                <a:cs typeface="+mn-cs"/>
              </a:rPr>
            </a:br>
            <a:r>
              <a:rPr lang="en-US" sz="2800" b="1" dirty="0">
                <a:ea typeface="MS PGothic" panose="020B0600070205080204" pitchFamily="34" charset="-128"/>
                <a:cs typeface="+mn-cs"/>
              </a:rPr>
              <a:t>operating departments.</a:t>
            </a:r>
          </a:p>
        </p:txBody>
      </p:sp>
    </p:spTree>
  </p:cSld>
  <p:clrMapOvr>
    <a:masterClrMapping/>
  </p:clrMapOvr>
  <p:transition>
    <p:checker dir="vert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93713" y="1295400"/>
            <a:ext cx="8148637" cy="175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sz="2400"/>
              <a:t>Sipco has a maintenance department and two operating</a:t>
            </a:r>
            <a:br>
              <a:rPr lang="en-US" sz="2400"/>
            </a:br>
            <a:r>
              <a:rPr lang="en-US" sz="2400"/>
              <a:t>departments: Cutting and Assembly. Variable maintenance</a:t>
            </a:r>
            <a:br>
              <a:rPr lang="en-US" sz="2400"/>
            </a:br>
            <a:r>
              <a:rPr lang="en-US" sz="2400"/>
              <a:t>costs are budgeted at $0.60 per machine hour. Fixed</a:t>
            </a:r>
            <a:br>
              <a:rPr lang="en-US" sz="2400"/>
            </a:br>
            <a:r>
              <a:rPr lang="en-US" sz="2400"/>
              <a:t>maintenance costs are budgeted at $200,000 per year.</a:t>
            </a:r>
            <a:br>
              <a:rPr lang="en-US" sz="2400"/>
            </a:br>
            <a:r>
              <a:rPr lang="en-US" sz="2400"/>
              <a:t>Data relating to the current year are: 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5867400"/>
            <a:ext cx="9229315" cy="42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1" hangingPunct="1"/>
            <a:r>
              <a:rPr lang="en-US" sz="2200" b="1" dirty="0"/>
              <a:t>Allocate maintenance costs to the two operating departments.</a:t>
            </a:r>
          </a:p>
        </p:txBody>
      </p:sp>
      <p:graphicFrame>
        <p:nvGraphicFramePr>
          <p:cNvPr id="29700" name="Object 2"/>
          <p:cNvGraphicFramePr>
            <a:graphicFrameLocks/>
          </p:cNvGraphicFramePr>
          <p:nvPr/>
        </p:nvGraphicFramePr>
        <p:xfrm>
          <a:off x="742950" y="3048000"/>
          <a:ext cx="771525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5" name="Worksheet" r:id="rId4" imgW="3251200" imgH="1282700" progId="Excel.Sheet.8">
                  <p:embed/>
                </p:oleObj>
              </mc:Choice>
              <mc:Fallback>
                <p:oleObj name="Worksheet" r:id="rId4" imgW="3251200" imgH="1282700" progId="Excel.Sheet.8">
                  <p:embed/>
                  <p:pic>
                    <p:nvPicPr>
                      <p:cNvPr id="2970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lum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" y="3048000"/>
                        <a:ext cx="7715250" cy="274320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Sipco – An Example</a:t>
            </a:r>
          </a:p>
        </p:txBody>
      </p:sp>
    </p:spTree>
  </p:cSld>
  <p:clrMapOvr>
    <a:masterClrMapping/>
  </p:clrMapOvr>
  <p:transition>
    <p:split orient="vert" dir="in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/>
          </p:cNvGraphicFramePr>
          <p:nvPr/>
        </p:nvGraphicFramePr>
        <p:xfrm>
          <a:off x="939800" y="2330450"/>
          <a:ext cx="7258050" cy="307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9" name="Worksheet" r:id="rId4" imgW="3683000" imgH="1600200" progId="Excel.Sheet.8">
                  <p:embed/>
                </p:oleObj>
              </mc:Choice>
              <mc:Fallback>
                <p:oleObj name="Worksheet" r:id="rId4" imgW="3683000" imgH="1600200" progId="Excel.Sheet.8">
                  <p:embed/>
                  <p:pic>
                    <p:nvPicPr>
                      <p:cNvPr id="31746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2330450"/>
                        <a:ext cx="7258050" cy="30797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blurRad="63500" algn="ctr" rotWithShape="0">
                          <a:schemeClr val="bg2">
                            <a:alpha val="74997"/>
                          </a:schemeClr>
                        </a:outerShdw>
                      </a:effectLst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4038600" y="1371600"/>
            <a:ext cx="3276600" cy="2133600"/>
            <a:chOff x="2688" y="960"/>
            <a:chExt cx="2064" cy="1344"/>
          </a:xfrm>
        </p:grpSpPr>
        <p:sp>
          <p:nvSpPr>
            <p:cNvPr id="31749" name="Line 4"/>
            <p:cNvSpPr>
              <a:spLocks noChangeShapeType="1"/>
            </p:cNvSpPr>
            <p:nvPr/>
          </p:nvSpPr>
          <p:spPr bwMode="auto">
            <a:xfrm flipH="1">
              <a:off x="2688" y="1344"/>
              <a:ext cx="720" cy="96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0" name="Oval 5"/>
            <p:cNvSpPr>
              <a:spLocks noChangeArrowheads="1"/>
            </p:cNvSpPr>
            <p:nvPr/>
          </p:nvSpPr>
          <p:spPr bwMode="auto">
            <a:xfrm>
              <a:off x="2928" y="960"/>
              <a:ext cx="1824" cy="57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800" dirty="0">
                  <a:ea typeface="MS PGothic" panose="020B0600070205080204" pitchFamily="34" charset="-128"/>
                  <a:cs typeface="+mn-cs"/>
                </a:rPr>
                <a:t>Actual hours</a:t>
              </a:r>
            </a:p>
          </p:txBody>
        </p:sp>
      </p:grpSp>
      <p:sp>
        <p:nvSpPr>
          <p:cNvPr id="1331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Sipco – End of the Year – Part 1</a:t>
            </a:r>
          </a:p>
        </p:txBody>
      </p:sp>
    </p:spTree>
  </p:cSld>
  <p:clrMapOvr>
    <a:masterClrMapping/>
  </p:clrMapOvr>
  <p:transition>
    <p:blinds dir="vert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/>
          </p:cNvGraphicFramePr>
          <p:nvPr/>
        </p:nvGraphicFramePr>
        <p:xfrm>
          <a:off x="939800" y="2330450"/>
          <a:ext cx="7258050" cy="307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3" name="Worksheet" r:id="rId4" imgW="3683000" imgH="1600200" progId="Excel.Sheet.8">
                  <p:embed/>
                </p:oleObj>
              </mc:Choice>
              <mc:Fallback>
                <p:oleObj name="Worksheet" r:id="rId4" imgW="3683000" imgH="1600200" progId="Excel.Sheet.8">
                  <p:embed/>
                  <p:pic>
                    <p:nvPicPr>
                      <p:cNvPr id="33794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2330450"/>
                        <a:ext cx="7258050" cy="30797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blurRad="63500" algn="ctr" rotWithShape="0">
                          <a:schemeClr val="bg2">
                            <a:alpha val="74997"/>
                          </a:schemeClr>
                        </a:outerShdw>
                      </a:effectLst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304800" y="4419600"/>
            <a:ext cx="5638800" cy="1752600"/>
            <a:chOff x="336" y="2880"/>
            <a:chExt cx="3552" cy="1104"/>
          </a:xfrm>
        </p:grpSpPr>
        <p:sp>
          <p:nvSpPr>
            <p:cNvPr id="33800" name="Line 4"/>
            <p:cNvSpPr>
              <a:spLocks noChangeShapeType="1"/>
            </p:cNvSpPr>
            <p:nvPr/>
          </p:nvSpPr>
          <p:spPr bwMode="auto">
            <a:xfrm rot="435879" flipV="1">
              <a:off x="432" y="2880"/>
              <a:ext cx="576" cy="816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1" name="AutoShape 5"/>
            <p:cNvSpPr>
              <a:spLocks noChangeArrowheads="1"/>
            </p:cNvSpPr>
            <p:nvPr/>
          </p:nvSpPr>
          <p:spPr bwMode="auto">
            <a:xfrm>
              <a:off x="336" y="3648"/>
              <a:ext cx="3552" cy="336"/>
            </a:xfrm>
            <a:prstGeom prst="roundRect">
              <a:avLst>
                <a:gd name="adj" fmla="val 16667"/>
              </a:avLst>
            </a:prstGeom>
            <a:solidFill>
              <a:srgbClr val="EAEAEA"/>
            </a:solidFill>
            <a:ln w="38100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2800">
                  <a:solidFill>
                    <a:srgbClr val="FF3300"/>
                  </a:solidFill>
                </a:rPr>
                <a:t>Percent of peak-period capacity.</a:t>
              </a:r>
            </a:p>
          </p:txBody>
        </p:sp>
      </p:grpSp>
      <p:sp>
        <p:nvSpPr>
          <p:cNvPr id="1434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Sipco – End of the Year – Part 2</a:t>
            </a:r>
          </a:p>
        </p:txBody>
      </p:sp>
      <p:grpSp>
        <p:nvGrpSpPr>
          <p:cNvPr id="33797" name="Group 3"/>
          <p:cNvGrpSpPr>
            <a:grpSpLocks/>
          </p:cNvGrpSpPr>
          <p:nvPr/>
        </p:nvGrpSpPr>
        <p:grpSpPr bwMode="auto">
          <a:xfrm>
            <a:off x="4038600" y="1371600"/>
            <a:ext cx="3276600" cy="2133600"/>
            <a:chOff x="2688" y="960"/>
            <a:chExt cx="2064" cy="1344"/>
          </a:xfrm>
        </p:grpSpPr>
        <p:sp>
          <p:nvSpPr>
            <p:cNvPr id="33798" name="Line 4"/>
            <p:cNvSpPr>
              <a:spLocks noChangeShapeType="1"/>
            </p:cNvSpPr>
            <p:nvPr/>
          </p:nvSpPr>
          <p:spPr bwMode="auto">
            <a:xfrm flipH="1">
              <a:off x="2688" y="1344"/>
              <a:ext cx="720" cy="96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5" name="Oval 5"/>
            <p:cNvSpPr>
              <a:spLocks noChangeArrowheads="1"/>
            </p:cNvSpPr>
            <p:nvPr/>
          </p:nvSpPr>
          <p:spPr bwMode="auto">
            <a:xfrm>
              <a:off x="2928" y="960"/>
              <a:ext cx="1824" cy="57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800" dirty="0">
                  <a:ea typeface="MS PGothic" panose="020B0600070205080204" pitchFamily="34" charset="-128"/>
                  <a:cs typeface="+mn-cs"/>
                </a:rPr>
                <a:t>Actual hours</a:t>
              </a:r>
            </a:p>
          </p:txBody>
        </p:sp>
      </p:grpSp>
    </p:spTree>
  </p:cSld>
  <p:clrMapOvr>
    <a:masterClrMapping/>
  </p:clrMapOvr>
  <p:transition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1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8001000" cy="19389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ea typeface="MS PGothic" panose="020B0600070205080204" pitchFamily="34" charset="-128"/>
                <a:cs typeface="+mn-cs"/>
              </a:rPr>
              <a:t>Foster City has an ambulance service that is used by the two public hospitals in the city. Variable ambulance costs are budgeted at $4.20 per mile. Fixed ambulance costs are budgeted at $120,000 per year. Data relating to the current year are:</a:t>
            </a:r>
          </a:p>
        </p:txBody>
      </p:sp>
      <p:graphicFrame>
        <p:nvGraphicFramePr>
          <p:cNvPr id="35844" name="Object 2"/>
          <p:cNvGraphicFramePr>
            <a:graphicFrameLocks/>
          </p:cNvGraphicFramePr>
          <p:nvPr/>
        </p:nvGraphicFramePr>
        <p:xfrm>
          <a:off x="571500" y="3200400"/>
          <a:ext cx="7986713" cy="302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7" name="Worksheet" r:id="rId4" imgW="3251200" imgH="1270000" progId="Excel.Sheet.8">
                  <p:embed/>
                </p:oleObj>
              </mc:Choice>
              <mc:Fallback>
                <p:oleObj name="Worksheet" r:id="rId4" imgW="3251200" imgH="1270000" progId="Excel.Sheet.8">
                  <p:embed/>
                  <p:pic>
                    <p:nvPicPr>
                      <p:cNvPr id="35844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3200400"/>
                        <a:ext cx="7986713" cy="302101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1a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idx="1"/>
          </p:nvPr>
        </p:nvSpPr>
        <p:spPr>
          <a:solidFill>
            <a:srgbClr val="EDECD2"/>
          </a:solidFill>
          <a:ln w="38100">
            <a:solidFill>
              <a:srgbClr val="0000CC"/>
            </a:solidFill>
            <a:miter lim="800000"/>
            <a:headEnd/>
            <a:tailEnd/>
          </a:ln>
          <a:effectLst>
            <a:outerShdw blurRad="63500" dist="71842" dir="2700000" algn="ctr" rotWithShape="0">
              <a:schemeClr val="tx1"/>
            </a:outerShdw>
          </a:effectLst>
        </p:spPr>
        <p:txBody>
          <a:bodyPr lIns="90488" tIns="44450" rIns="90488" bIns="44450"/>
          <a:lstStyle/>
          <a:p>
            <a:pPr>
              <a:buFont typeface="Times" panose="02020603050405020304" pitchFamily="18" charset="0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dirty="0"/>
              <a:t> </a:t>
            </a:r>
            <a:r>
              <a:rPr lang="en-US" altLang="en-US" sz="2800" dirty="0"/>
              <a:t>	How much ambulance service cost will be allocated to Mercy Hospital at the </a:t>
            </a:r>
            <a:r>
              <a:rPr lang="en-US" altLang="en-US" sz="2800" dirty="0">
                <a:solidFill>
                  <a:srgbClr val="FF3300"/>
                </a:solidFill>
              </a:rPr>
              <a:t>end</a:t>
            </a:r>
            <a:r>
              <a:rPr lang="en-US" altLang="en-US" sz="2800" dirty="0"/>
              <a:t> of the year?</a:t>
            </a:r>
            <a:endParaRPr lang="en-US" altLang="en-US" sz="2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a. $121,200</a:t>
            </a: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b. $254,400</a:t>
            </a: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c. $139,500</a:t>
            </a: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d. $117,000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title"/>
          </p:nvPr>
        </p:nvSpPr>
        <p:spPr/>
        <p:txBody>
          <a:bodyPr wrap="square" lIns="90488" tIns="44450" rIns="90488" bIns="44450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1b</a:t>
            </a:r>
            <a:endParaRPr lang="en-US" sz="2800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idx="1"/>
          </p:nvPr>
        </p:nvSpPr>
        <p:spPr>
          <a:solidFill>
            <a:srgbClr val="EDECD2"/>
          </a:solidFill>
          <a:ln w="38100">
            <a:solidFill>
              <a:srgbClr val="0000CC"/>
            </a:solidFill>
            <a:miter lim="800000"/>
            <a:headEnd/>
            <a:tailEnd/>
          </a:ln>
          <a:effectLst>
            <a:outerShdw blurRad="63500" dist="71842" dir="2700000" algn="ctr" rotWithShape="0">
              <a:schemeClr val="tx1"/>
            </a:outerShdw>
          </a:effectLst>
        </p:spPr>
        <p:txBody>
          <a:bodyPr lIns="90488" tIns="44450" rIns="90488" bIns="44450"/>
          <a:lstStyle/>
          <a:p>
            <a:pPr>
              <a:buFont typeface="Times" panose="02020603050405020304" pitchFamily="18" charset="0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/>
              <a:t> </a:t>
            </a:r>
            <a:r>
              <a:rPr lang="en-US" altLang="en-US" sz="2800"/>
              <a:t>	How much ambulance service cost will be allocated to Mercy Hospital at the </a:t>
            </a:r>
            <a:r>
              <a:rPr lang="en-US" altLang="en-US" sz="2800">
                <a:solidFill>
                  <a:srgbClr val="FF3300"/>
                </a:solidFill>
              </a:rPr>
              <a:t>end</a:t>
            </a:r>
            <a:r>
              <a:rPr lang="en-US" altLang="en-US" sz="2800"/>
              <a:t> of the year?</a:t>
            </a: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>
                <a:solidFill>
                  <a:schemeClr val="tx1"/>
                </a:solidFill>
              </a:rPr>
              <a:t>a. $121,200</a:t>
            </a:r>
            <a:endParaRPr lang="en-US" altLang="en-US" sz="2800">
              <a:solidFill>
                <a:srgbClr val="D0D5E7"/>
              </a:solidFill>
            </a:endParaRP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>
                <a:solidFill>
                  <a:srgbClr val="A1ABD0"/>
                </a:solidFill>
              </a:rPr>
              <a:t>b. $254,400</a:t>
            </a: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>
                <a:solidFill>
                  <a:srgbClr val="A1ABD0"/>
                </a:solidFill>
              </a:rPr>
              <a:t>c. $139,500</a:t>
            </a:r>
          </a:p>
          <a:p>
            <a:pPr lvl="1">
              <a:buFont typeface="Wingdings" panose="05000000000000000000" pitchFamily="2" charset="2"/>
              <a:buNone/>
              <a:tabLst>
                <a:tab pos="5487988" algn="r"/>
                <a:tab pos="7256463" algn="r"/>
              </a:tabLst>
              <a:defRPr/>
            </a:pPr>
            <a:r>
              <a:rPr lang="en-US" altLang="en-US" sz="2800">
                <a:solidFill>
                  <a:srgbClr val="A1ABD0"/>
                </a:solidFill>
              </a:rPr>
              <a:t>d. $117,000</a:t>
            </a: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984250" y="2668588"/>
            <a:ext cx="444500" cy="4572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graphicFrame>
        <p:nvGraphicFramePr>
          <p:cNvPr id="39941" name="Object 2"/>
          <p:cNvGraphicFramePr>
            <a:graphicFrameLocks/>
          </p:cNvGraphicFramePr>
          <p:nvPr/>
        </p:nvGraphicFramePr>
        <p:xfrm>
          <a:off x="987425" y="3352800"/>
          <a:ext cx="7242175" cy="279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51" name="Worksheet" r:id="rId4" imgW="3683000" imgH="1435100" progId="Excel.Sheet.8">
                  <p:embed/>
                </p:oleObj>
              </mc:Choice>
              <mc:Fallback>
                <p:oleObj name="Worksheet" r:id="rId4" imgW="3683000" imgH="1435100" progId="Excel.Sheet.8">
                  <p:embed/>
                  <p:pic>
                    <p:nvPicPr>
                      <p:cNvPr id="39941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lum bright="12000"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425" y="3352800"/>
                        <a:ext cx="7242175" cy="2798763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42" name="Group 6"/>
          <p:cNvGrpSpPr>
            <a:grpSpLocks/>
          </p:cNvGrpSpPr>
          <p:nvPr/>
        </p:nvGrpSpPr>
        <p:grpSpPr bwMode="auto">
          <a:xfrm>
            <a:off x="2819400" y="2895600"/>
            <a:ext cx="3581400" cy="3276600"/>
            <a:chOff x="1871" y="2064"/>
            <a:chExt cx="2256" cy="2064"/>
          </a:xfrm>
        </p:grpSpPr>
        <p:sp>
          <p:nvSpPr>
            <p:cNvPr id="39943" name="Oval 7"/>
            <p:cNvSpPr>
              <a:spLocks noChangeArrowheads="1"/>
            </p:cNvSpPr>
            <p:nvPr/>
          </p:nvSpPr>
          <p:spPr bwMode="auto">
            <a:xfrm>
              <a:off x="3167" y="3696"/>
              <a:ext cx="960" cy="432"/>
            </a:xfrm>
            <a:prstGeom prst="ellips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39944" name="Line 8"/>
            <p:cNvSpPr>
              <a:spLocks noChangeShapeType="1"/>
            </p:cNvSpPr>
            <p:nvPr/>
          </p:nvSpPr>
          <p:spPr bwMode="auto">
            <a:xfrm flipH="1" flipV="1">
              <a:off x="1871" y="2064"/>
              <a:ext cx="1681" cy="163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blinds dir="vert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457201" y="1555750"/>
            <a:ext cx="3810000" cy="2635250"/>
          </a:xfrm>
          <a:prstGeom prst="octagon">
            <a:avLst>
              <a:gd name="adj" fmla="val 29282"/>
            </a:avLst>
          </a:prstGeom>
          <a:solidFill>
            <a:srgbClr val="EAEAEA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601663" y="1905000"/>
            <a:ext cx="3513137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1" hangingPunct="1">
              <a:spcBef>
                <a:spcPct val="40000"/>
              </a:spcBef>
            </a:pPr>
            <a:r>
              <a:rPr lang="en-US" sz="2400" b="1">
                <a:solidFill>
                  <a:schemeClr val="accent2"/>
                </a:solidFill>
              </a:rPr>
              <a:t>Allocating fixed</a:t>
            </a:r>
            <a:br>
              <a:rPr lang="en-US" sz="2400" b="1">
                <a:solidFill>
                  <a:schemeClr val="accent2"/>
                </a:solidFill>
              </a:rPr>
            </a:br>
            <a:r>
              <a:rPr lang="en-US" sz="2400" b="1">
                <a:solidFill>
                  <a:schemeClr val="accent2"/>
                </a:solidFill>
              </a:rPr>
              <a:t> costs using a variable</a:t>
            </a:r>
            <a:br>
              <a:rPr lang="en-US" sz="2400" b="1">
                <a:solidFill>
                  <a:schemeClr val="accent2"/>
                </a:solidFill>
              </a:rPr>
            </a:br>
            <a:r>
              <a:rPr lang="en-US" sz="2400" b="1">
                <a:solidFill>
                  <a:schemeClr val="accent2"/>
                </a:solidFill>
              </a:rPr>
              <a:t>allocation base that fluctuates period to period.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>
            <a:normAutofit fontScale="90000"/>
          </a:bodyPr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Pitfalls in Allocating Fixed Costs – Part 1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572000" y="2597150"/>
            <a:ext cx="4051300" cy="3270250"/>
            <a:chOff x="2958" y="1636"/>
            <a:chExt cx="2714" cy="206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13382" name="AutoShape 6" descr="Recycled paper"/>
            <p:cNvSpPr>
              <a:spLocks noChangeArrowheads="1"/>
            </p:cNvSpPr>
            <p:nvPr/>
          </p:nvSpPr>
          <p:spPr bwMode="auto">
            <a:xfrm>
              <a:off x="2958" y="1636"/>
              <a:ext cx="2714" cy="2060"/>
            </a:xfrm>
            <a:prstGeom prst="octagon">
              <a:avLst>
                <a:gd name="adj" fmla="val 29282"/>
              </a:avLst>
            </a:prstGeom>
            <a:grpFill/>
            <a:ln w="25400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613383" name="Rectangle 7"/>
            <p:cNvSpPr>
              <a:spLocks noChangeArrowheads="1"/>
            </p:cNvSpPr>
            <p:nvPr/>
          </p:nvSpPr>
          <p:spPr bwMode="auto">
            <a:xfrm>
              <a:off x="3200" y="1872"/>
              <a:ext cx="2206" cy="14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ctr">
                <a:spcBef>
                  <a:spcPct val="40000"/>
                </a:spcBef>
                <a:defRPr/>
              </a:pPr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  <a:t>Fixed costs</a:t>
              </a:r>
              <a:b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</a:br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  <a:t>allocated to one</a:t>
              </a:r>
              <a:b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</a:br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  <a:t>department are</a:t>
              </a:r>
              <a:b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</a:br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  <a:t>heavily influenced by</a:t>
              </a:r>
              <a:b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</a:br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  <a:t>what happens in</a:t>
              </a:r>
              <a:b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</a:br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  <a:ea typeface="MS PGothic" panose="020B0600070205080204" pitchFamily="34" charset="-128"/>
                  <a:cs typeface="+mn-cs"/>
                </a:rPr>
                <a:t> other departments.</a:t>
              </a:r>
            </a:p>
          </p:txBody>
        </p:sp>
      </p:grpSp>
    </p:spTree>
  </p:cSld>
  <p:clrMapOvr>
    <a:masterClrMapping/>
  </p:clrMapOvr>
  <p:transition>
    <p:blinds dir="vert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ChangeArrowheads="1"/>
          </p:cNvSpPr>
          <p:nvPr/>
        </p:nvSpPr>
        <p:spPr bwMode="auto">
          <a:xfrm>
            <a:off x="601663" y="1571625"/>
            <a:ext cx="3513137" cy="2635250"/>
          </a:xfrm>
          <a:prstGeom prst="octagon">
            <a:avLst>
              <a:gd name="adj" fmla="val 29282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dirty="0"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1112838" y="2260600"/>
            <a:ext cx="2490787" cy="1196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40000"/>
              </a:spcBef>
              <a:defRPr/>
            </a:pPr>
            <a:r>
              <a:rPr lang="en-US" altLang="en-US" sz="2400" b="1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Using sales</a:t>
            </a:r>
            <a:br>
              <a:rPr lang="en-US" altLang="en-US" sz="2400" b="1" dirty="0">
                <a:solidFill>
                  <a:schemeClr val="accent2">
                    <a:lumMod val="50000"/>
                  </a:schemeClr>
                </a:solidFill>
                <a:cs typeface="+mn-cs"/>
              </a:rPr>
            </a:br>
            <a:r>
              <a:rPr lang="en-US" altLang="en-US" sz="2400" b="1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dollars as an</a:t>
            </a:r>
            <a:br>
              <a:rPr lang="en-US" altLang="en-US" sz="2400" b="1" dirty="0">
                <a:solidFill>
                  <a:schemeClr val="accent2">
                    <a:lumMod val="50000"/>
                  </a:schemeClr>
                </a:solidFill>
                <a:cs typeface="+mn-cs"/>
              </a:rPr>
            </a:br>
            <a:r>
              <a:rPr lang="en-US" altLang="en-US" sz="2400" b="1" dirty="0">
                <a:solidFill>
                  <a:schemeClr val="accent2">
                    <a:lumMod val="50000"/>
                  </a:schemeClr>
                </a:solidFill>
                <a:cs typeface="+mn-cs"/>
              </a:rPr>
              <a:t>allocation base.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>
            <a:normAutofit fontScale="90000"/>
          </a:bodyPr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Pitfalls in Allocating Fixed Costs – Part 2</a:t>
            </a:r>
          </a:p>
        </p:txBody>
      </p:sp>
      <p:grpSp>
        <p:nvGrpSpPr>
          <p:cNvPr id="44037" name="Group 5"/>
          <p:cNvGrpSpPr>
            <a:grpSpLocks/>
          </p:cNvGrpSpPr>
          <p:nvPr/>
        </p:nvGrpSpPr>
        <p:grpSpPr bwMode="auto">
          <a:xfrm>
            <a:off x="4648200" y="2936875"/>
            <a:ext cx="3860800" cy="3022600"/>
            <a:chOff x="3123" y="1840"/>
            <a:chExt cx="2432" cy="1904"/>
          </a:xfrm>
        </p:grpSpPr>
        <p:sp>
          <p:nvSpPr>
            <p:cNvPr id="26631" name="AutoShape 6" descr="Bouquet"/>
            <p:cNvSpPr>
              <a:spLocks noChangeArrowheads="1"/>
            </p:cNvSpPr>
            <p:nvPr/>
          </p:nvSpPr>
          <p:spPr bwMode="auto">
            <a:xfrm>
              <a:off x="3123" y="1840"/>
              <a:ext cx="2432" cy="1904"/>
            </a:xfrm>
            <a:prstGeom prst="octagon">
              <a:avLst>
                <a:gd name="adj" fmla="val 29282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accent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dirty="0"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44039" name="Rectangle 7"/>
            <p:cNvSpPr>
              <a:spLocks noChangeArrowheads="1"/>
            </p:cNvSpPr>
            <p:nvPr/>
          </p:nvSpPr>
          <p:spPr bwMode="auto">
            <a:xfrm>
              <a:off x="3153" y="2322"/>
              <a:ext cx="2366" cy="1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1" hangingPunct="1">
                <a:spcBef>
                  <a:spcPct val="40000"/>
                </a:spcBef>
              </a:pPr>
              <a:r>
                <a:rPr lang="en-US" sz="2400" b="1"/>
                <a:t>Sales of one department</a:t>
              </a:r>
              <a:br>
                <a:rPr lang="en-US" sz="2400" b="1"/>
              </a:br>
              <a:r>
                <a:rPr lang="en-US" sz="2400" b="1"/>
                <a:t>influence the service</a:t>
              </a:r>
              <a:br>
                <a:rPr lang="en-US" sz="2400" b="1"/>
              </a:br>
              <a:r>
                <a:rPr lang="en-US" sz="2400" b="1"/>
                <a:t>department costs</a:t>
              </a:r>
              <a:br>
                <a:rPr lang="en-US" sz="2400" b="1"/>
              </a:br>
              <a:r>
                <a:rPr lang="en-US" sz="2400" b="1"/>
                <a:t>allocated to other</a:t>
              </a:r>
              <a:br>
                <a:rPr lang="en-US" sz="2400" b="1"/>
              </a:br>
              <a:r>
                <a:rPr lang="en-US" sz="2400" b="1"/>
                <a:t>departments.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Profit Center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2438400"/>
            <a:ext cx="4572000" cy="2068513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lIns="90488" tIns="44450" rIns="90488" bIns="44450"/>
          <a:lstStyle/>
          <a:p>
            <a:pPr algn="ctr">
              <a:spcBef>
                <a:spcPct val="0"/>
              </a:spcBef>
              <a:buFont typeface="Times" pitchFamily="34" charset="0"/>
              <a:buNone/>
              <a:defRPr/>
            </a:pPr>
            <a:r>
              <a:rPr lang="en-US" b="1" dirty="0">
                <a:cs typeface="Arial" pitchFamily="34" charset="0"/>
              </a:rPr>
              <a:t>   </a:t>
            </a:r>
            <a:r>
              <a:rPr lang="en-US" sz="2800" b="1" dirty="0">
                <a:solidFill>
                  <a:schemeClr val="tx2"/>
                </a:solidFill>
                <a:cs typeface="Arial" pitchFamily="34" charset="0"/>
              </a:rPr>
              <a:t>A segment whose manager has control over</a:t>
            </a:r>
            <a:r>
              <a:rPr lang="en-US" sz="2800" b="1" dirty="0"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cs typeface="Arial" pitchFamily="34" charset="0"/>
              </a:rPr>
              <a:t>both</a:t>
            </a:r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cs typeface="Arial" pitchFamily="34" charset="0"/>
              </a:rPr>
              <a:t>costs and revenues,  </a:t>
            </a:r>
          </a:p>
          <a:p>
            <a:pPr algn="ctr">
              <a:spcBef>
                <a:spcPct val="0"/>
              </a:spcBef>
              <a:buFont typeface="Times" pitchFamily="34" charset="0"/>
              <a:buNone/>
              <a:defRPr/>
            </a:pPr>
            <a:r>
              <a:rPr lang="en-US" sz="2800" b="1" dirty="0">
                <a:solidFill>
                  <a:schemeClr val="tx2"/>
                </a:solidFill>
                <a:cs typeface="Arial" pitchFamily="34" charset="0"/>
              </a:rPr>
              <a:t> but no control over investment funds.</a:t>
            </a: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5653088" y="1690688"/>
            <a:ext cx="1604962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1" hangingPunct="1"/>
            <a:r>
              <a:rPr lang="en-US" sz="2400" b="1">
                <a:solidFill>
                  <a:schemeClr val="tx2"/>
                </a:solidFill>
              </a:rPr>
              <a:t>Revenues</a:t>
            </a:r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6180138" y="2128838"/>
            <a:ext cx="1084262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1" hangingPunct="1">
              <a:lnSpc>
                <a:spcPct val="135000"/>
              </a:lnSpc>
            </a:pPr>
            <a:r>
              <a:rPr lang="en-US" sz="2000" b="1">
                <a:solidFill>
                  <a:schemeClr val="tx2"/>
                </a:solidFill>
              </a:rPr>
              <a:t>Sales</a:t>
            </a:r>
          </a:p>
          <a:p>
            <a:pPr eaLnBrk="1" hangingPunct="1">
              <a:lnSpc>
                <a:spcPct val="135000"/>
              </a:lnSpc>
            </a:pPr>
            <a:r>
              <a:rPr lang="en-US" sz="2000" b="1">
                <a:solidFill>
                  <a:schemeClr val="tx2"/>
                </a:solidFill>
              </a:rPr>
              <a:t>Interest</a:t>
            </a:r>
          </a:p>
          <a:p>
            <a:pPr eaLnBrk="1" hangingPunct="1">
              <a:lnSpc>
                <a:spcPct val="135000"/>
              </a:lnSpc>
            </a:pPr>
            <a:r>
              <a:rPr lang="en-US" sz="2000" b="1">
                <a:solidFill>
                  <a:schemeClr val="tx2"/>
                </a:solidFill>
              </a:rPr>
              <a:t>Other</a:t>
            </a:r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5657850" y="3776663"/>
            <a:ext cx="1017588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1" hangingPunct="1"/>
            <a:r>
              <a:rPr lang="en-US" sz="2400" b="1">
                <a:solidFill>
                  <a:schemeClr val="tx2"/>
                </a:solidFill>
              </a:rPr>
              <a:t>Costs</a:t>
            </a:r>
          </a:p>
        </p:txBody>
      </p:sp>
      <p:sp>
        <p:nvSpPr>
          <p:cNvPr id="21511" name="Rectangle 9"/>
          <p:cNvSpPr>
            <a:spLocks noChangeArrowheads="1"/>
          </p:cNvSpPr>
          <p:nvPr/>
        </p:nvSpPr>
        <p:spPr bwMode="auto">
          <a:xfrm>
            <a:off x="6172200" y="4205288"/>
            <a:ext cx="182562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1" hangingPunct="1">
              <a:lnSpc>
                <a:spcPct val="135000"/>
              </a:lnSpc>
            </a:pPr>
            <a:r>
              <a:rPr lang="en-US" sz="2000" b="1">
                <a:solidFill>
                  <a:schemeClr val="tx2"/>
                </a:solidFill>
              </a:rPr>
              <a:t>Mfg. costs</a:t>
            </a:r>
          </a:p>
          <a:p>
            <a:pPr eaLnBrk="1" hangingPunct="1">
              <a:lnSpc>
                <a:spcPct val="135000"/>
              </a:lnSpc>
            </a:pPr>
            <a:r>
              <a:rPr lang="en-US" sz="2000" b="1">
                <a:solidFill>
                  <a:schemeClr val="tx2"/>
                </a:solidFill>
              </a:rPr>
              <a:t>Commissions</a:t>
            </a:r>
          </a:p>
          <a:p>
            <a:pPr eaLnBrk="1" hangingPunct="1">
              <a:lnSpc>
                <a:spcPct val="135000"/>
              </a:lnSpc>
            </a:pPr>
            <a:r>
              <a:rPr lang="en-US" sz="2000" b="1">
                <a:solidFill>
                  <a:schemeClr val="tx2"/>
                </a:solidFill>
              </a:rPr>
              <a:t>Salaries</a:t>
            </a:r>
          </a:p>
          <a:p>
            <a:pPr eaLnBrk="1" hangingPunct="1">
              <a:lnSpc>
                <a:spcPct val="135000"/>
              </a:lnSpc>
            </a:pPr>
            <a:r>
              <a:rPr lang="en-US" sz="2000" b="1">
                <a:solidFill>
                  <a:schemeClr val="tx2"/>
                </a:solidFill>
              </a:rPr>
              <a:t>Other</a:t>
            </a:r>
          </a:p>
        </p:txBody>
      </p:sp>
    </p:spTree>
  </p:cSld>
  <p:clrMapOvr>
    <a:masterClrMapping/>
  </p:clrMapOvr>
  <p:transition>
    <p:strips dir="rd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Autos R Us – An Example</a:t>
            </a:r>
          </a:p>
        </p:txBody>
      </p:sp>
      <p:sp>
        <p:nvSpPr>
          <p:cNvPr id="625667" name="Text Box 3"/>
          <p:cNvSpPr txBox="1">
            <a:spLocks noChangeArrowheads="1"/>
          </p:cNvSpPr>
          <p:nvPr/>
        </p:nvSpPr>
        <p:spPr bwMode="auto">
          <a:xfrm>
            <a:off x="822325" y="1600200"/>
            <a:ext cx="7543800" cy="3108325"/>
          </a:xfrm>
          <a:prstGeom prst="rect">
            <a:avLst/>
          </a:prstGeom>
          <a:solidFill>
            <a:srgbClr val="D2EFFA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bg2">
                <a:alpha val="74997"/>
              </a:scheme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800"/>
              <a:t>Autos R Us has one service department and three sales departments, New Cars, Used Cars, and Car Parts. The service department costs total $80,000 for both years in the example. Contrary to good practice, Autos R Us allocates the service department costs based on sales.</a:t>
            </a:r>
          </a:p>
        </p:txBody>
      </p:sp>
    </p:spTree>
  </p:cSld>
  <p:clrMapOvr>
    <a:masterClrMapping/>
  </p:clrMapOvr>
  <p:transition>
    <p:cover dir="ld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Autos R Us – First-year Allocation</a:t>
            </a:r>
          </a:p>
        </p:txBody>
      </p:sp>
      <p:graphicFrame>
        <p:nvGraphicFramePr>
          <p:cNvPr id="48131" name="Object 2"/>
          <p:cNvGraphicFramePr>
            <a:graphicFrameLocks noChangeAspect="1"/>
          </p:cNvGraphicFramePr>
          <p:nvPr/>
        </p:nvGraphicFramePr>
        <p:xfrm>
          <a:off x="0" y="1447800"/>
          <a:ext cx="9174163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5" name="Worksheet" r:id="rId4" imgW="5524500" imgH="1168400" progId="Excel.Sheet.8">
                  <p:embed/>
                </p:oleObj>
              </mc:Choice>
              <mc:Fallback>
                <p:oleObj name="Worksheet" r:id="rId4" imgW="5524500" imgH="1168400" progId="Excel.Sheet.8">
                  <p:embed/>
                  <p:pic>
                    <p:nvPicPr>
                      <p:cNvPr id="4813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74163" cy="19050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381000" y="2344738"/>
            <a:ext cx="4191000" cy="1979612"/>
            <a:chOff x="240" y="1669"/>
            <a:chExt cx="2640" cy="1247"/>
          </a:xfrm>
        </p:grpSpPr>
        <p:sp>
          <p:nvSpPr>
            <p:cNvPr id="48138" name="AutoShape 5"/>
            <p:cNvSpPr>
              <a:spLocks noChangeArrowheads="1"/>
            </p:cNvSpPr>
            <p:nvPr/>
          </p:nvSpPr>
          <p:spPr bwMode="auto">
            <a:xfrm>
              <a:off x="2160" y="1669"/>
              <a:ext cx="528" cy="21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48139" name="Line 6"/>
            <p:cNvSpPr>
              <a:spLocks noChangeShapeType="1"/>
            </p:cNvSpPr>
            <p:nvPr/>
          </p:nvSpPr>
          <p:spPr bwMode="auto">
            <a:xfrm flipV="1">
              <a:off x="960" y="1761"/>
              <a:ext cx="1200" cy="9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0" name="Text Box 7"/>
            <p:cNvSpPr txBox="1">
              <a:spLocks noChangeArrowheads="1"/>
            </p:cNvSpPr>
            <p:nvPr/>
          </p:nvSpPr>
          <p:spPr bwMode="auto">
            <a:xfrm>
              <a:off x="240" y="2625"/>
              <a:ext cx="2640" cy="291"/>
            </a:xfrm>
            <a:prstGeom prst="rect">
              <a:avLst/>
            </a:prstGeom>
            <a:solidFill>
              <a:srgbClr val="CCEC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2400" dirty="0"/>
                <a:t>$1,500,000 ÷ $3,000,000</a:t>
              </a:r>
            </a:p>
          </p:txBody>
        </p:sp>
      </p:grpSp>
      <p:grpSp>
        <p:nvGrpSpPr>
          <p:cNvPr id="48133" name="Group 8"/>
          <p:cNvGrpSpPr>
            <a:grpSpLocks/>
          </p:cNvGrpSpPr>
          <p:nvPr/>
        </p:nvGrpSpPr>
        <p:grpSpPr bwMode="auto">
          <a:xfrm>
            <a:off x="3276600" y="2909888"/>
            <a:ext cx="4191001" cy="1385887"/>
            <a:chOff x="2064" y="2025"/>
            <a:chExt cx="2640" cy="873"/>
          </a:xfrm>
        </p:grpSpPr>
        <p:sp>
          <p:nvSpPr>
            <p:cNvPr id="48135" name="AutoShape 9"/>
            <p:cNvSpPr>
              <a:spLocks noChangeArrowheads="1"/>
            </p:cNvSpPr>
            <p:nvPr/>
          </p:nvSpPr>
          <p:spPr bwMode="auto">
            <a:xfrm>
              <a:off x="2064" y="2025"/>
              <a:ext cx="528" cy="21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48136" name="Line 10"/>
            <p:cNvSpPr>
              <a:spLocks noChangeShapeType="1"/>
            </p:cNvSpPr>
            <p:nvPr/>
          </p:nvSpPr>
          <p:spPr bwMode="auto">
            <a:xfrm flipH="1" flipV="1">
              <a:off x="2544" y="2256"/>
              <a:ext cx="912" cy="46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37" name="Text Box 11"/>
            <p:cNvSpPr txBox="1">
              <a:spLocks noChangeArrowheads="1"/>
            </p:cNvSpPr>
            <p:nvPr/>
          </p:nvSpPr>
          <p:spPr bwMode="auto">
            <a:xfrm>
              <a:off x="3072" y="2607"/>
              <a:ext cx="1632" cy="291"/>
            </a:xfrm>
            <a:prstGeom prst="rect">
              <a:avLst/>
            </a:prstGeom>
            <a:solidFill>
              <a:srgbClr val="CCEC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2400" dirty="0"/>
                <a:t>50% of $80,000</a:t>
              </a:r>
            </a:p>
          </p:txBody>
        </p:sp>
      </p:grpSp>
      <p:sp>
        <p:nvSpPr>
          <p:cNvPr id="48134" name="Text Box 12"/>
          <p:cNvSpPr txBox="1">
            <a:spLocks noChangeArrowheads="1"/>
          </p:cNvSpPr>
          <p:nvPr/>
        </p:nvSpPr>
        <p:spPr bwMode="auto">
          <a:xfrm>
            <a:off x="65088" y="4610100"/>
            <a:ext cx="8850312" cy="156966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71842" dir="2700000" algn="ctr" rotWithShape="0">
              <a:schemeClr val="bg2">
                <a:alpha val="74997"/>
              </a:scheme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400" dirty="0"/>
              <a:t>In the next year, the manager of the New Cars department</a:t>
            </a:r>
            <a:br>
              <a:rPr lang="en-US" sz="2400" dirty="0"/>
            </a:br>
            <a:r>
              <a:rPr lang="en-US" sz="2400" dirty="0"/>
              <a:t>increases sales by $500,000. Sales in the other departments are unchanged. Let’s allocate the $80,000 service department cost for the second year given the sales increase.</a:t>
            </a:r>
          </a:p>
        </p:txBody>
      </p:sp>
    </p:spTree>
  </p:cSld>
  <p:clrMapOvr>
    <a:masterClrMapping/>
  </p:clrMapOvr>
  <p:transition>
    <p:pull dir="l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Autos R Us – Second-year Allocation</a:t>
            </a:r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/>
        </p:nvGraphicFramePr>
        <p:xfrm>
          <a:off x="7938" y="1600200"/>
          <a:ext cx="9136062" cy="184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9" name="Worksheet" r:id="rId4" imgW="5664200" imgH="1168400" progId="Excel.Sheet.8">
                  <p:embed/>
                </p:oleObj>
              </mc:Choice>
              <mc:Fallback>
                <p:oleObj name="Worksheet" r:id="rId4" imgW="5664200" imgH="1168400" progId="Excel.Sheet.8">
                  <p:embed/>
                  <p:pic>
                    <p:nvPicPr>
                      <p:cNvPr id="5017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8" y="1600200"/>
                        <a:ext cx="9136062" cy="184308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180" name="Group 4"/>
          <p:cNvGrpSpPr>
            <a:grpSpLocks/>
          </p:cNvGrpSpPr>
          <p:nvPr/>
        </p:nvGrpSpPr>
        <p:grpSpPr bwMode="auto">
          <a:xfrm>
            <a:off x="482600" y="2514600"/>
            <a:ext cx="4165600" cy="1909763"/>
            <a:chOff x="240" y="1920"/>
            <a:chExt cx="2624" cy="1203"/>
          </a:xfrm>
        </p:grpSpPr>
        <p:sp>
          <p:nvSpPr>
            <p:cNvPr id="50186" name="AutoShape 5"/>
            <p:cNvSpPr>
              <a:spLocks noChangeArrowheads="1"/>
            </p:cNvSpPr>
            <p:nvPr/>
          </p:nvSpPr>
          <p:spPr bwMode="auto">
            <a:xfrm>
              <a:off x="2160" y="1920"/>
              <a:ext cx="528" cy="21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50187" name="Line 6"/>
            <p:cNvSpPr>
              <a:spLocks noChangeShapeType="1"/>
            </p:cNvSpPr>
            <p:nvPr/>
          </p:nvSpPr>
          <p:spPr bwMode="auto">
            <a:xfrm flipV="1">
              <a:off x="960" y="1968"/>
              <a:ext cx="1200" cy="9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8" name="Text Box 7"/>
            <p:cNvSpPr txBox="1">
              <a:spLocks noChangeArrowheads="1"/>
            </p:cNvSpPr>
            <p:nvPr/>
          </p:nvSpPr>
          <p:spPr bwMode="auto">
            <a:xfrm>
              <a:off x="240" y="2832"/>
              <a:ext cx="2624" cy="291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2400" dirty="0"/>
                <a:t>$2,000,000 ÷ $3,500,000</a:t>
              </a:r>
            </a:p>
          </p:txBody>
        </p:sp>
      </p:grpSp>
      <p:grpSp>
        <p:nvGrpSpPr>
          <p:cNvPr id="50181" name="Group 8"/>
          <p:cNvGrpSpPr>
            <a:grpSpLocks/>
          </p:cNvGrpSpPr>
          <p:nvPr/>
        </p:nvGrpSpPr>
        <p:grpSpPr bwMode="auto">
          <a:xfrm>
            <a:off x="3454400" y="3009900"/>
            <a:ext cx="4165601" cy="1385888"/>
            <a:chOff x="2112" y="2232"/>
            <a:chExt cx="2624" cy="873"/>
          </a:xfrm>
        </p:grpSpPr>
        <p:sp>
          <p:nvSpPr>
            <p:cNvPr id="50183" name="AutoShape 9"/>
            <p:cNvSpPr>
              <a:spLocks noChangeArrowheads="1"/>
            </p:cNvSpPr>
            <p:nvPr/>
          </p:nvSpPr>
          <p:spPr bwMode="auto">
            <a:xfrm>
              <a:off x="2112" y="2232"/>
              <a:ext cx="528" cy="21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50184" name="Line 10"/>
            <p:cNvSpPr>
              <a:spLocks noChangeShapeType="1"/>
            </p:cNvSpPr>
            <p:nvPr/>
          </p:nvSpPr>
          <p:spPr bwMode="auto">
            <a:xfrm flipH="1" flipV="1">
              <a:off x="2544" y="2400"/>
              <a:ext cx="912" cy="5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5" name="Text Box 11"/>
            <p:cNvSpPr txBox="1">
              <a:spLocks noChangeArrowheads="1"/>
            </p:cNvSpPr>
            <p:nvPr/>
          </p:nvSpPr>
          <p:spPr bwMode="auto">
            <a:xfrm>
              <a:off x="3072" y="2814"/>
              <a:ext cx="1664" cy="291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2400" dirty="0"/>
                <a:t>57% of $80,000</a:t>
              </a:r>
            </a:p>
          </p:txBody>
        </p:sp>
      </p:grpSp>
      <p:sp>
        <p:nvSpPr>
          <p:cNvPr id="50182" name="Text Box 12"/>
          <p:cNvSpPr txBox="1">
            <a:spLocks noChangeArrowheads="1"/>
          </p:cNvSpPr>
          <p:nvPr/>
        </p:nvSpPr>
        <p:spPr bwMode="auto">
          <a:xfrm>
            <a:off x="7938" y="4972050"/>
            <a:ext cx="9136062" cy="120015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63500" dist="71842" dir="2700000" algn="ctr" rotWithShape="0">
              <a:schemeClr val="bg2">
                <a:alpha val="74997"/>
              </a:scheme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2400" dirty="0">
                <a:cs typeface="+mn-cs"/>
              </a:rPr>
              <a:t>If you were the manager of the New Cars department, you would likely complain about the increased service department costs allocated to your department.</a:t>
            </a:r>
          </a:p>
        </p:txBody>
      </p:sp>
    </p:spTree>
  </p:cSld>
  <p:clrMapOvr>
    <a:masterClrMapping/>
  </p:clrMapOvr>
  <p:transition>
    <p:blinds dir="vert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ea typeface="MS PGothic" charset="-128"/>
                <a:cs typeface="+mj-cs"/>
              </a:rPr>
              <a:t>End of Chapter 11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524000" y="2032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altLang="en-US" dirty="0">
                <a:cs typeface="ＭＳ Ｐゴシック" charset="-128"/>
              </a:rPr>
              <a:t>Investment Center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47800" y="1905000"/>
            <a:ext cx="6019800" cy="20574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lIns="90488" tIns="44450" rIns="90488" bIns="44450"/>
          <a:lstStyle/>
          <a:p>
            <a:pPr algn="ctr">
              <a:buFont typeface="Times" pitchFamily="34" charset="0"/>
              <a:buNone/>
              <a:defRPr/>
            </a:pP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cs typeface="Arial" pitchFamily="34" charset="0"/>
              </a:rPr>
              <a:t>   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A segment whose manager has control over costs, revenues, and investments in operating assets. </a:t>
            </a:r>
          </a:p>
        </p:txBody>
      </p:sp>
    </p:spTree>
  </p:cSld>
  <p:clrMapOvr>
    <a:masterClrMapping/>
  </p:clrMapOvr>
  <p:transition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cs typeface="ＭＳ Ｐゴシック" charset="-128"/>
              </a:rPr>
              <a:t>Learning Objective 1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905000" y="2057400"/>
            <a:ext cx="5334000" cy="2708275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MS PGothic" panose="020B0600070205080204" pitchFamily="34" charset="-128"/>
                <a:cs typeface="+mn-cs"/>
              </a:rPr>
              <a:t>Compute return on investment (ROI) and show how changes in sales, expenses, and assets affect ROI.</a:t>
            </a:r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026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>
              <a:defRPr/>
            </a:pPr>
            <a:r>
              <a:rPr lang="en-US" dirty="0">
                <a:cs typeface="ＭＳ Ｐゴシック" charset="-128"/>
              </a:rPr>
              <a:t>Return on Investment (ROI) Formula</a:t>
            </a:r>
          </a:p>
        </p:txBody>
      </p:sp>
      <p:grpSp>
        <p:nvGrpSpPr>
          <p:cNvPr id="27651" name="Group 1028"/>
          <p:cNvGrpSpPr>
            <a:grpSpLocks/>
          </p:cNvGrpSpPr>
          <p:nvPr/>
        </p:nvGrpSpPr>
        <p:grpSpPr bwMode="auto">
          <a:xfrm>
            <a:off x="838200" y="3092450"/>
            <a:ext cx="7100888" cy="950913"/>
            <a:chOff x="855" y="796"/>
            <a:chExt cx="4473" cy="599"/>
          </a:xfrm>
        </p:grpSpPr>
        <p:sp>
          <p:nvSpPr>
            <p:cNvPr id="389125" name="Rectangle 1029"/>
            <p:cNvSpPr>
              <a:spLocks noChangeArrowheads="1"/>
            </p:cNvSpPr>
            <p:nvPr/>
          </p:nvSpPr>
          <p:spPr bwMode="auto">
            <a:xfrm>
              <a:off x="855" y="893"/>
              <a:ext cx="790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2800" b="1">
                  <a:solidFill>
                    <a:srgbClr val="42BA97"/>
                  </a:solidFill>
                  <a:latin typeface="Arial Rounded MT Bold" charset="0"/>
                </a:rPr>
                <a:t>ROI =</a:t>
              </a:r>
              <a:r>
                <a:rPr lang="en-US" sz="3600" b="1">
                  <a:solidFill>
                    <a:srgbClr val="0000CC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 Rounded MT Bold" charset="0"/>
                </a:rPr>
                <a:t> </a:t>
              </a:r>
            </a:p>
          </p:txBody>
        </p:sp>
        <p:sp>
          <p:nvSpPr>
            <p:cNvPr id="4106" name="Rectangle 1030"/>
            <p:cNvSpPr>
              <a:spLocks noChangeArrowheads="1"/>
            </p:cNvSpPr>
            <p:nvPr/>
          </p:nvSpPr>
          <p:spPr bwMode="auto">
            <a:xfrm>
              <a:off x="2007" y="796"/>
              <a:ext cx="2962" cy="59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800" b="1" dirty="0">
                  <a:solidFill>
                    <a:schemeClr val="accent4"/>
                  </a:solidFill>
                  <a:latin typeface="Arial Rounded MT Bold" panose="020F0704030504030204" pitchFamily="34" charset="0"/>
                  <a:ea typeface="MS PGothic" panose="020B0600070205080204" pitchFamily="34" charset="-128"/>
                  <a:cs typeface="+mn-cs"/>
                </a:rPr>
                <a:t>Net operating income</a:t>
              </a:r>
            </a:p>
            <a:p>
              <a:pPr algn="ctr" eaLnBrk="1" hangingPunct="1">
                <a:defRPr/>
              </a:pPr>
              <a:r>
                <a:rPr lang="en-US" sz="2800" b="1" dirty="0">
                  <a:solidFill>
                    <a:schemeClr val="accent4"/>
                  </a:solidFill>
                  <a:latin typeface="Arial Rounded MT Bold" panose="020F0704030504030204" pitchFamily="34" charset="0"/>
                  <a:ea typeface="MS PGothic" panose="020B0600070205080204" pitchFamily="34" charset="-128"/>
                  <a:cs typeface="+mn-cs"/>
                </a:rPr>
                <a:t>Average operating assets </a:t>
              </a:r>
            </a:p>
          </p:txBody>
        </p:sp>
        <p:sp>
          <p:nvSpPr>
            <p:cNvPr id="4107" name="Line 1031"/>
            <p:cNvSpPr>
              <a:spLocks noChangeShapeType="1"/>
            </p:cNvSpPr>
            <p:nvPr/>
          </p:nvSpPr>
          <p:spPr bwMode="auto">
            <a:xfrm>
              <a:off x="1776" y="1104"/>
              <a:ext cx="3552" cy="0"/>
            </a:xfrm>
            <a:prstGeom prst="line">
              <a:avLst/>
            </a:prstGeom>
            <a:noFill/>
            <a:ln w="38100">
              <a:solidFill>
                <a:schemeClr val="accent4"/>
              </a:solidFill>
              <a:round/>
              <a:headEnd/>
              <a:tailEnd/>
            </a:ln>
            <a:ex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sp>
        <p:nvSpPr>
          <p:cNvPr id="27652" name="Rectangle 1032"/>
          <p:cNvSpPr>
            <a:spLocks noChangeArrowheads="1"/>
          </p:cNvSpPr>
          <p:nvPr/>
        </p:nvSpPr>
        <p:spPr bwMode="auto">
          <a:xfrm>
            <a:off x="533400" y="4876800"/>
            <a:ext cx="6019800" cy="1219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7"/>
              </a:scheme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Cash, accounts receivable, inventory,</a:t>
            </a:r>
          </a:p>
          <a:p>
            <a:pPr algn="ctr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plant and equipment, and other</a:t>
            </a:r>
          </a:p>
          <a:p>
            <a:pPr algn="ctr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productive assets.</a:t>
            </a:r>
          </a:p>
        </p:txBody>
      </p:sp>
      <p:sp>
        <p:nvSpPr>
          <p:cNvPr id="27653" name="Line 1033"/>
          <p:cNvSpPr>
            <a:spLocks noChangeShapeType="1"/>
          </p:cNvSpPr>
          <p:nvPr/>
        </p:nvSpPr>
        <p:spPr bwMode="auto">
          <a:xfrm flipH="1">
            <a:off x="3581400" y="4114800"/>
            <a:ext cx="13716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1034"/>
          <p:cNvSpPr>
            <a:spLocks noChangeShapeType="1"/>
          </p:cNvSpPr>
          <p:nvPr/>
        </p:nvSpPr>
        <p:spPr bwMode="auto">
          <a:xfrm>
            <a:off x="3657600" y="2514600"/>
            <a:ext cx="12954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1035"/>
          <p:cNvSpPr>
            <a:spLocks noChangeArrowheads="1"/>
          </p:cNvSpPr>
          <p:nvPr/>
        </p:nvSpPr>
        <p:spPr bwMode="auto">
          <a:xfrm>
            <a:off x="1447800" y="1536700"/>
            <a:ext cx="37338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7"/>
              </a:scheme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Income before interest</a:t>
            </a:r>
          </a:p>
          <a:p>
            <a:pPr algn="ctr">
              <a:defRPr/>
            </a:pPr>
            <a:r>
              <a:rPr lang="en-US" altLang="en-US" sz="2400" b="1" dirty="0">
                <a:solidFill>
                  <a:schemeClr val="tx2"/>
                </a:solidFill>
                <a:cs typeface="+mn-cs"/>
              </a:rPr>
              <a:t>and taxes (EBIT)</a:t>
            </a:r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2075</Words>
  <Application>Microsoft Office PowerPoint</Application>
  <PresentationFormat>On-screen Show (4:3)</PresentationFormat>
  <Paragraphs>349</Paragraphs>
  <Slides>63</Slides>
  <Notes>63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Arial</vt:lpstr>
      <vt:lpstr>Arial Rounded MT Bold</vt:lpstr>
      <vt:lpstr>Calibri</vt:lpstr>
      <vt:lpstr>Calibri Light</vt:lpstr>
      <vt:lpstr>Lucida Sans</vt:lpstr>
      <vt:lpstr>Times</vt:lpstr>
      <vt:lpstr>Wingdings</vt:lpstr>
      <vt:lpstr>Retrospect</vt:lpstr>
      <vt:lpstr>1_Retrospect</vt:lpstr>
      <vt:lpstr>Worksheet</vt:lpstr>
      <vt:lpstr>Responsibility Accounting Systems</vt:lpstr>
      <vt:lpstr>Decentralization in Organizations: Benefits</vt:lpstr>
      <vt:lpstr>Decentralization in Organizations: Disadvantages</vt:lpstr>
      <vt:lpstr>Responsibility Accounting</vt:lpstr>
      <vt:lpstr>Cost Center</vt:lpstr>
      <vt:lpstr>Profit Center</vt:lpstr>
      <vt:lpstr>Investment Center</vt:lpstr>
      <vt:lpstr>Learning Objective 1</vt:lpstr>
      <vt:lpstr>Return on Investment (ROI) Formula</vt:lpstr>
      <vt:lpstr>Net Book Value versus Gross Cost</vt:lpstr>
      <vt:lpstr>Understanding ROI</vt:lpstr>
      <vt:lpstr>Increasing ROI: An Example</vt:lpstr>
      <vt:lpstr>Increasing ROI – An Example: Solution</vt:lpstr>
      <vt:lpstr>Investing in Operating Assets to Increase Sales – An Example</vt:lpstr>
      <vt:lpstr>Investing in Operating Assets to Increase Sales – An Example: Solution</vt:lpstr>
      <vt:lpstr>Criticisms of ROI</vt:lpstr>
      <vt:lpstr>Learning Objective 2</vt:lpstr>
      <vt:lpstr>Residual Income –  Another Measure of Performance</vt:lpstr>
      <vt:lpstr>Calculating Residual Income</vt:lpstr>
      <vt:lpstr>Residual Income – An Example</vt:lpstr>
      <vt:lpstr>Residual Income – An Example: Solution</vt:lpstr>
      <vt:lpstr>Motivation and Residual Income</vt:lpstr>
      <vt:lpstr>Quick Check 1</vt:lpstr>
      <vt:lpstr>Quick Check 1a</vt:lpstr>
      <vt:lpstr>Quick Check 2</vt:lpstr>
      <vt:lpstr>Quick Check 2a</vt:lpstr>
      <vt:lpstr>Quick Check 3</vt:lpstr>
      <vt:lpstr>Quick Check 3a</vt:lpstr>
      <vt:lpstr>Quick Check 4</vt:lpstr>
      <vt:lpstr>Quick Check 4a</vt:lpstr>
      <vt:lpstr>Quick Check 5</vt:lpstr>
      <vt:lpstr>Quick Check 5a</vt:lpstr>
      <vt:lpstr>Learning Objective 3</vt:lpstr>
      <vt:lpstr>Key Concepts/Definitions</vt:lpstr>
      <vt:lpstr>Three Primary Approaches</vt:lpstr>
      <vt:lpstr>Negotiated Transfer Prices</vt:lpstr>
      <vt:lpstr>Grocery Storehouse – Part 1</vt:lpstr>
      <vt:lpstr>Grocery Storehouse – Part 2</vt:lpstr>
      <vt:lpstr>Grocery Storehouse – Part 3</vt:lpstr>
      <vt:lpstr>Grocery Storehouse – Part 4</vt:lpstr>
      <vt:lpstr>Grocery Storehouse – Part 5</vt:lpstr>
      <vt:lpstr>Evaluation of Negotiated Transfer Prices</vt:lpstr>
      <vt:lpstr>Transfers at the Cost to the Selling Division</vt:lpstr>
      <vt:lpstr>Transfers at Market Price</vt:lpstr>
      <vt:lpstr>Learning Objective 4</vt:lpstr>
      <vt:lpstr>Operating vs. Service Departments</vt:lpstr>
      <vt:lpstr>Reasons for Charging Service Department Costs</vt:lpstr>
      <vt:lpstr>Charging Costs by Behavior – Part 1</vt:lpstr>
      <vt:lpstr>Charging Costs by Behavior – Part 2</vt:lpstr>
      <vt:lpstr>Charging Costs by Behavior – Part 3</vt:lpstr>
      <vt:lpstr>Should Actual or Budgeted Costs Be Charged?</vt:lpstr>
      <vt:lpstr>Sipco – An Example</vt:lpstr>
      <vt:lpstr>Sipco – End of the Year – Part 1</vt:lpstr>
      <vt:lpstr>Sipco – End of the Year – Part 2</vt:lpstr>
      <vt:lpstr>Quick Check 1</vt:lpstr>
      <vt:lpstr>Quick Check 1a</vt:lpstr>
      <vt:lpstr>Quick Check 1b</vt:lpstr>
      <vt:lpstr>Pitfalls in Allocating Fixed Costs – Part 1</vt:lpstr>
      <vt:lpstr>Pitfalls in Allocating Fixed Costs – Part 2</vt:lpstr>
      <vt:lpstr>Autos R Us – An Example</vt:lpstr>
      <vt:lpstr>Autos R Us – First-year Allocation</vt:lpstr>
      <vt:lpstr>Autos R Us – Second-year Allocation</vt:lpstr>
      <vt:lpstr>End of Chapter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2019-11-20T00:18:39Z</dcterms:created>
  <dcterms:modified xsi:type="dcterms:W3CDTF">2020-01-10T13:14:58Z</dcterms:modified>
</cp:coreProperties>
</file>