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371" r:id="rId1"/>
    <p:sldMasterId id="2147484649" r:id="rId2"/>
  </p:sldMasterIdLst>
  <p:notesMasterIdLst>
    <p:notesMasterId r:id="rId93"/>
  </p:notesMasterIdLst>
  <p:handoutMasterIdLst>
    <p:handoutMasterId r:id="rId94"/>
  </p:handoutMasterIdLst>
  <p:sldIdLst>
    <p:sldId id="401" r:id="rId3"/>
    <p:sldId id="406" r:id="rId4"/>
    <p:sldId id="407" r:id="rId5"/>
    <p:sldId id="411" r:id="rId6"/>
    <p:sldId id="498" r:id="rId7"/>
    <p:sldId id="409" r:id="rId8"/>
    <p:sldId id="408" r:id="rId9"/>
    <p:sldId id="410" r:id="rId10"/>
    <p:sldId id="412" r:id="rId11"/>
    <p:sldId id="413" r:id="rId12"/>
    <p:sldId id="414" r:id="rId13"/>
    <p:sldId id="416" r:id="rId14"/>
    <p:sldId id="417" r:id="rId15"/>
    <p:sldId id="418" r:id="rId16"/>
    <p:sldId id="419" r:id="rId17"/>
    <p:sldId id="420" r:id="rId18"/>
    <p:sldId id="421" r:id="rId19"/>
    <p:sldId id="422" r:id="rId20"/>
    <p:sldId id="423" r:id="rId21"/>
    <p:sldId id="424" r:id="rId22"/>
    <p:sldId id="425" r:id="rId23"/>
    <p:sldId id="426" r:id="rId24"/>
    <p:sldId id="427" r:id="rId25"/>
    <p:sldId id="428" r:id="rId26"/>
    <p:sldId id="429" r:id="rId27"/>
    <p:sldId id="430" r:id="rId28"/>
    <p:sldId id="431" r:id="rId29"/>
    <p:sldId id="432" r:id="rId30"/>
    <p:sldId id="433" r:id="rId31"/>
    <p:sldId id="434" r:id="rId32"/>
    <p:sldId id="435" r:id="rId33"/>
    <p:sldId id="436" r:id="rId34"/>
    <p:sldId id="437" r:id="rId35"/>
    <p:sldId id="438" r:id="rId36"/>
    <p:sldId id="439" r:id="rId37"/>
    <p:sldId id="440" r:id="rId38"/>
    <p:sldId id="441" r:id="rId39"/>
    <p:sldId id="442" r:id="rId40"/>
    <p:sldId id="443" r:id="rId41"/>
    <p:sldId id="444" r:id="rId42"/>
    <p:sldId id="445" r:id="rId43"/>
    <p:sldId id="446" r:id="rId44"/>
    <p:sldId id="447" r:id="rId45"/>
    <p:sldId id="448" r:id="rId46"/>
    <p:sldId id="449" r:id="rId47"/>
    <p:sldId id="450" r:id="rId48"/>
    <p:sldId id="451" r:id="rId49"/>
    <p:sldId id="452" r:id="rId50"/>
    <p:sldId id="453" r:id="rId51"/>
    <p:sldId id="454" r:id="rId52"/>
    <p:sldId id="455" r:id="rId53"/>
    <p:sldId id="456" r:id="rId54"/>
    <p:sldId id="457" r:id="rId55"/>
    <p:sldId id="458" r:id="rId56"/>
    <p:sldId id="459" r:id="rId57"/>
    <p:sldId id="463" r:id="rId58"/>
    <p:sldId id="464" r:id="rId59"/>
    <p:sldId id="465" r:id="rId60"/>
    <p:sldId id="466" r:id="rId61"/>
    <p:sldId id="467" r:id="rId62"/>
    <p:sldId id="468" r:id="rId63"/>
    <p:sldId id="469" r:id="rId64"/>
    <p:sldId id="470" r:id="rId65"/>
    <p:sldId id="471" r:id="rId66"/>
    <p:sldId id="497" r:id="rId67"/>
    <p:sldId id="472" r:id="rId68"/>
    <p:sldId id="473" r:id="rId69"/>
    <p:sldId id="474" r:id="rId70"/>
    <p:sldId id="475" r:id="rId71"/>
    <p:sldId id="476" r:id="rId72"/>
    <p:sldId id="477" r:id="rId73"/>
    <p:sldId id="478" r:id="rId74"/>
    <p:sldId id="479" r:id="rId75"/>
    <p:sldId id="480" r:id="rId76"/>
    <p:sldId id="481" r:id="rId77"/>
    <p:sldId id="482" r:id="rId78"/>
    <p:sldId id="483" r:id="rId79"/>
    <p:sldId id="484" r:id="rId80"/>
    <p:sldId id="485" r:id="rId81"/>
    <p:sldId id="486" r:id="rId82"/>
    <p:sldId id="487" r:id="rId83"/>
    <p:sldId id="488" r:id="rId84"/>
    <p:sldId id="489" r:id="rId85"/>
    <p:sldId id="490" r:id="rId86"/>
    <p:sldId id="491" r:id="rId87"/>
    <p:sldId id="492" r:id="rId88"/>
    <p:sldId id="493" r:id="rId89"/>
    <p:sldId id="494" r:id="rId90"/>
    <p:sldId id="496" r:id="rId91"/>
    <p:sldId id="400" r:id="rId9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Arial"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Arial"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Arial"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Arial" charset="0"/>
        <a:ea typeface="MS PGothic" charset="0"/>
        <a:cs typeface="MS PGothic" charset="0"/>
      </a:defRPr>
    </a:lvl5pPr>
    <a:lvl6pPr marL="2286000" algn="l" defTabSz="457200" rtl="0" eaLnBrk="1" latinLnBrk="0" hangingPunct="1">
      <a:defRPr kern="1200">
        <a:solidFill>
          <a:schemeClr val="tx1"/>
        </a:solidFill>
        <a:latin typeface="Arial" charset="0"/>
        <a:ea typeface="MS PGothic" charset="0"/>
        <a:cs typeface="MS PGothic" charset="0"/>
      </a:defRPr>
    </a:lvl6pPr>
    <a:lvl7pPr marL="2743200" algn="l" defTabSz="457200" rtl="0" eaLnBrk="1" latinLnBrk="0" hangingPunct="1">
      <a:defRPr kern="1200">
        <a:solidFill>
          <a:schemeClr val="tx1"/>
        </a:solidFill>
        <a:latin typeface="Arial" charset="0"/>
        <a:ea typeface="MS PGothic" charset="0"/>
        <a:cs typeface="MS PGothic" charset="0"/>
      </a:defRPr>
    </a:lvl7pPr>
    <a:lvl8pPr marL="3200400" algn="l" defTabSz="457200" rtl="0" eaLnBrk="1" latinLnBrk="0" hangingPunct="1">
      <a:defRPr kern="1200">
        <a:solidFill>
          <a:schemeClr val="tx1"/>
        </a:solidFill>
        <a:latin typeface="Arial" charset="0"/>
        <a:ea typeface="MS PGothic" charset="0"/>
        <a:cs typeface="MS PGothic" charset="0"/>
      </a:defRPr>
    </a:lvl8pPr>
    <a:lvl9pPr marL="3657600" algn="l" defTabSz="457200" rtl="0" eaLnBrk="1" latinLnBrk="0" hangingPunct="1">
      <a:defRPr kern="1200">
        <a:solidFill>
          <a:schemeClr val="tx1"/>
        </a:solidFill>
        <a:latin typeface="Arial" charset="0"/>
        <a:ea typeface="MS PGothic" charset="0"/>
        <a:cs typeface="MS PGothic"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B8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2" autoAdjust="0"/>
    <p:restoredTop sz="86419" autoAdjust="0"/>
  </p:normalViewPr>
  <p:slideViewPr>
    <p:cSldViewPr>
      <p:cViewPr varScale="1">
        <p:scale>
          <a:sx n="73" d="100"/>
          <a:sy n="73" d="100"/>
        </p:scale>
        <p:origin x="630" y="72"/>
      </p:cViewPr>
      <p:guideLst>
        <p:guide orient="horz" pos="2160"/>
        <p:guide pos="2880"/>
      </p:guideLst>
    </p:cSldViewPr>
  </p:slideViewPr>
  <p:outlineViewPr>
    <p:cViewPr>
      <p:scale>
        <a:sx n="33" d="100"/>
        <a:sy n="33" d="100"/>
      </p:scale>
      <p:origin x="0" y="30392"/>
    </p:cViewPr>
  </p:outlineViewPr>
  <p:notesTextViewPr>
    <p:cViewPr>
      <p:scale>
        <a:sx n="100" d="100"/>
        <a:sy n="100" d="100"/>
      </p:scale>
      <p:origin x="0" y="0"/>
    </p:cViewPr>
  </p:notesTextViewPr>
  <p:sorterViewPr>
    <p:cViewPr>
      <p:scale>
        <a:sx n="66" d="100"/>
        <a:sy n="66" d="100"/>
      </p:scale>
      <p:origin x="0" y="4576"/>
    </p:cViewPr>
  </p:sorterViewPr>
  <p:notesViewPr>
    <p:cSldViewPr>
      <p:cViewPr varScale="1">
        <p:scale>
          <a:sx n="81" d="100"/>
          <a:sy n="81" d="100"/>
        </p:scale>
        <p:origin x="-155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commentAuthors" Target="commentAuthor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notesMaster" Target="notesMasters/notesMaster1.xml"/><Relationship Id="rId98"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handoutMaster" Target="handoutMasters/handoutMaster1.xml"/><Relationship Id="rId9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76372C-339A-DE46-91A2-11981083B602}" type="doc">
      <dgm:prSet loTypeId="urn:microsoft.com/office/officeart/2005/8/layout/chart3" loCatId="" qsTypeId="urn:microsoft.com/office/officeart/2005/8/quickstyle/simple4" qsCatId="simple" csTypeId="urn:microsoft.com/office/officeart/2005/8/colors/accent1_2" csCatId="accent1" phldr="1"/>
      <dgm:spPr/>
    </dgm:pt>
    <dgm:pt modelId="{D90B07B9-985C-0249-8E3F-57AA1B3D6D0C}">
      <dgm:prSet phldrT="[Text]"/>
      <dgm:spPr/>
      <dgm:t>
        <a:bodyPr/>
        <a:lstStyle/>
        <a:p>
          <a:r>
            <a:rPr lang="en-US" dirty="0"/>
            <a:t>  </a:t>
          </a:r>
        </a:p>
      </dgm:t>
    </dgm:pt>
    <dgm:pt modelId="{05CD5E82-3F41-564D-BB14-F27A15225FB0}" type="parTrans" cxnId="{7F93F45C-834F-7943-81E0-8C60522A4E0B}">
      <dgm:prSet/>
      <dgm:spPr/>
      <dgm:t>
        <a:bodyPr/>
        <a:lstStyle/>
        <a:p>
          <a:endParaRPr lang="en-US"/>
        </a:p>
      </dgm:t>
    </dgm:pt>
    <dgm:pt modelId="{593A9C46-7574-274C-A513-348D36D262C6}" type="sibTrans" cxnId="{7F93F45C-834F-7943-81E0-8C60522A4E0B}">
      <dgm:prSet/>
      <dgm:spPr/>
      <dgm:t>
        <a:bodyPr/>
        <a:lstStyle/>
        <a:p>
          <a:endParaRPr lang="en-US"/>
        </a:p>
      </dgm:t>
    </dgm:pt>
    <dgm:pt modelId="{1EBD7058-63B2-7243-B632-1D78B9B604A9}">
      <dgm:prSet phldrT="[Text]"/>
      <dgm:spPr/>
      <dgm:t>
        <a:bodyPr/>
        <a:lstStyle/>
        <a:p>
          <a:endParaRPr lang="en-US" dirty="0"/>
        </a:p>
      </dgm:t>
    </dgm:pt>
    <dgm:pt modelId="{CAB23ADD-D8D8-7F4F-9BF8-DAC1D3D77855}" type="parTrans" cxnId="{37F68EDA-5061-C94A-96F8-918403E92F61}">
      <dgm:prSet/>
      <dgm:spPr/>
      <dgm:t>
        <a:bodyPr/>
        <a:lstStyle/>
        <a:p>
          <a:endParaRPr lang="en-US"/>
        </a:p>
      </dgm:t>
    </dgm:pt>
    <dgm:pt modelId="{4788F3AE-CA2D-6D48-B416-D0BA42C02FA5}" type="sibTrans" cxnId="{37F68EDA-5061-C94A-96F8-918403E92F61}">
      <dgm:prSet/>
      <dgm:spPr/>
      <dgm:t>
        <a:bodyPr/>
        <a:lstStyle/>
        <a:p>
          <a:endParaRPr lang="en-US"/>
        </a:p>
      </dgm:t>
    </dgm:pt>
    <dgm:pt modelId="{52C45244-4805-B44B-BF0E-77A1EBBF4A0F}">
      <dgm:prSet phldrT="[Text]"/>
      <dgm:spPr/>
      <dgm:t>
        <a:bodyPr/>
        <a:lstStyle/>
        <a:p>
          <a:endParaRPr lang="en-US" dirty="0"/>
        </a:p>
      </dgm:t>
    </dgm:pt>
    <dgm:pt modelId="{0244B381-46F4-E443-A26E-F9AB83928FF9}" type="parTrans" cxnId="{0F91BBFF-E9CC-014B-B5FB-6AAC014A1666}">
      <dgm:prSet/>
      <dgm:spPr/>
      <dgm:t>
        <a:bodyPr/>
        <a:lstStyle/>
        <a:p>
          <a:endParaRPr lang="en-US"/>
        </a:p>
      </dgm:t>
    </dgm:pt>
    <dgm:pt modelId="{A12B4000-DDAA-7F4A-BF37-07C8F4ABACC8}" type="sibTrans" cxnId="{0F91BBFF-E9CC-014B-B5FB-6AAC014A1666}">
      <dgm:prSet/>
      <dgm:spPr/>
      <dgm:t>
        <a:bodyPr/>
        <a:lstStyle/>
        <a:p>
          <a:endParaRPr lang="en-US"/>
        </a:p>
      </dgm:t>
    </dgm:pt>
    <dgm:pt modelId="{B01C48C9-2BFA-9B42-BA0E-248A1EE245C8}" type="pres">
      <dgm:prSet presAssocID="{B776372C-339A-DE46-91A2-11981083B602}" presName="compositeShape" presStyleCnt="0">
        <dgm:presLayoutVars>
          <dgm:chMax val="7"/>
          <dgm:dir/>
          <dgm:resizeHandles val="exact"/>
        </dgm:presLayoutVars>
      </dgm:prSet>
      <dgm:spPr/>
    </dgm:pt>
    <dgm:pt modelId="{80975E32-A676-054B-A3DD-4F38B9C04131}" type="pres">
      <dgm:prSet presAssocID="{B776372C-339A-DE46-91A2-11981083B602}" presName="wedge1" presStyleLbl="node1" presStyleIdx="0" presStyleCnt="3"/>
      <dgm:spPr/>
    </dgm:pt>
    <dgm:pt modelId="{2A3B6042-211A-1443-906B-623A2AB88515}" type="pres">
      <dgm:prSet presAssocID="{B776372C-339A-DE46-91A2-11981083B602}" presName="wedge1Tx" presStyleLbl="node1" presStyleIdx="0" presStyleCnt="3">
        <dgm:presLayoutVars>
          <dgm:chMax val="0"/>
          <dgm:chPref val="0"/>
          <dgm:bulletEnabled val="1"/>
        </dgm:presLayoutVars>
      </dgm:prSet>
      <dgm:spPr/>
    </dgm:pt>
    <dgm:pt modelId="{BFA48BC4-9EC0-EB42-949E-DC1CFF9DC64F}" type="pres">
      <dgm:prSet presAssocID="{B776372C-339A-DE46-91A2-11981083B602}" presName="wedge2" presStyleLbl="node1" presStyleIdx="1" presStyleCnt="3"/>
      <dgm:spPr/>
    </dgm:pt>
    <dgm:pt modelId="{7D76A8E2-B71A-C84E-8125-230233CB9A00}" type="pres">
      <dgm:prSet presAssocID="{B776372C-339A-DE46-91A2-11981083B602}" presName="wedge2Tx" presStyleLbl="node1" presStyleIdx="1" presStyleCnt="3">
        <dgm:presLayoutVars>
          <dgm:chMax val="0"/>
          <dgm:chPref val="0"/>
          <dgm:bulletEnabled val="1"/>
        </dgm:presLayoutVars>
      </dgm:prSet>
      <dgm:spPr/>
    </dgm:pt>
    <dgm:pt modelId="{F3D81433-042E-F54E-AC02-BA64D32456EA}" type="pres">
      <dgm:prSet presAssocID="{B776372C-339A-DE46-91A2-11981083B602}" presName="wedge3" presStyleLbl="node1" presStyleIdx="2" presStyleCnt="3"/>
      <dgm:spPr/>
    </dgm:pt>
    <dgm:pt modelId="{F21AC50F-7389-4349-90F4-09DEB3E1D87D}" type="pres">
      <dgm:prSet presAssocID="{B776372C-339A-DE46-91A2-11981083B602}" presName="wedge3Tx" presStyleLbl="node1" presStyleIdx="2" presStyleCnt="3">
        <dgm:presLayoutVars>
          <dgm:chMax val="0"/>
          <dgm:chPref val="0"/>
          <dgm:bulletEnabled val="1"/>
        </dgm:presLayoutVars>
      </dgm:prSet>
      <dgm:spPr/>
    </dgm:pt>
  </dgm:ptLst>
  <dgm:cxnLst>
    <dgm:cxn modelId="{DD61F40B-79D8-4D37-BD4F-995F8132B0B2}" type="presOf" srcId="{1EBD7058-63B2-7243-B632-1D78B9B604A9}" destId="{F21AC50F-7389-4349-90F4-09DEB3E1D87D}" srcOrd="1" destOrd="0" presId="urn:microsoft.com/office/officeart/2005/8/layout/chart3"/>
    <dgm:cxn modelId="{E0BBED28-C214-44FB-B232-14F451EB33E1}" type="presOf" srcId="{52C45244-4805-B44B-BF0E-77A1EBBF4A0F}" destId="{7D76A8E2-B71A-C84E-8125-230233CB9A00}" srcOrd="1" destOrd="0" presId="urn:microsoft.com/office/officeart/2005/8/layout/chart3"/>
    <dgm:cxn modelId="{9E94CE3F-C42D-4205-94E7-A29D68BEC016}" type="presOf" srcId="{52C45244-4805-B44B-BF0E-77A1EBBF4A0F}" destId="{BFA48BC4-9EC0-EB42-949E-DC1CFF9DC64F}" srcOrd="0" destOrd="0" presId="urn:microsoft.com/office/officeart/2005/8/layout/chart3"/>
    <dgm:cxn modelId="{7F93F45C-834F-7943-81E0-8C60522A4E0B}" srcId="{B776372C-339A-DE46-91A2-11981083B602}" destId="{D90B07B9-985C-0249-8E3F-57AA1B3D6D0C}" srcOrd="0" destOrd="0" parTransId="{05CD5E82-3F41-564D-BB14-F27A15225FB0}" sibTransId="{593A9C46-7574-274C-A513-348D36D262C6}"/>
    <dgm:cxn modelId="{14A1B946-40B2-4384-A800-33E3310A5510}" type="presOf" srcId="{D90B07B9-985C-0249-8E3F-57AA1B3D6D0C}" destId="{2A3B6042-211A-1443-906B-623A2AB88515}" srcOrd="1" destOrd="0" presId="urn:microsoft.com/office/officeart/2005/8/layout/chart3"/>
    <dgm:cxn modelId="{1A640F72-F594-401C-BE12-96F71026FFC5}" type="presOf" srcId="{D90B07B9-985C-0249-8E3F-57AA1B3D6D0C}" destId="{80975E32-A676-054B-A3DD-4F38B9C04131}" srcOrd="0" destOrd="0" presId="urn:microsoft.com/office/officeart/2005/8/layout/chart3"/>
    <dgm:cxn modelId="{DD36E695-2B32-43F3-961D-059507586DF7}" type="presOf" srcId="{1EBD7058-63B2-7243-B632-1D78B9B604A9}" destId="{F3D81433-042E-F54E-AC02-BA64D32456EA}" srcOrd="0" destOrd="0" presId="urn:microsoft.com/office/officeart/2005/8/layout/chart3"/>
    <dgm:cxn modelId="{44F765D8-7421-46FF-A7BE-788AB2F8BFD7}" type="presOf" srcId="{B776372C-339A-DE46-91A2-11981083B602}" destId="{B01C48C9-2BFA-9B42-BA0E-248A1EE245C8}" srcOrd="0" destOrd="0" presId="urn:microsoft.com/office/officeart/2005/8/layout/chart3"/>
    <dgm:cxn modelId="{37F68EDA-5061-C94A-96F8-918403E92F61}" srcId="{B776372C-339A-DE46-91A2-11981083B602}" destId="{1EBD7058-63B2-7243-B632-1D78B9B604A9}" srcOrd="2" destOrd="0" parTransId="{CAB23ADD-D8D8-7F4F-9BF8-DAC1D3D77855}" sibTransId="{4788F3AE-CA2D-6D48-B416-D0BA42C02FA5}"/>
    <dgm:cxn modelId="{0F91BBFF-E9CC-014B-B5FB-6AAC014A1666}" srcId="{B776372C-339A-DE46-91A2-11981083B602}" destId="{52C45244-4805-B44B-BF0E-77A1EBBF4A0F}" srcOrd="1" destOrd="0" parTransId="{0244B381-46F4-E443-A26E-F9AB83928FF9}" sibTransId="{A12B4000-DDAA-7F4A-BF37-07C8F4ABACC8}"/>
    <dgm:cxn modelId="{6D62B834-C3F4-42C9-ABAD-2FFBB07D6409}" type="presParOf" srcId="{B01C48C9-2BFA-9B42-BA0E-248A1EE245C8}" destId="{80975E32-A676-054B-A3DD-4F38B9C04131}" srcOrd="0" destOrd="0" presId="urn:microsoft.com/office/officeart/2005/8/layout/chart3"/>
    <dgm:cxn modelId="{2154E809-61D6-4129-BE60-041E5C1F66FB}" type="presParOf" srcId="{B01C48C9-2BFA-9B42-BA0E-248A1EE245C8}" destId="{2A3B6042-211A-1443-906B-623A2AB88515}" srcOrd="1" destOrd="0" presId="urn:microsoft.com/office/officeart/2005/8/layout/chart3"/>
    <dgm:cxn modelId="{AC413B31-3C6C-4DB1-9082-01BE70A7EB78}" type="presParOf" srcId="{B01C48C9-2BFA-9B42-BA0E-248A1EE245C8}" destId="{BFA48BC4-9EC0-EB42-949E-DC1CFF9DC64F}" srcOrd="2" destOrd="0" presId="urn:microsoft.com/office/officeart/2005/8/layout/chart3"/>
    <dgm:cxn modelId="{C92B38F8-9DFD-4155-8BF2-0F2DA584F6E0}" type="presParOf" srcId="{B01C48C9-2BFA-9B42-BA0E-248A1EE245C8}" destId="{7D76A8E2-B71A-C84E-8125-230233CB9A00}" srcOrd="3" destOrd="0" presId="urn:microsoft.com/office/officeart/2005/8/layout/chart3"/>
    <dgm:cxn modelId="{A422BD15-F589-42B7-8966-23DAE4F8CFCF}" type="presParOf" srcId="{B01C48C9-2BFA-9B42-BA0E-248A1EE245C8}" destId="{F3D81433-042E-F54E-AC02-BA64D32456EA}" srcOrd="4" destOrd="0" presId="urn:microsoft.com/office/officeart/2005/8/layout/chart3"/>
    <dgm:cxn modelId="{B3051058-5BE4-45AD-9D5F-D2EA1A06B685}" type="presParOf" srcId="{B01C48C9-2BFA-9B42-BA0E-248A1EE245C8}" destId="{F21AC50F-7389-4349-90F4-09DEB3E1D87D}"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975E32-A676-054B-A3DD-4F38B9C04131}">
      <dsp:nvSpPr>
        <dsp:cNvPr id="0" name=""/>
        <dsp:cNvSpPr/>
      </dsp:nvSpPr>
      <dsp:spPr>
        <a:xfrm>
          <a:off x="1429105" y="274319"/>
          <a:ext cx="3413760" cy="3413760"/>
        </a:xfrm>
        <a:prstGeom prst="pie">
          <a:avLst>
            <a:gd name="adj1" fmla="val 16200000"/>
            <a:gd name="adj2" fmla="val 180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3285134" y="904239"/>
        <a:ext cx="1158240" cy="1137920"/>
      </dsp:txXfrm>
    </dsp:sp>
    <dsp:sp modelId="{BFA48BC4-9EC0-EB42-949E-DC1CFF9DC64F}">
      <dsp:nvSpPr>
        <dsp:cNvPr id="0" name=""/>
        <dsp:cNvSpPr/>
      </dsp:nvSpPr>
      <dsp:spPr>
        <a:xfrm>
          <a:off x="1253134" y="375919"/>
          <a:ext cx="3413760" cy="3413760"/>
        </a:xfrm>
        <a:prstGeom prst="pie">
          <a:avLst>
            <a:gd name="adj1" fmla="val 1800000"/>
            <a:gd name="adj2" fmla="val 900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2844800">
            <a:lnSpc>
              <a:spcPct val="90000"/>
            </a:lnSpc>
            <a:spcBef>
              <a:spcPct val="0"/>
            </a:spcBef>
            <a:spcAft>
              <a:spcPct val="35000"/>
            </a:spcAft>
            <a:buNone/>
          </a:pPr>
          <a:endParaRPr lang="en-US" sz="6400" kern="1200" dirty="0"/>
        </a:p>
      </dsp:txBody>
      <dsp:txXfrm>
        <a:off x="2187854" y="2529840"/>
        <a:ext cx="1544320" cy="1056640"/>
      </dsp:txXfrm>
    </dsp:sp>
    <dsp:sp modelId="{F3D81433-042E-F54E-AC02-BA64D32456EA}">
      <dsp:nvSpPr>
        <dsp:cNvPr id="0" name=""/>
        <dsp:cNvSpPr/>
      </dsp:nvSpPr>
      <dsp:spPr>
        <a:xfrm>
          <a:off x="1253134" y="375919"/>
          <a:ext cx="3413760" cy="3413760"/>
        </a:xfrm>
        <a:prstGeom prst="pie">
          <a:avLst>
            <a:gd name="adj1" fmla="val 9000000"/>
            <a:gd name="adj2" fmla="val 1620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1618894" y="1046480"/>
        <a:ext cx="1158240" cy="1137920"/>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p:cNvSpPr txBox="1"/>
          <p:nvPr/>
        </p:nvSpPr>
        <p:spPr>
          <a:xfrm>
            <a:off x="3733800" y="0"/>
            <a:ext cx="3124200" cy="246063"/>
          </a:xfrm>
          <a:prstGeom prst="rect">
            <a:avLst/>
          </a:prstGeom>
          <a:noFill/>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r>
              <a:rPr lang="en-US" sz="1000"/>
              <a:t>8-</a:t>
            </a:r>
            <a:fld id="{9B7E18BE-2B95-2941-A482-3477ECB69F50}" type="slidenum">
              <a:rPr lang="en-US" sz="1000"/>
              <a:pPr algn="r" eaLnBrk="1" hangingPunct="1"/>
              <a:t>‹#›</a:t>
            </a:fld>
            <a:endParaRPr lang="en-US" sz="1000"/>
          </a:p>
        </p:txBody>
      </p:sp>
    </p:spTree>
    <p:extLst>
      <p:ext uri="{BB962C8B-B14F-4D97-AF65-F5344CB8AC3E}">
        <p14:creationId xmlns:p14="http://schemas.microsoft.com/office/powerpoint/2010/main" val="816607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Box 7"/>
          <p:cNvSpPr txBox="1"/>
          <p:nvPr/>
        </p:nvSpPr>
        <p:spPr>
          <a:xfrm>
            <a:off x="6019800" y="0"/>
            <a:ext cx="838200" cy="261938"/>
          </a:xfrm>
          <a:prstGeom prst="rect">
            <a:avLst/>
          </a:prstGeom>
          <a:noFill/>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r>
              <a:rPr lang="en-US" sz="1100"/>
              <a:t>8-</a:t>
            </a:r>
            <a:fld id="{2FECDCEA-C4CB-9745-BFB9-28A040B3875E}" type="slidenum">
              <a:rPr lang="en-US" sz="1100"/>
              <a:pPr algn="r" eaLnBrk="1" hangingPunct="1"/>
              <a:t>‹#›</a:t>
            </a:fld>
            <a:endParaRPr lang="en-US" sz="1100"/>
          </a:p>
        </p:txBody>
      </p:sp>
    </p:spTree>
    <p:extLst>
      <p:ext uri="{BB962C8B-B14F-4D97-AF65-F5344CB8AC3E}">
        <p14:creationId xmlns:p14="http://schemas.microsoft.com/office/powerpoint/2010/main" val="26206968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11619" name="Notes Placeholder 1"/>
          <p:cNvSpPr>
            <a:spLocks noGrp="1"/>
          </p:cNvSpPr>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charset="0"/>
              <a:ea typeface="MS PGothic"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26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marL="0" lvl="4" eaLnBrk="1" hangingPunct="1"/>
            <a:endParaRPr lang="en-US" dirty="0">
              <a:latin typeface="Calibri" charset="0"/>
              <a:ea typeface="MS PGothic"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366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5715"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6739" name="Rectangle 102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7763"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878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981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20835"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21859"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22883"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54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2390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2493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25955"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269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28003"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2902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00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1075"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2099"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3123"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64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marL="0" lvl="2" eaLnBrk="1" hangingPunct="1"/>
            <a:endParaRPr lang="en-US">
              <a:latin typeface="Calibri" charset="0"/>
              <a:ea typeface="MS PGothic"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414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517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61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7219"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8243"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926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4029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41315"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42339"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433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0595"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4438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4541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46435"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1028"/>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47459" name="Rectangle 1029"/>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48483"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1028"/>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49507" name="Rectangle 1029"/>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5053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515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52579"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53603"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7523"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dirty="0">
              <a:latin typeface="Calibri" charset="0"/>
              <a:ea typeface="MS PGothic" charset="0"/>
            </a:endParaRPr>
          </a:p>
        </p:txBody>
      </p:sp>
    </p:spTree>
    <p:extLst>
      <p:ext uri="{BB962C8B-B14F-4D97-AF65-F5344CB8AC3E}">
        <p14:creationId xmlns:p14="http://schemas.microsoft.com/office/powerpoint/2010/main" val="17307430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5462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5565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587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5974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077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1795"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2819"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3843"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486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589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854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marL="0" lvl="2" eaLnBrk="1" hangingPunct="1"/>
            <a:endParaRPr lang="en-US">
              <a:latin typeface="Calibri" charset="0"/>
              <a:ea typeface="MS PGothic"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6915"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7939"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89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998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101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2035"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3059"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083"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51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5109" name="Rectangle 3"/>
          <p:cNvSpPr>
            <a:spLocks noGrp="1" noChangeArrowheads="1"/>
          </p:cNvSpPr>
          <p:nvPr>
            <p:ph type="body" idx="1"/>
          </p:nvPr>
        </p:nvSpPr>
        <p:spPr bwMode="auto"/>
        <p:txBody>
          <a:bodyPr wrap="square" numCol="1" anchor="t" anchorCtr="0" compatLnSpc="1">
            <a:prstTxWarp prst="textNoShape">
              <a:avLst/>
            </a:prstTxWarp>
          </a:bodyPr>
          <a:lstStyle/>
          <a:p>
            <a:pPr eaLnBrk="1" hangingPunct="1">
              <a:defRPr/>
            </a:pPr>
            <a:endParaRPr lang="en-US" altLang="en-US">
              <a:effectLst>
                <a:outerShdw blurRad="38100" dist="38100" dir="2700000" algn="tl">
                  <a:srgbClr val="C0C0C0"/>
                </a:outerShdw>
              </a:effectLst>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7523"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r>
              <a:rPr kumimoji="0" lang="en-US" sz="3600" b="0" i="0" u="none" strike="noStrike" kern="1200" cap="none" spc="-50" normalizeH="0" baseline="0" noProof="0" dirty="0">
                <a:ln>
                  <a:noFill/>
                </a:ln>
                <a:solidFill>
                  <a:srgbClr val="000000"/>
                </a:solidFill>
                <a:effectLst/>
                <a:uLnTx/>
                <a:uFillTx/>
                <a:latin typeface="Calibri Light"/>
                <a:ea typeface="ＭＳ Ｐゴシック" charset="0"/>
                <a:cs typeface="+mj-cs"/>
              </a:rPr>
              <a:t>Why Do Organizations Create Budgets? (Control Perspective)</a:t>
            </a:r>
            <a:endParaRPr lang="en-US" dirty="0">
              <a:latin typeface="Calibri" charset="0"/>
              <a:ea typeface="MS PGothic"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7155"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8179"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9203"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022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125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2275"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3299"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23"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534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637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957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73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8419"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94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90467"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91491"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92515"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66947" name="Rectangle 3"/>
          <p:cNvSpPr>
            <a:spLocks noGrp="1" noChangeArrowheads="1"/>
          </p:cNvSpPr>
          <p:nvPr>
            <p:ph type="body" idx="1"/>
          </p:nvPr>
        </p:nvSpPr>
        <p:spPr/>
        <p:txBody>
          <a:bodyPr wrap="square" numCol="1" anchor="t" anchorCtr="0" compatLnSpc="1">
            <a:prstTxWarp prst="textNoShape">
              <a:avLst/>
            </a:prstTxWarp>
          </a:bodyPr>
          <a:lstStyle/>
          <a:p>
            <a:pPr eaLnBrk="1" hangingPunct="1">
              <a:defRPr/>
            </a:pPr>
            <a:endParaRPr lang="en-US" altLang="en-US">
              <a:effectLst>
                <a:outerShdw blurRad="38100" dist="38100" dir="2700000" algn="tl">
                  <a:srgbClr val="C0C0C0"/>
                </a:outerShdw>
              </a:effectLst>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4"/>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1619" name="Rectangle 5"/>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atin typeface="Calibri" charset="0"/>
              <a:ea typeface="MS PGothic"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fld id="{1AD8D3D4-3359-E147-A5D5-6FFF936A3CEC}" type="datetimeFigureOut">
              <a:rPr lang="en-US"/>
              <a:pPr/>
              <a:t>1/8/2020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1ADCDF89-6A29-A647-B52F-98A7DAE4F8F3}" type="slidenum">
              <a:rPr lang="en-US"/>
              <a:pPr/>
              <a:t>‹#›</a:t>
            </a:fld>
            <a:endParaRPr lang="en-US"/>
          </a:p>
        </p:txBody>
      </p:sp>
      <p:sp>
        <p:nvSpPr>
          <p:cNvPr id="7" name="Text Box 18"/>
          <p:cNvSpPr txBox="1">
            <a:spLocks noChangeArrowheads="1"/>
          </p:cNvSpPr>
          <p:nvPr userDrawn="1"/>
        </p:nvSpPr>
        <p:spPr bwMode="auto">
          <a:xfrm>
            <a:off x="3048000" y="6457950"/>
            <a:ext cx="6400800" cy="369332"/>
          </a:xfrm>
          <a:prstGeom prst="rect">
            <a:avLst/>
          </a:prstGeom>
          <a:noFill/>
          <a:ln>
            <a:noFill/>
          </a:ln>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en-US" sz="900" i="1" dirty="0">
                <a:solidFill>
                  <a:schemeClr val="bg1"/>
                </a:solidFill>
                <a:ea typeface="ＭＳ Ｐゴシック" charset="0"/>
              </a:rPr>
              <a:t>©McGraw-Hill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2506484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p:txBody>
          <a:bodyPr/>
          <a:lstStyle>
            <a:lvl1pPr>
              <a:defRPr/>
            </a:lvl1pPr>
          </a:lstStyle>
          <a:p>
            <a:fld id="{6A166B64-BF82-2B46-97AA-C1D5132AAB18}" type="datetimeFigureOut">
              <a:rPr lang="en-US"/>
              <a:pPr/>
              <a:t>1/8/2020</a:t>
            </a:fld>
            <a:endParaRPr lang="en-US"/>
          </a:p>
        </p:txBody>
      </p:sp>
      <p:sp>
        <p:nvSpPr>
          <p:cNvPr id="7" name="Footer Placeholder 4"/>
          <p:cNvSpPr>
            <a:spLocks noGrp="1"/>
          </p:cNvSpPr>
          <p:nvPr>
            <p:ph type="ftr" sz="quarter" idx="11"/>
          </p:nvPr>
        </p:nvSpPr>
        <p:spPr/>
        <p:txBody>
          <a:bodyPr/>
          <a:lstStyle>
            <a:lvl1pPr>
              <a:defRPr smtClean="0"/>
            </a:lvl1pPr>
          </a:lstStyle>
          <a:p>
            <a:pPr>
              <a:defRPr/>
            </a:pPr>
            <a:endParaRPr lang="en-US" altLang="en-US"/>
          </a:p>
        </p:txBody>
      </p:sp>
      <p:sp>
        <p:nvSpPr>
          <p:cNvPr id="8" name="Slide Number Placeholder 5"/>
          <p:cNvSpPr>
            <a:spLocks noGrp="1"/>
          </p:cNvSpPr>
          <p:nvPr>
            <p:ph type="sldNum" sz="quarter" idx="12"/>
          </p:nvPr>
        </p:nvSpPr>
        <p:spPr/>
        <p:txBody>
          <a:bodyPr/>
          <a:lstStyle>
            <a:lvl1pPr>
              <a:defRPr/>
            </a:lvl1pPr>
          </a:lstStyle>
          <a:p>
            <a:fld id="{1E1CD862-EFC5-1343-9928-465E61DD9A12}" type="slidenum">
              <a:rPr lang="en-US"/>
              <a:pPr/>
              <a:t>‹#›</a:t>
            </a:fld>
            <a:endParaRPr lang="en-US"/>
          </a:p>
        </p:txBody>
      </p:sp>
    </p:spTree>
    <p:extLst>
      <p:ext uri="{BB962C8B-B14F-4D97-AF65-F5344CB8AC3E}">
        <p14:creationId xmlns:p14="http://schemas.microsoft.com/office/powerpoint/2010/main" val="3774133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8" name="Title 1"/>
          <p:cNvSpPr>
            <a:spLocks noGrp="1"/>
          </p:cNvSpPr>
          <p:nvPr>
            <p:ph type="title"/>
          </p:nvPr>
        </p:nvSpPr>
        <p:spPr>
          <a:xfrm>
            <a:off x="457200" y="304800"/>
            <a:ext cx="8229600" cy="914400"/>
          </a:xfrm>
        </p:spPr>
        <p:txBody>
          <a:bodyPr/>
          <a:lstStyle>
            <a:lvl1pPr>
              <a:defRPr sz="4000"/>
            </a:lvl1pPr>
          </a:lstStyle>
          <a:p>
            <a:r>
              <a:rPr lang="en-US" dirty="0"/>
              <a:t>Click to edit Master title style</a:t>
            </a:r>
          </a:p>
        </p:txBody>
      </p:sp>
    </p:spTree>
    <p:extLst>
      <p:ext uri="{BB962C8B-B14F-4D97-AF65-F5344CB8AC3E}">
        <p14:creationId xmlns:p14="http://schemas.microsoft.com/office/powerpoint/2010/main" val="2608491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541338" y="2644775"/>
            <a:ext cx="82438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userDrawn="1"/>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TextBox 7"/>
          <p:cNvSpPr txBox="1">
            <a:spLocks noChangeArrowheads="1"/>
          </p:cNvSpPr>
          <p:nvPr userDrawn="1"/>
        </p:nvSpPr>
        <p:spPr bwMode="auto">
          <a:xfrm>
            <a:off x="457200" y="5105400"/>
            <a:ext cx="4724400" cy="1077913"/>
          </a:xfrm>
          <a:prstGeom prst="rect">
            <a:avLst/>
          </a:prstGeom>
          <a:noFill/>
          <a:ln>
            <a:noFill/>
          </a:ln>
          <a:extLst/>
        </p:spPr>
        <p:txBody>
          <a:bodyPr>
            <a:spAutoFit/>
          </a:bodyPr>
          <a:lstStyle>
            <a:lvl1pPr>
              <a:defRPr>
                <a:solidFill>
                  <a:schemeClr val="tx1"/>
                </a:solidFill>
                <a:latin typeface="Arial" charset="0"/>
                <a:ea typeface="MS PGothic" charset="-128"/>
              </a:defRPr>
            </a:lvl1pPr>
            <a:lvl2pPr marL="742950" indent="-285750">
              <a:defRPr>
                <a:solidFill>
                  <a:schemeClr val="tx1"/>
                </a:solidFill>
                <a:latin typeface="Arial" charset="0"/>
                <a:ea typeface="MS PGothic" charset="-128"/>
              </a:defRPr>
            </a:lvl2pPr>
            <a:lvl3pPr marL="1143000" indent="-228600">
              <a:defRPr>
                <a:solidFill>
                  <a:schemeClr val="tx1"/>
                </a:solidFill>
                <a:latin typeface="Arial" charset="0"/>
                <a:ea typeface="MS PGothic" charset="-128"/>
              </a:defRPr>
            </a:lvl3pPr>
            <a:lvl4pPr marL="1600200" indent="-228600">
              <a:defRPr>
                <a:solidFill>
                  <a:schemeClr val="tx1"/>
                </a:solidFill>
                <a:latin typeface="Arial" charset="0"/>
                <a:ea typeface="MS PGothic" charset="-128"/>
              </a:defRPr>
            </a:lvl4pPr>
            <a:lvl5pPr marL="2057400" indent="-228600">
              <a:defRPr>
                <a:solidFill>
                  <a:schemeClr val="tx1"/>
                </a:solidFill>
                <a:latin typeface="Arial" charset="0"/>
                <a:ea typeface="MS PGothic" charset="-128"/>
              </a:defRPr>
            </a:lvl5pPr>
            <a:lvl6pPr marL="2514600" indent="-228600" eaLnBrk="0" fontAlgn="base" hangingPunct="0">
              <a:spcBef>
                <a:spcPct val="0"/>
              </a:spcBef>
              <a:spcAft>
                <a:spcPct val="0"/>
              </a:spcAft>
              <a:defRPr>
                <a:solidFill>
                  <a:schemeClr val="tx1"/>
                </a:solidFill>
                <a:latin typeface="Arial" charset="0"/>
                <a:ea typeface="MS PGothic" charset="-128"/>
              </a:defRPr>
            </a:lvl6pPr>
            <a:lvl7pPr marL="2971800" indent="-228600" eaLnBrk="0" fontAlgn="base" hangingPunct="0">
              <a:spcBef>
                <a:spcPct val="0"/>
              </a:spcBef>
              <a:spcAft>
                <a:spcPct val="0"/>
              </a:spcAft>
              <a:defRPr>
                <a:solidFill>
                  <a:schemeClr val="tx1"/>
                </a:solidFill>
                <a:latin typeface="Arial" charset="0"/>
                <a:ea typeface="MS PGothic" charset="-128"/>
              </a:defRPr>
            </a:lvl7pPr>
            <a:lvl8pPr marL="3429000" indent="-228600" eaLnBrk="0" fontAlgn="base" hangingPunct="0">
              <a:spcBef>
                <a:spcPct val="0"/>
              </a:spcBef>
              <a:spcAft>
                <a:spcPct val="0"/>
              </a:spcAft>
              <a:defRPr>
                <a:solidFill>
                  <a:schemeClr val="tx1"/>
                </a:solidFill>
                <a:latin typeface="Arial" charset="0"/>
                <a:ea typeface="MS PGothic" charset="-128"/>
              </a:defRPr>
            </a:lvl8pPr>
            <a:lvl9pPr marL="3886200" indent="-228600" eaLnBrk="0" fontAlgn="base" hangingPunct="0">
              <a:spcBef>
                <a:spcPct val="0"/>
              </a:spcBef>
              <a:spcAft>
                <a:spcPct val="0"/>
              </a:spcAft>
              <a:defRPr>
                <a:solidFill>
                  <a:schemeClr val="tx1"/>
                </a:solidFill>
                <a:latin typeface="Arial" charset="0"/>
                <a:ea typeface="MS PGothic" charset="-128"/>
              </a:defRPr>
            </a:lvl9pPr>
          </a:lstStyle>
          <a:p>
            <a:pPr eaLnBrk="1" hangingPunct="1">
              <a:defRPr/>
            </a:pPr>
            <a:r>
              <a:rPr lang="en-US" altLang="en-US" sz="1600" dirty="0">
                <a:solidFill>
                  <a:schemeClr val="accent1">
                    <a:lumMod val="50000"/>
                  </a:schemeClr>
                </a:solidFill>
                <a:cs typeface="+mn-cs"/>
              </a:rPr>
              <a:t>PowerPoint Authors:</a:t>
            </a:r>
          </a:p>
          <a:p>
            <a:pPr eaLnBrk="1" hangingPunct="1">
              <a:defRPr/>
            </a:pPr>
            <a:r>
              <a:rPr lang="en-US" altLang="en-US" sz="1600" dirty="0">
                <a:solidFill>
                  <a:schemeClr val="accent1">
                    <a:lumMod val="50000"/>
                  </a:schemeClr>
                </a:solidFill>
                <a:cs typeface="+mn-cs"/>
              </a:rPr>
              <a:t>	Susan Coomer Galbreath, Ph.D., CPA</a:t>
            </a:r>
          </a:p>
          <a:p>
            <a:pPr eaLnBrk="1" hangingPunct="1">
              <a:defRPr/>
            </a:pPr>
            <a:r>
              <a:rPr lang="en-US" altLang="en-US" sz="1600" dirty="0">
                <a:solidFill>
                  <a:schemeClr val="accent1">
                    <a:lumMod val="50000"/>
                  </a:schemeClr>
                </a:solidFill>
                <a:cs typeface="+mn-cs"/>
              </a:rPr>
              <a:t>	Jon A. Booker, Ph.D., CPA, CIA</a:t>
            </a:r>
          </a:p>
          <a:p>
            <a:pPr eaLnBrk="1" hangingPunct="1">
              <a:defRPr/>
            </a:pPr>
            <a:r>
              <a:rPr lang="en-US" altLang="en-US" sz="1600" dirty="0">
                <a:solidFill>
                  <a:schemeClr val="accent1">
                    <a:lumMod val="50000"/>
                  </a:schemeClr>
                </a:solidFill>
                <a:cs typeface="+mn-cs"/>
              </a:rPr>
              <a:t>	Cynthia J. Rooney, Ph.D., CPA</a:t>
            </a:r>
          </a:p>
        </p:txBody>
      </p:sp>
      <p:sp>
        <p:nvSpPr>
          <p:cNvPr id="8" name="Rectangle 7"/>
          <p:cNvSpPr/>
          <p:nvPr userDrawn="1"/>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userDrawn="1"/>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a:spLocks noChangeArrowheads="1"/>
          </p:cNvSpPr>
          <p:nvPr userDrawn="1"/>
        </p:nvSpPr>
        <p:spPr bwMode="auto">
          <a:xfrm>
            <a:off x="457200" y="5105400"/>
            <a:ext cx="4724400" cy="1077913"/>
          </a:xfrm>
          <a:prstGeom prst="rect">
            <a:avLst/>
          </a:prstGeom>
          <a:noFill/>
          <a:ln>
            <a:noFill/>
          </a:ln>
          <a:extLst/>
        </p:spPr>
        <p:txBody>
          <a:bodyPr>
            <a:spAutoFit/>
          </a:bodyPr>
          <a:lstStyle>
            <a:lvl1pPr>
              <a:defRPr>
                <a:solidFill>
                  <a:schemeClr val="tx1"/>
                </a:solidFill>
                <a:latin typeface="Arial" charset="0"/>
                <a:ea typeface="MS PGothic" charset="-128"/>
              </a:defRPr>
            </a:lvl1pPr>
            <a:lvl2pPr marL="742950" indent="-285750">
              <a:defRPr>
                <a:solidFill>
                  <a:schemeClr val="tx1"/>
                </a:solidFill>
                <a:latin typeface="Arial" charset="0"/>
                <a:ea typeface="MS PGothic" charset="-128"/>
              </a:defRPr>
            </a:lvl2pPr>
            <a:lvl3pPr marL="1143000" indent="-228600">
              <a:defRPr>
                <a:solidFill>
                  <a:schemeClr val="tx1"/>
                </a:solidFill>
                <a:latin typeface="Arial" charset="0"/>
                <a:ea typeface="MS PGothic" charset="-128"/>
              </a:defRPr>
            </a:lvl3pPr>
            <a:lvl4pPr marL="1600200" indent="-228600">
              <a:defRPr>
                <a:solidFill>
                  <a:schemeClr val="tx1"/>
                </a:solidFill>
                <a:latin typeface="Arial" charset="0"/>
                <a:ea typeface="MS PGothic" charset="-128"/>
              </a:defRPr>
            </a:lvl4pPr>
            <a:lvl5pPr marL="2057400" indent="-228600">
              <a:defRPr>
                <a:solidFill>
                  <a:schemeClr val="tx1"/>
                </a:solidFill>
                <a:latin typeface="Arial" charset="0"/>
                <a:ea typeface="MS PGothic" charset="-128"/>
              </a:defRPr>
            </a:lvl5pPr>
            <a:lvl6pPr marL="2514600" indent="-228600" eaLnBrk="0" fontAlgn="base" hangingPunct="0">
              <a:spcBef>
                <a:spcPct val="0"/>
              </a:spcBef>
              <a:spcAft>
                <a:spcPct val="0"/>
              </a:spcAft>
              <a:defRPr>
                <a:solidFill>
                  <a:schemeClr val="tx1"/>
                </a:solidFill>
                <a:latin typeface="Arial" charset="0"/>
                <a:ea typeface="MS PGothic" charset="-128"/>
              </a:defRPr>
            </a:lvl6pPr>
            <a:lvl7pPr marL="2971800" indent="-228600" eaLnBrk="0" fontAlgn="base" hangingPunct="0">
              <a:spcBef>
                <a:spcPct val="0"/>
              </a:spcBef>
              <a:spcAft>
                <a:spcPct val="0"/>
              </a:spcAft>
              <a:defRPr>
                <a:solidFill>
                  <a:schemeClr val="tx1"/>
                </a:solidFill>
                <a:latin typeface="Arial" charset="0"/>
                <a:ea typeface="MS PGothic" charset="-128"/>
              </a:defRPr>
            </a:lvl7pPr>
            <a:lvl8pPr marL="3429000" indent="-228600" eaLnBrk="0" fontAlgn="base" hangingPunct="0">
              <a:spcBef>
                <a:spcPct val="0"/>
              </a:spcBef>
              <a:spcAft>
                <a:spcPct val="0"/>
              </a:spcAft>
              <a:defRPr>
                <a:solidFill>
                  <a:schemeClr val="tx1"/>
                </a:solidFill>
                <a:latin typeface="Arial" charset="0"/>
                <a:ea typeface="MS PGothic" charset="-128"/>
              </a:defRPr>
            </a:lvl8pPr>
            <a:lvl9pPr marL="3886200" indent="-228600" eaLnBrk="0" fontAlgn="base" hangingPunct="0">
              <a:spcBef>
                <a:spcPct val="0"/>
              </a:spcBef>
              <a:spcAft>
                <a:spcPct val="0"/>
              </a:spcAft>
              <a:defRPr>
                <a:solidFill>
                  <a:schemeClr val="tx1"/>
                </a:solidFill>
                <a:latin typeface="Arial" charset="0"/>
                <a:ea typeface="MS PGothic" charset="-128"/>
              </a:defRPr>
            </a:lvl9pPr>
          </a:lstStyle>
          <a:p>
            <a:pPr eaLnBrk="1" hangingPunct="1">
              <a:defRPr/>
            </a:pPr>
            <a:r>
              <a:rPr lang="en-US" altLang="en-US" sz="1600" dirty="0">
                <a:solidFill>
                  <a:schemeClr val="accent1">
                    <a:lumMod val="50000"/>
                  </a:schemeClr>
                </a:solidFill>
                <a:cs typeface="+mn-cs"/>
              </a:rPr>
              <a:t>PowerPoint Authors:</a:t>
            </a:r>
          </a:p>
          <a:p>
            <a:pPr eaLnBrk="1" hangingPunct="1">
              <a:defRPr/>
            </a:pPr>
            <a:r>
              <a:rPr lang="en-US" altLang="en-US" sz="1600" dirty="0">
                <a:solidFill>
                  <a:schemeClr val="accent1">
                    <a:lumMod val="50000"/>
                  </a:schemeClr>
                </a:solidFill>
                <a:cs typeface="+mn-cs"/>
              </a:rPr>
              <a:t>	Susan Coomer Galbreath, Ph.D., CPA</a:t>
            </a:r>
          </a:p>
          <a:p>
            <a:pPr eaLnBrk="1" hangingPunct="1">
              <a:defRPr/>
            </a:pPr>
            <a:r>
              <a:rPr lang="en-US" altLang="en-US" sz="1600" dirty="0">
                <a:solidFill>
                  <a:schemeClr val="accent1">
                    <a:lumMod val="50000"/>
                  </a:schemeClr>
                </a:solidFill>
                <a:cs typeface="+mn-cs"/>
              </a:rPr>
              <a:t>	Jon A. Booker, Ph.D., CPA, CIA</a:t>
            </a:r>
          </a:p>
          <a:p>
            <a:pPr eaLnBrk="1" hangingPunct="1">
              <a:defRPr/>
            </a:pPr>
            <a:r>
              <a:rPr lang="en-US" altLang="en-US" sz="1600" dirty="0">
                <a:solidFill>
                  <a:schemeClr val="accent1">
                    <a:lumMod val="50000"/>
                  </a:schemeClr>
                </a:solidFill>
                <a:cs typeface="+mn-cs"/>
              </a:rPr>
              <a:t>	Cynthia J. Rooney, Ph.D., CPA</a:t>
            </a:r>
          </a:p>
        </p:txBody>
      </p:sp>
      <p:pic>
        <p:nvPicPr>
          <p:cNvPr id="12" name="Picture 19"/>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6064250" y="2736850"/>
            <a:ext cx="272097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40703" y="-75698"/>
            <a:ext cx="7543800" cy="2670048"/>
          </a:xfrm>
        </p:spPr>
        <p:txBody>
          <a:bodyPr/>
          <a:lstStyle>
            <a:lvl1pPr algn="l">
              <a:lnSpc>
                <a:spcPct val="85000"/>
              </a:lnSpc>
              <a:defRPr sz="54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540703" y="2815466"/>
            <a:ext cx="7529354"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13" name="Date Placeholder 3"/>
          <p:cNvSpPr>
            <a:spLocks noGrp="1"/>
          </p:cNvSpPr>
          <p:nvPr>
            <p:ph type="dt" sz="half" idx="10"/>
          </p:nvPr>
        </p:nvSpPr>
        <p:spPr/>
        <p:txBody>
          <a:bodyPr/>
          <a:lstStyle>
            <a:lvl1pPr>
              <a:defRPr/>
            </a:lvl1pPr>
          </a:lstStyle>
          <a:p>
            <a:fld id="{67E70819-8FF2-2541-ACDE-C113BD3CB747}" type="datetimeFigureOut">
              <a:rPr lang="en-US"/>
              <a:pPr/>
              <a:t>1/8/2020</a:t>
            </a:fld>
            <a:endParaRPr lang="en-US"/>
          </a:p>
        </p:txBody>
      </p:sp>
      <p:sp>
        <p:nvSpPr>
          <p:cNvPr id="14" name="Footer Placeholder 4"/>
          <p:cNvSpPr>
            <a:spLocks noGrp="1"/>
          </p:cNvSpPr>
          <p:nvPr>
            <p:ph type="ftr" sz="quarter" idx="11"/>
          </p:nvPr>
        </p:nvSpPr>
        <p:spPr/>
        <p:txBody>
          <a:bodyPr/>
          <a:lstStyle>
            <a:lvl1pPr>
              <a:defRPr/>
            </a:lvl1pPr>
          </a:lstStyle>
          <a:p>
            <a:pPr>
              <a:defRPr/>
            </a:pPr>
            <a:endParaRPr lang="en-US" altLang="en-US"/>
          </a:p>
        </p:txBody>
      </p:sp>
      <p:sp>
        <p:nvSpPr>
          <p:cNvPr id="15" name="Slide Number Placeholder 5"/>
          <p:cNvSpPr>
            <a:spLocks noGrp="1"/>
          </p:cNvSpPr>
          <p:nvPr>
            <p:ph type="sldNum" sz="quarter" idx="12"/>
          </p:nvPr>
        </p:nvSpPr>
        <p:spPr/>
        <p:txBody>
          <a:bodyPr/>
          <a:lstStyle>
            <a:lvl1pPr>
              <a:defRPr/>
            </a:lvl1pPr>
          </a:lstStyle>
          <a:p>
            <a:fld id="{2C97AF3E-6632-8F4B-BB24-5266B1069BC7}" type="slidenum">
              <a:rPr lang="en-US"/>
              <a:pPr/>
              <a:t>‹#›</a:t>
            </a:fld>
            <a:endParaRPr lang="en-US"/>
          </a:p>
        </p:txBody>
      </p:sp>
      <p:sp>
        <p:nvSpPr>
          <p:cNvPr id="16" name="Text Box 18"/>
          <p:cNvSpPr txBox="1">
            <a:spLocks noChangeArrowheads="1"/>
          </p:cNvSpPr>
          <p:nvPr userDrawn="1"/>
        </p:nvSpPr>
        <p:spPr bwMode="auto">
          <a:xfrm>
            <a:off x="3048000" y="6457950"/>
            <a:ext cx="6400800" cy="523875"/>
          </a:xfrm>
          <a:prstGeom prst="rect">
            <a:avLst/>
          </a:prstGeom>
          <a:noFill/>
          <a:ln>
            <a:noFill/>
          </a:ln>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en-US" sz="900" i="1" dirty="0">
                <a:solidFill>
                  <a:schemeClr val="bg1"/>
                </a:solidFill>
                <a:ea typeface="ＭＳ Ｐゴシック" charset="0"/>
              </a:rPr>
              <a:t>©McGraw-Hill Education. All rights reserved. Authorized only for instructor use in the classroom.  No reproduction or further distribution permitted without the prior written consent of McGraw-Hill Education.</a:t>
            </a:r>
          </a:p>
          <a:p>
            <a:r>
              <a:rPr lang="en-US" sz="1000" i="1" dirty="0">
                <a:solidFill>
                  <a:srgbClr val="F2F2F2"/>
                </a:solidFill>
                <a:latin typeface="Times" charset="0"/>
                <a:ea typeface="ＭＳ Ｐゴシック" charset="0"/>
              </a:rPr>
              <a:t>.</a:t>
            </a:r>
          </a:p>
        </p:txBody>
      </p:sp>
    </p:spTree>
    <p:extLst>
      <p:ext uri="{BB962C8B-B14F-4D97-AF65-F5344CB8AC3E}">
        <p14:creationId xmlns:p14="http://schemas.microsoft.com/office/powerpoint/2010/main" val="723717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fld id="{ADDC687C-D396-E54C-803C-CFD0AE40D7DE}" type="datetimeFigureOut">
              <a:rPr lang="en-US"/>
              <a:pPr/>
              <a:t>1/8/2020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CF2D25F6-A922-D84B-8AB3-8C39CCCCEABB}" type="slidenum">
              <a:rPr lang="en-US"/>
              <a:pPr/>
              <a:t>‹#›</a:t>
            </a:fld>
            <a:endParaRPr lang="en-US"/>
          </a:p>
        </p:txBody>
      </p:sp>
      <p:sp>
        <p:nvSpPr>
          <p:cNvPr id="7" name="Text Box 18"/>
          <p:cNvSpPr txBox="1">
            <a:spLocks noChangeArrowheads="1"/>
          </p:cNvSpPr>
          <p:nvPr userDrawn="1"/>
        </p:nvSpPr>
        <p:spPr bwMode="auto">
          <a:xfrm>
            <a:off x="3048000" y="6457950"/>
            <a:ext cx="6400800" cy="369332"/>
          </a:xfrm>
          <a:prstGeom prst="rect">
            <a:avLst/>
          </a:prstGeom>
          <a:noFill/>
          <a:ln>
            <a:noFill/>
          </a:ln>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en-US" sz="900" i="1" dirty="0">
                <a:solidFill>
                  <a:schemeClr val="bg1"/>
                </a:solidFill>
                <a:ea typeface="ＭＳ Ｐゴシック" charset="0"/>
              </a:rPr>
              <a:t>©McGraw-Hill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25247818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fld id="{5C25DD8E-8DD8-9648-9771-51C968A399A0}" type="datetimeFigureOut">
              <a:rPr lang="en-US"/>
              <a:pPr/>
              <a:t>1/8/2020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fld id="{3DDB14BE-EFFF-744A-82FE-7477917266FB}" type="slidenum">
              <a:rPr lang="en-US"/>
              <a:pPr/>
              <a:t>‹#›</a:t>
            </a:fld>
            <a:endParaRPr lang="en-US"/>
          </a:p>
        </p:txBody>
      </p:sp>
    </p:spTree>
    <p:extLst>
      <p:ext uri="{BB962C8B-B14F-4D97-AF65-F5344CB8AC3E}">
        <p14:creationId xmlns:p14="http://schemas.microsoft.com/office/powerpoint/2010/main" val="1994758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65584"/>
            <a:ext cx="7543800" cy="989708"/>
          </a:xfrm>
        </p:spPr>
        <p:txBody>
          <a:bodyPr/>
          <a:lstStyle>
            <a:lvl1pPr>
              <a:defRPr b="0">
                <a:solidFill>
                  <a:srgbClr val="000000"/>
                </a:solidFill>
              </a:defRPr>
            </a:lvl1pPr>
          </a:lstStyle>
          <a:p>
            <a:r>
              <a:rPr lang="en-US" dirty="0"/>
              <a:t>Click to edit Master title style</a:t>
            </a:r>
          </a:p>
        </p:txBody>
      </p:sp>
      <p:sp>
        <p:nvSpPr>
          <p:cNvPr id="3" name="Content Placeholder 2"/>
          <p:cNvSpPr>
            <a:spLocks noGrp="1"/>
          </p:cNvSpPr>
          <p:nvPr>
            <p:ph sz="half" idx="1"/>
          </p:nvPr>
        </p:nvSpPr>
        <p:spPr>
          <a:xfrm>
            <a:off x="822960" y="1524001"/>
            <a:ext cx="3703320" cy="4345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524001"/>
            <a:ext cx="3703320" cy="4345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fld id="{F90A5FDC-E08C-4644-AFEE-E8A0AC6C819C}" type="datetimeFigureOut">
              <a:rPr lang="en-US"/>
              <a:pPr/>
              <a:t>1/8/2020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fld id="{DF2DAE00-2833-5F48-B962-1984A23D82EA}" type="slidenum">
              <a:rPr lang="en-US"/>
              <a:pPr/>
              <a:t>‹#›</a:t>
            </a:fld>
            <a:endParaRPr lang="en-US"/>
          </a:p>
        </p:txBody>
      </p:sp>
      <p:sp>
        <p:nvSpPr>
          <p:cNvPr id="9" name="Text Box 18"/>
          <p:cNvSpPr txBox="1">
            <a:spLocks noChangeArrowheads="1"/>
          </p:cNvSpPr>
          <p:nvPr userDrawn="1"/>
        </p:nvSpPr>
        <p:spPr bwMode="auto">
          <a:xfrm>
            <a:off x="3048000" y="6457950"/>
            <a:ext cx="6400800" cy="369332"/>
          </a:xfrm>
          <a:prstGeom prst="rect">
            <a:avLst/>
          </a:prstGeom>
          <a:noFill/>
          <a:ln>
            <a:noFill/>
          </a:ln>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en-US" sz="900" i="1" dirty="0">
                <a:solidFill>
                  <a:schemeClr val="bg1"/>
                </a:solidFill>
                <a:ea typeface="ＭＳ Ｐゴシック" charset="0"/>
              </a:rPr>
              <a:t>©McGraw-Hill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3632685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5"/>
            <a:ext cx="7543800" cy="9690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397318"/>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209800"/>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371600"/>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209800"/>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fld id="{122E53DC-39FB-E244-8CC2-27350A485D8D}" type="datetimeFigureOut">
              <a:rPr lang="en-US"/>
              <a:pPr/>
              <a:t>1/8/2020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fld id="{CCB3AAE2-3617-1646-B0C9-7E0E2D33249E}" type="slidenum">
              <a:rPr lang="en-US"/>
              <a:pPr/>
              <a:t>‹#›</a:t>
            </a:fld>
            <a:endParaRPr lang="en-US"/>
          </a:p>
        </p:txBody>
      </p:sp>
    </p:spTree>
    <p:extLst>
      <p:ext uri="{BB962C8B-B14F-4D97-AF65-F5344CB8AC3E}">
        <p14:creationId xmlns:p14="http://schemas.microsoft.com/office/powerpoint/2010/main" val="293747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n-US" dirty="0"/>
              <a:t>Click to edit Master title style</a:t>
            </a:r>
          </a:p>
        </p:txBody>
      </p:sp>
      <p:sp>
        <p:nvSpPr>
          <p:cNvPr id="3" name="Date Placeholder 3"/>
          <p:cNvSpPr>
            <a:spLocks noGrp="1"/>
          </p:cNvSpPr>
          <p:nvPr>
            <p:ph type="dt" sz="half" idx="10"/>
          </p:nvPr>
        </p:nvSpPr>
        <p:spPr/>
        <p:txBody>
          <a:bodyPr/>
          <a:lstStyle>
            <a:lvl1pPr>
              <a:defRPr/>
            </a:lvl1pPr>
          </a:lstStyle>
          <a:p>
            <a:fld id="{3AAF37AC-DEE8-724F-8CDC-CAC55992DE86}" type="datetimeFigureOut">
              <a:rPr lang="en-US"/>
              <a:pPr/>
              <a:t>1/8/2020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fld id="{83824506-281A-E349-AB6F-DCE90B2F934A}" type="slidenum">
              <a:rPr lang="en-US"/>
              <a:pPr/>
              <a:t>‹#›</a:t>
            </a:fld>
            <a:endParaRPr lang="en-US"/>
          </a:p>
        </p:txBody>
      </p:sp>
      <p:sp>
        <p:nvSpPr>
          <p:cNvPr id="6" name="Text Box 18"/>
          <p:cNvSpPr txBox="1">
            <a:spLocks noChangeArrowheads="1"/>
          </p:cNvSpPr>
          <p:nvPr userDrawn="1"/>
        </p:nvSpPr>
        <p:spPr bwMode="auto">
          <a:xfrm>
            <a:off x="3048000" y="6457950"/>
            <a:ext cx="6400800" cy="369332"/>
          </a:xfrm>
          <a:prstGeom prst="rect">
            <a:avLst/>
          </a:prstGeom>
          <a:noFill/>
          <a:ln>
            <a:noFill/>
          </a:ln>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en-US" sz="900" i="1" dirty="0">
                <a:solidFill>
                  <a:schemeClr val="bg1"/>
                </a:solidFill>
                <a:ea typeface="ＭＳ Ｐゴシック" charset="0"/>
              </a:rPr>
              <a:t>©McGraw-Hill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575078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fld id="{4DC81BE3-F598-DD47-89B5-06E29D4FA5A7}" type="datetimeFigureOut">
              <a:rPr lang="en-US"/>
              <a:pPr/>
              <a:t>1/8/2020</a:t>
            </a:fld>
            <a:endParaRPr lang="en-US"/>
          </a:p>
        </p:txBody>
      </p:sp>
      <p:sp>
        <p:nvSpPr>
          <p:cNvPr id="5" name="Footer Placeholder 7"/>
          <p:cNvSpPr>
            <a:spLocks noGrp="1"/>
          </p:cNvSpPr>
          <p:nvPr>
            <p:ph type="ftr" sz="quarter" idx="11"/>
          </p:nvPr>
        </p:nvSpPr>
        <p:spPr/>
        <p:txBody>
          <a:bodyPr/>
          <a:lstStyle>
            <a:lvl1pPr>
              <a:defRPr/>
            </a:lvl1pPr>
          </a:lstStyle>
          <a:p>
            <a:pPr>
              <a:defRPr/>
            </a:pPr>
            <a:endParaRPr lang="en-US" altLang="en-US"/>
          </a:p>
        </p:txBody>
      </p:sp>
      <p:sp>
        <p:nvSpPr>
          <p:cNvPr id="6" name="Slide Number Placeholder 8"/>
          <p:cNvSpPr>
            <a:spLocks noGrp="1"/>
          </p:cNvSpPr>
          <p:nvPr>
            <p:ph type="sldNum" sz="quarter" idx="12"/>
          </p:nvPr>
        </p:nvSpPr>
        <p:spPr/>
        <p:txBody>
          <a:bodyPr/>
          <a:lstStyle>
            <a:lvl1pPr>
              <a:defRPr/>
            </a:lvl1pPr>
          </a:lstStyle>
          <a:p>
            <a:fld id="{5C71FF56-C21B-504C-9B09-D4847C9C1742}" type="slidenum">
              <a:rPr lang="en-US"/>
              <a:pPr/>
              <a:t>‹#›</a:t>
            </a:fld>
            <a:endParaRPr lang="en-US"/>
          </a:p>
        </p:txBody>
      </p:sp>
    </p:spTree>
    <p:extLst>
      <p:ext uri="{BB962C8B-B14F-4D97-AF65-F5344CB8AC3E}">
        <p14:creationId xmlns:p14="http://schemas.microsoft.com/office/powerpoint/2010/main" val="10832528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a:xfrm>
            <a:off x="349250" y="6459538"/>
            <a:ext cx="1963738" cy="365125"/>
          </a:xfrm>
        </p:spPr>
        <p:txBody>
          <a:bodyPr/>
          <a:lstStyle>
            <a:lvl1pPr>
              <a:defRPr/>
            </a:lvl1pPr>
          </a:lstStyle>
          <a:p>
            <a:fld id="{333A61F0-25B9-C144-B9BE-DBB6745199E8}" type="datetimeFigureOut">
              <a:rPr lang="en-US"/>
              <a:pPr/>
              <a:t>1/8/2020</a:t>
            </a:fld>
            <a:endParaRPr lang="en-US"/>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pPr>
              <a:defRPr/>
            </a:pPr>
            <a:endParaRPr lang="en-US" altLang="en-US"/>
          </a:p>
        </p:txBody>
      </p:sp>
      <p:sp>
        <p:nvSpPr>
          <p:cNvPr id="9" name="Slide Number Placeholder 6"/>
          <p:cNvSpPr>
            <a:spLocks noGrp="1"/>
          </p:cNvSpPr>
          <p:nvPr>
            <p:ph type="sldNum" sz="quarter" idx="12"/>
          </p:nvPr>
        </p:nvSpPr>
        <p:spPr/>
        <p:txBody>
          <a:bodyPr/>
          <a:lstStyle>
            <a:lvl1pPr>
              <a:defRPr>
                <a:solidFill>
                  <a:schemeClr val="tx2"/>
                </a:solidFill>
              </a:defRPr>
            </a:lvl1pPr>
          </a:lstStyle>
          <a:p>
            <a:fld id="{79E7D76B-EA4C-E746-B965-0B82A2130E76}" type="slidenum">
              <a:rPr lang="en-US"/>
              <a:pPr/>
              <a:t>‹#›</a:t>
            </a:fld>
            <a:endParaRPr lang="en-US"/>
          </a:p>
        </p:txBody>
      </p:sp>
    </p:spTree>
    <p:extLst>
      <p:ext uri="{BB962C8B-B14F-4D97-AF65-F5344CB8AC3E}">
        <p14:creationId xmlns:p14="http://schemas.microsoft.com/office/powerpoint/2010/main" val="231892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fld id="{03062F5E-4332-A74E-9327-539AC439BDAB}" type="datetimeFigureOut">
              <a:rPr lang="en-US"/>
              <a:pPr/>
              <a:t>1/8/2020</a:t>
            </a:fld>
            <a:endParaRPr lang="en-US"/>
          </a:p>
        </p:txBody>
      </p:sp>
      <p:sp>
        <p:nvSpPr>
          <p:cNvPr id="8" name="Footer Placeholder 4"/>
          <p:cNvSpPr>
            <a:spLocks noGrp="1"/>
          </p:cNvSpPr>
          <p:nvPr>
            <p:ph type="ftr" sz="quarter" idx="11"/>
          </p:nvPr>
        </p:nvSpPr>
        <p:spPr/>
        <p:txBody>
          <a:bodyPr/>
          <a:lstStyle>
            <a:lvl1pPr>
              <a:defRPr smtClean="0"/>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fld id="{DE840303-3D0F-C444-A356-4229246CE596}" type="slidenum">
              <a:rPr lang="en-US"/>
              <a:pPr/>
              <a:t>‹#›</a:t>
            </a:fld>
            <a:endParaRPr lang="en-US"/>
          </a:p>
        </p:txBody>
      </p:sp>
    </p:spTree>
    <p:extLst>
      <p:ext uri="{BB962C8B-B14F-4D97-AF65-F5344CB8AC3E}">
        <p14:creationId xmlns:p14="http://schemas.microsoft.com/office/powerpoint/2010/main" val="33071912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lvl1pPr>
              <a:defRPr/>
            </a:lvl1pPr>
          </a:lstStyle>
          <a:p>
            <a:fld id="{43F9E24D-6109-4642-8B88-6B385130BC3F}" type="datetimeFigureOut">
              <a:rPr lang="en-US"/>
              <a:pPr/>
              <a:t>1/8/2020</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ltLang="en-US"/>
          </a:p>
        </p:txBody>
      </p:sp>
      <p:sp>
        <p:nvSpPr>
          <p:cNvPr id="9" name="Slide Number Placeholder 6"/>
          <p:cNvSpPr>
            <a:spLocks noGrp="1"/>
          </p:cNvSpPr>
          <p:nvPr>
            <p:ph type="sldNum" sz="quarter" idx="12"/>
          </p:nvPr>
        </p:nvSpPr>
        <p:spPr/>
        <p:txBody>
          <a:bodyPr/>
          <a:lstStyle>
            <a:lvl1pPr>
              <a:defRPr/>
            </a:lvl1pPr>
          </a:lstStyle>
          <a:p>
            <a:fld id="{FE4FB87E-EAD9-8D42-B4D1-CCE81651AB9E}" type="slidenum">
              <a:rPr lang="en-US"/>
              <a:pPr/>
              <a:t>‹#›</a:t>
            </a:fld>
            <a:endParaRPr lang="en-US"/>
          </a:p>
        </p:txBody>
      </p:sp>
    </p:spTree>
    <p:extLst>
      <p:ext uri="{BB962C8B-B14F-4D97-AF65-F5344CB8AC3E}">
        <p14:creationId xmlns:p14="http://schemas.microsoft.com/office/powerpoint/2010/main" val="17388441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fld id="{E9AE73A5-B234-6144-9ADA-97DDC2BBE0B8}" type="datetimeFigureOut">
              <a:rPr lang="en-US"/>
              <a:pPr/>
              <a:t>1/8/2020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547B416E-5363-5243-AA85-75CD79A0B604}" type="slidenum">
              <a:rPr lang="en-US"/>
              <a:pPr/>
              <a:t>‹#›</a:t>
            </a:fld>
            <a:endParaRPr lang="en-US"/>
          </a:p>
        </p:txBody>
      </p:sp>
    </p:spTree>
    <p:extLst>
      <p:ext uri="{BB962C8B-B14F-4D97-AF65-F5344CB8AC3E}">
        <p14:creationId xmlns:p14="http://schemas.microsoft.com/office/powerpoint/2010/main" val="40639148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p:txBody>
          <a:bodyPr/>
          <a:lstStyle>
            <a:lvl1pPr>
              <a:defRPr/>
            </a:lvl1pPr>
          </a:lstStyle>
          <a:p>
            <a:fld id="{51057D88-D882-7A4A-9613-CE53F0F91D5A}" type="datetimeFigureOut">
              <a:rPr lang="en-US"/>
              <a:pPr/>
              <a:t>1/8/2020</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ltLang="en-US"/>
          </a:p>
        </p:txBody>
      </p:sp>
      <p:sp>
        <p:nvSpPr>
          <p:cNvPr id="8" name="Slide Number Placeholder 5"/>
          <p:cNvSpPr>
            <a:spLocks noGrp="1"/>
          </p:cNvSpPr>
          <p:nvPr>
            <p:ph type="sldNum" sz="quarter" idx="12"/>
          </p:nvPr>
        </p:nvSpPr>
        <p:spPr/>
        <p:txBody>
          <a:bodyPr/>
          <a:lstStyle>
            <a:lvl1pPr>
              <a:defRPr/>
            </a:lvl1pPr>
          </a:lstStyle>
          <a:p>
            <a:fld id="{3FE28B10-FD97-3740-94E2-4D530FEB04E5}" type="slidenum">
              <a:rPr lang="en-US"/>
              <a:pPr/>
              <a:t>‹#›</a:t>
            </a:fld>
            <a:endParaRPr lang="en-US"/>
          </a:p>
        </p:txBody>
      </p:sp>
    </p:spTree>
    <p:extLst>
      <p:ext uri="{BB962C8B-B14F-4D97-AF65-F5344CB8AC3E}">
        <p14:creationId xmlns:p14="http://schemas.microsoft.com/office/powerpoint/2010/main" val="31457527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8" name="Title 1"/>
          <p:cNvSpPr>
            <a:spLocks noGrp="1"/>
          </p:cNvSpPr>
          <p:nvPr>
            <p:ph type="title"/>
          </p:nvPr>
        </p:nvSpPr>
        <p:spPr>
          <a:xfrm>
            <a:off x="457200" y="304800"/>
            <a:ext cx="8229600" cy="914400"/>
          </a:xfrm>
        </p:spPr>
        <p:txBody>
          <a:bodyPr/>
          <a:lstStyle>
            <a:lvl1pPr>
              <a:defRPr sz="4000"/>
            </a:lvl1pPr>
          </a:lstStyle>
          <a:p>
            <a:r>
              <a:rPr lang="en-US" dirty="0"/>
              <a:t>Click to edit Master title style</a:t>
            </a:r>
          </a:p>
        </p:txBody>
      </p:sp>
    </p:spTree>
    <p:extLst>
      <p:ext uri="{BB962C8B-B14F-4D97-AF65-F5344CB8AC3E}">
        <p14:creationId xmlns:p14="http://schemas.microsoft.com/office/powerpoint/2010/main" val="544749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65584"/>
            <a:ext cx="7543800" cy="98970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524001"/>
            <a:ext cx="3703320" cy="4345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524001"/>
            <a:ext cx="3703320" cy="4345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fld id="{8D5CD4F8-993A-AB41-B7E9-73ECDB3D9EAD}" type="datetimeFigureOut">
              <a:rPr lang="en-US"/>
              <a:pPr/>
              <a:t>1/8/2020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fld id="{6CAE5A54-4F3F-A143-B84E-B6DA003DD02F}" type="slidenum">
              <a:rPr lang="en-US"/>
              <a:pPr/>
              <a:t>‹#›</a:t>
            </a:fld>
            <a:endParaRPr lang="en-US"/>
          </a:p>
        </p:txBody>
      </p:sp>
    </p:spTree>
    <p:extLst>
      <p:ext uri="{BB962C8B-B14F-4D97-AF65-F5344CB8AC3E}">
        <p14:creationId xmlns:p14="http://schemas.microsoft.com/office/powerpoint/2010/main" val="249507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5"/>
            <a:ext cx="7543800" cy="9690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397318"/>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209800"/>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371600"/>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209800"/>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fld id="{68DE3266-816F-9441-B2C4-7182181EEF54}" type="datetimeFigureOut">
              <a:rPr lang="en-US"/>
              <a:pPr/>
              <a:t>1/8/2020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fld id="{18B80BDF-5EAC-384D-9EA4-1CCA25ACDD12}" type="slidenum">
              <a:rPr lang="en-US"/>
              <a:pPr/>
              <a:t>‹#›</a:t>
            </a:fld>
            <a:endParaRPr lang="en-US"/>
          </a:p>
        </p:txBody>
      </p:sp>
    </p:spTree>
    <p:extLst>
      <p:ext uri="{BB962C8B-B14F-4D97-AF65-F5344CB8AC3E}">
        <p14:creationId xmlns:p14="http://schemas.microsoft.com/office/powerpoint/2010/main" val="3189510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n-US" dirty="0"/>
              <a:t>Click to edit Master title style</a:t>
            </a:r>
          </a:p>
        </p:txBody>
      </p:sp>
      <p:sp>
        <p:nvSpPr>
          <p:cNvPr id="3" name="Date Placeholder 3"/>
          <p:cNvSpPr>
            <a:spLocks noGrp="1"/>
          </p:cNvSpPr>
          <p:nvPr>
            <p:ph type="dt" sz="half" idx="10"/>
          </p:nvPr>
        </p:nvSpPr>
        <p:spPr/>
        <p:txBody>
          <a:bodyPr/>
          <a:lstStyle>
            <a:lvl1pPr>
              <a:defRPr/>
            </a:lvl1pPr>
          </a:lstStyle>
          <a:p>
            <a:fld id="{7FAD5283-20DD-9E42-B50F-D19F686C62D5}" type="datetimeFigureOut">
              <a:rPr lang="en-US"/>
              <a:pPr/>
              <a:t>1/8/2020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fld id="{FA057318-AF24-064C-BD93-1593051C69BC}" type="slidenum">
              <a:rPr lang="en-US"/>
              <a:pPr/>
              <a:t>‹#›</a:t>
            </a:fld>
            <a:endParaRPr lang="en-US"/>
          </a:p>
        </p:txBody>
      </p:sp>
      <p:sp>
        <p:nvSpPr>
          <p:cNvPr id="6" name="Text Box 18"/>
          <p:cNvSpPr txBox="1">
            <a:spLocks noChangeArrowheads="1"/>
          </p:cNvSpPr>
          <p:nvPr userDrawn="1"/>
        </p:nvSpPr>
        <p:spPr bwMode="auto">
          <a:xfrm>
            <a:off x="3048000" y="6457950"/>
            <a:ext cx="6400800" cy="369332"/>
          </a:xfrm>
          <a:prstGeom prst="rect">
            <a:avLst/>
          </a:prstGeom>
          <a:noFill/>
          <a:ln>
            <a:noFill/>
          </a:ln>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en-US" sz="900" i="1" dirty="0">
                <a:solidFill>
                  <a:schemeClr val="bg1"/>
                </a:solidFill>
                <a:ea typeface="ＭＳ Ｐゴシック" charset="0"/>
              </a:rPr>
              <a:t>©McGraw-Hill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3352247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fld id="{CC6DAFC2-58ED-744F-98A0-6BE5C7117DF5}" type="datetimeFigureOut">
              <a:rPr lang="en-US"/>
              <a:pPr/>
              <a:t>1/8/2020</a:t>
            </a:fld>
            <a:endParaRPr lang="en-US"/>
          </a:p>
        </p:txBody>
      </p:sp>
      <p:sp>
        <p:nvSpPr>
          <p:cNvPr id="5" name="Footer Placeholder 7"/>
          <p:cNvSpPr>
            <a:spLocks noGrp="1"/>
          </p:cNvSpPr>
          <p:nvPr>
            <p:ph type="ftr" sz="quarter" idx="11"/>
          </p:nvPr>
        </p:nvSpPr>
        <p:spPr/>
        <p:txBody>
          <a:bodyPr/>
          <a:lstStyle>
            <a:lvl1pPr>
              <a:defRPr smtClean="0"/>
            </a:lvl1pPr>
          </a:lstStyle>
          <a:p>
            <a:pPr>
              <a:defRPr/>
            </a:pPr>
            <a:endParaRPr lang="en-US" altLang="en-US"/>
          </a:p>
        </p:txBody>
      </p:sp>
      <p:sp>
        <p:nvSpPr>
          <p:cNvPr id="6" name="Slide Number Placeholder 8"/>
          <p:cNvSpPr>
            <a:spLocks noGrp="1"/>
          </p:cNvSpPr>
          <p:nvPr>
            <p:ph type="sldNum" sz="quarter" idx="12"/>
          </p:nvPr>
        </p:nvSpPr>
        <p:spPr/>
        <p:txBody>
          <a:bodyPr/>
          <a:lstStyle>
            <a:lvl1pPr>
              <a:defRPr/>
            </a:lvl1pPr>
          </a:lstStyle>
          <a:p>
            <a:fld id="{056C131C-D846-F54C-AC0C-4D1A513DA7CD}" type="slidenum">
              <a:rPr lang="en-US"/>
              <a:pPr/>
              <a:t>‹#›</a:t>
            </a:fld>
            <a:endParaRPr lang="en-US"/>
          </a:p>
        </p:txBody>
      </p:sp>
    </p:spTree>
    <p:extLst>
      <p:ext uri="{BB962C8B-B14F-4D97-AF65-F5344CB8AC3E}">
        <p14:creationId xmlns:p14="http://schemas.microsoft.com/office/powerpoint/2010/main" val="2428981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a:xfrm>
            <a:off x="349250" y="6459538"/>
            <a:ext cx="1963738" cy="365125"/>
          </a:xfrm>
        </p:spPr>
        <p:txBody>
          <a:bodyPr/>
          <a:lstStyle>
            <a:lvl1pPr>
              <a:defRPr/>
            </a:lvl1pPr>
          </a:lstStyle>
          <a:p>
            <a:fld id="{6D4314F9-A0A6-754B-8FA6-F3C573B65C28}" type="datetimeFigureOut">
              <a:rPr lang="en-US"/>
              <a:pPr/>
              <a:t>1/8/2020</a:t>
            </a:fld>
            <a:endParaRPr lang="en-US"/>
          </a:p>
        </p:txBody>
      </p:sp>
      <p:sp>
        <p:nvSpPr>
          <p:cNvPr id="8" name="Footer Placeholder 5"/>
          <p:cNvSpPr>
            <a:spLocks noGrp="1"/>
          </p:cNvSpPr>
          <p:nvPr>
            <p:ph type="ftr" sz="quarter" idx="11"/>
          </p:nvPr>
        </p:nvSpPr>
        <p:spPr>
          <a:xfrm>
            <a:off x="3600450" y="6459538"/>
            <a:ext cx="3486150" cy="365125"/>
          </a:xfrm>
        </p:spPr>
        <p:txBody>
          <a:bodyPr/>
          <a:lstStyle>
            <a:lvl1pPr algn="l">
              <a:defRPr smtClean="0">
                <a:solidFill>
                  <a:schemeClr val="tx2"/>
                </a:solidFill>
              </a:defRPr>
            </a:lvl1pPr>
          </a:lstStyle>
          <a:p>
            <a:pPr>
              <a:defRPr/>
            </a:pPr>
            <a:endParaRPr lang="en-US" altLang="en-US"/>
          </a:p>
        </p:txBody>
      </p:sp>
      <p:sp>
        <p:nvSpPr>
          <p:cNvPr id="9" name="Slide Number Placeholder 6"/>
          <p:cNvSpPr>
            <a:spLocks noGrp="1"/>
          </p:cNvSpPr>
          <p:nvPr>
            <p:ph type="sldNum" sz="quarter" idx="12"/>
          </p:nvPr>
        </p:nvSpPr>
        <p:spPr/>
        <p:txBody>
          <a:bodyPr/>
          <a:lstStyle>
            <a:lvl1pPr>
              <a:defRPr>
                <a:solidFill>
                  <a:schemeClr val="tx2"/>
                </a:solidFill>
              </a:defRPr>
            </a:lvl1pPr>
          </a:lstStyle>
          <a:p>
            <a:fld id="{6D9D3043-7852-C141-BB0D-3DC52CA1480A}" type="slidenum">
              <a:rPr lang="en-US"/>
              <a:pPr/>
              <a:t>‹#›</a:t>
            </a:fld>
            <a:endParaRPr lang="en-US"/>
          </a:p>
        </p:txBody>
      </p:sp>
    </p:spTree>
    <p:extLst>
      <p:ext uri="{BB962C8B-B14F-4D97-AF65-F5344CB8AC3E}">
        <p14:creationId xmlns:p14="http://schemas.microsoft.com/office/powerpoint/2010/main" val="671072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lvl1pPr>
              <a:defRPr/>
            </a:lvl1pPr>
          </a:lstStyle>
          <a:p>
            <a:fld id="{1D2A2536-05C2-8B40-93DF-D3248E470F7E}" type="datetimeFigureOut">
              <a:rPr lang="en-US"/>
              <a:pPr/>
              <a:t>1/8/2020</a:t>
            </a:fld>
            <a:endParaRPr lang="en-US"/>
          </a:p>
        </p:txBody>
      </p:sp>
      <p:sp>
        <p:nvSpPr>
          <p:cNvPr id="8" name="Footer Placeholder 5"/>
          <p:cNvSpPr>
            <a:spLocks noGrp="1"/>
          </p:cNvSpPr>
          <p:nvPr>
            <p:ph type="ftr" sz="quarter" idx="11"/>
          </p:nvPr>
        </p:nvSpPr>
        <p:spPr/>
        <p:txBody>
          <a:bodyPr/>
          <a:lstStyle>
            <a:lvl1pPr>
              <a:defRPr smtClean="0"/>
            </a:lvl1pPr>
          </a:lstStyle>
          <a:p>
            <a:pPr>
              <a:defRPr/>
            </a:pPr>
            <a:endParaRPr lang="en-US" altLang="en-US"/>
          </a:p>
        </p:txBody>
      </p:sp>
      <p:sp>
        <p:nvSpPr>
          <p:cNvPr id="9" name="Slide Number Placeholder 6"/>
          <p:cNvSpPr>
            <a:spLocks noGrp="1"/>
          </p:cNvSpPr>
          <p:nvPr>
            <p:ph type="sldNum" sz="quarter" idx="12"/>
          </p:nvPr>
        </p:nvSpPr>
        <p:spPr/>
        <p:txBody>
          <a:bodyPr/>
          <a:lstStyle>
            <a:lvl1pPr>
              <a:defRPr/>
            </a:lvl1pPr>
          </a:lstStyle>
          <a:p>
            <a:fld id="{37B827A8-A689-5742-875C-3C71581B950B}" type="slidenum">
              <a:rPr lang="en-US"/>
              <a:pPr/>
              <a:t>‹#›</a:t>
            </a:fld>
            <a:endParaRPr lang="en-US"/>
          </a:p>
        </p:txBody>
      </p:sp>
    </p:spTree>
    <p:extLst>
      <p:ext uri="{BB962C8B-B14F-4D97-AF65-F5344CB8AC3E}">
        <p14:creationId xmlns:p14="http://schemas.microsoft.com/office/powerpoint/2010/main" val="884411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fld id="{92BB23EC-78C0-E347-AE57-DB0C13277A8C}" type="datetimeFigureOut">
              <a:rPr lang="en-US"/>
              <a:pPr/>
              <a:t>1/8/2020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B47B1B4D-C7E1-B44D-B4AF-90FE8CEF5D4D}" type="slidenum">
              <a:rPr lang="en-US"/>
              <a:pPr/>
              <a:t>‹#›</a:t>
            </a:fld>
            <a:endParaRPr lang="en-US"/>
          </a:p>
        </p:txBody>
      </p:sp>
    </p:spTree>
    <p:extLst>
      <p:ext uri="{BB962C8B-B14F-4D97-AF65-F5344CB8AC3E}">
        <p14:creationId xmlns:p14="http://schemas.microsoft.com/office/powerpoint/2010/main" val="1362173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152400"/>
            <a:ext cx="7543800" cy="102552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822325" y="1447800"/>
            <a:ext cx="7543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2325" y="6459538"/>
            <a:ext cx="18542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FFFFFF"/>
                </a:solidFill>
              </a:defRPr>
            </a:lvl1pPr>
          </a:lstStyle>
          <a:p>
            <a:fld id="{DA7B4CC4-CBF8-E34C-A1BE-34E4A96F4C4B}" type="datetimeFigureOut">
              <a:rPr lang="en-US"/>
              <a:pPr/>
              <a:t>1/8/2020</a:t>
            </a:fld>
            <a:endParaRPr lang="en-US"/>
          </a:p>
        </p:txBody>
      </p:sp>
      <p:sp>
        <p:nvSpPr>
          <p:cNvPr id="5" name="Footer Placeholder 4"/>
          <p:cNvSpPr>
            <a:spLocks noGrp="1"/>
          </p:cNvSpPr>
          <p:nvPr>
            <p:ph type="ftr" sz="quarter" idx="3"/>
          </p:nvPr>
        </p:nvSpPr>
        <p:spPr>
          <a:xfrm>
            <a:off x="2765425" y="6459538"/>
            <a:ext cx="3616325" cy="365125"/>
          </a:xfrm>
          <a:prstGeom prst="rect">
            <a:avLst/>
          </a:prstGeom>
        </p:spPr>
        <p:txBody>
          <a:bodyPr vert="horz" wrap="square" lIns="91440" tIns="45720" rIns="91440" bIns="45720" numCol="1" anchor="ctr" anchorCtr="0" compatLnSpc="1">
            <a:prstTxWarp prst="textNoShape">
              <a:avLst/>
            </a:prstTxWarp>
          </a:bodyPr>
          <a:lstStyle>
            <a:lvl1pPr algn="ctr">
              <a:defRPr sz="900" smtClean="0">
                <a:solidFill>
                  <a:srgbClr val="FFFFFF"/>
                </a:solidFill>
                <a:latin typeface="Arial" pitchFamily="34" charset="0"/>
                <a:ea typeface="MS PGothic" pitchFamily="34" charset="-128"/>
                <a:cs typeface="+mn-cs"/>
              </a:defRPr>
            </a:lvl1pPr>
          </a:lstStyle>
          <a:p>
            <a:pPr>
              <a:defRPr/>
            </a:pPr>
            <a:endParaRPr lang="en-US" altLang="en-US"/>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defRPr>
            </a:lvl1pPr>
          </a:lstStyle>
          <a:p>
            <a:fld id="{E5F111E7-029B-024C-8081-56715329B67B}" type="slidenum">
              <a:rPr lang="en-US"/>
              <a:pPr/>
              <a:t>‹#›</a:t>
            </a:fld>
            <a:endParaRPr lang="en-US"/>
          </a:p>
        </p:txBody>
      </p:sp>
      <p:cxnSp>
        <p:nvCxnSpPr>
          <p:cNvPr id="10" name="Straight Connector 9"/>
          <p:cNvCxnSpPr/>
          <p:nvPr/>
        </p:nvCxnSpPr>
        <p:spPr>
          <a:xfrm>
            <a:off x="895350" y="1219200"/>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7772400" y="0"/>
            <a:ext cx="1219200" cy="246063"/>
          </a:xfrm>
          <a:prstGeom prst="rect">
            <a:avLst/>
          </a:prstGeom>
          <a:noFill/>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r>
              <a:rPr lang="en-US" sz="1000"/>
              <a:t>8-</a:t>
            </a:r>
            <a:fld id="{7C18419C-4950-AD41-AE9D-E3FA272EEA1D}" type="slidenum">
              <a:rPr lang="en-US" sz="1000"/>
              <a:pPr algn="r" eaLnBrk="1" hangingPunct="1"/>
              <a:t>‹#›</a:t>
            </a:fld>
            <a:endParaRPr lang="en-US" sz="1000"/>
          </a:p>
        </p:txBody>
      </p:sp>
    </p:spTree>
  </p:cSld>
  <p:clrMap bg1="lt1" tx1="dk1" bg2="lt2" tx2="dk2" accent1="accent1" accent2="accent2" accent3="accent3" accent4="accent4" accent5="accent5" accent6="accent6" hlink="hlink" folHlink="folHlink"/>
  <p:sldLayoutIdLst>
    <p:sldLayoutId id="2147484637" r:id="rId1"/>
    <p:sldLayoutId id="2147484643" r:id="rId2"/>
    <p:sldLayoutId id="2147484638" r:id="rId3"/>
    <p:sldLayoutId id="2147484639" r:id="rId4"/>
    <p:sldLayoutId id="2147484640" r:id="rId5"/>
    <p:sldLayoutId id="2147484644" r:id="rId6"/>
    <p:sldLayoutId id="2147484645" r:id="rId7"/>
    <p:sldLayoutId id="2147484646" r:id="rId8"/>
    <p:sldLayoutId id="2147484641" r:id="rId9"/>
    <p:sldLayoutId id="2147484647" r:id="rId10"/>
    <p:sldLayoutId id="2147484648" r:id="rId11"/>
  </p:sldLayoutIdLst>
  <p:txStyles>
    <p:titleStyle>
      <a:lvl1pPr algn="l" rtl="0" eaLnBrk="0" fontAlgn="base" hangingPunct="0">
        <a:lnSpc>
          <a:spcPct val="85000"/>
        </a:lnSpc>
        <a:spcBef>
          <a:spcPct val="0"/>
        </a:spcBef>
        <a:spcAft>
          <a:spcPct val="0"/>
        </a:spcAft>
        <a:defRPr sz="4000" kern="1200" spc="-50">
          <a:solidFill>
            <a:srgbClr val="404040"/>
          </a:solidFill>
          <a:latin typeface="+mj-lt"/>
          <a:ea typeface="ＭＳ Ｐゴシック" charset="0"/>
          <a:cs typeface="+mj-cs"/>
        </a:defRPr>
      </a:lvl1pPr>
      <a:lvl2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ＭＳ Ｐゴシック" charset="0"/>
        </a:defRPr>
      </a:lvl2pPr>
      <a:lvl3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ＭＳ Ｐゴシック" charset="0"/>
        </a:defRPr>
      </a:lvl3pPr>
      <a:lvl4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ＭＳ Ｐゴシック" charset="0"/>
        </a:defRPr>
      </a:lvl4pPr>
      <a:lvl5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ＭＳ Ｐゴシック"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charset="0"/>
        <a:buChar char=" "/>
        <a:defRPr sz="2000" kern="1200">
          <a:solidFill>
            <a:srgbClr val="404040"/>
          </a:solidFill>
          <a:latin typeface="+mn-lt"/>
          <a:ea typeface="ＭＳ Ｐゴシック" charset="0"/>
          <a:cs typeface="+mn-cs"/>
        </a:defRPr>
      </a:lvl1pPr>
      <a:lvl2pPr marL="382588" indent="-182563" algn="l" rtl="0" eaLnBrk="0" fontAlgn="base" hangingPunct="0">
        <a:lnSpc>
          <a:spcPct val="90000"/>
        </a:lnSpc>
        <a:spcBef>
          <a:spcPts val="200"/>
        </a:spcBef>
        <a:spcAft>
          <a:spcPts val="400"/>
        </a:spcAft>
        <a:buClr>
          <a:schemeClr val="accent1"/>
        </a:buClr>
        <a:buFont typeface="Calibri" charset="0"/>
        <a:buChar char="◦"/>
        <a:defRPr kern="1200">
          <a:solidFill>
            <a:srgbClr val="404040"/>
          </a:solidFill>
          <a:latin typeface="+mn-lt"/>
          <a:ea typeface="ＭＳ Ｐゴシック" charset="0"/>
          <a:cs typeface="+mn-cs"/>
        </a:defRPr>
      </a:lvl2pPr>
      <a:lvl3pPr marL="566738"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3pPr>
      <a:lvl4pPr marL="749300"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4pPr>
      <a:lvl5pPr marL="931863"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152400"/>
            <a:ext cx="7543800" cy="102552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822325" y="1447800"/>
            <a:ext cx="7543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2325" y="6459538"/>
            <a:ext cx="18542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FFFFFF"/>
                </a:solidFill>
              </a:defRPr>
            </a:lvl1pPr>
          </a:lstStyle>
          <a:p>
            <a:fld id="{76D20C4D-5179-C041-84FD-6B867395215B}" type="datetimeFigureOut">
              <a:rPr lang="en-US"/>
              <a:pPr/>
              <a:t>1/8/2020</a:t>
            </a:fld>
            <a:endParaRPr lang="en-US"/>
          </a:p>
        </p:txBody>
      </p:sp>
      <p:sp>
        <p:nvSpPr>
          <p:cNvPr id="5" name="Footer Placeholder 4"/>
          <p:cNvSpPr>
            <a:spLocks noGrp="1"/>
          </p:cNvSpPr>
          <p:nvPr>
            <p:ph type="ftr" sz="quarter" idx="3"/>
          </p:nvPr>
        </p:nvSpPr>
        <p:spPr>
          <a:xfrm>
            <a:off x="2765425" y="6459538"/>
            <a:ext cx="3616325"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FFFFFF"/>
                </a:solidFill>
                <a:ea typeface="MS PGothic" pitchFamily="34" charset="-128"/>
                <a:cs typeface="+mn-cs"/>
              </a:defRPr>
            </a:lvl1pPr>
          </a:lstStyle>
          <a:p>
            <a:pPr>
              <a:defRPr/>
            </a:pPr>
            <a:endParaRPr lang="en-US" altLang="en-US"/>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defRPr>
            </a:lvl1pPr>
          </a:lstStyle>
          <a:p>
            <a:fld id="{F5CFD9FE-3DD1-C847-ACD9-B043AD2AA492}" type="slidenum">
              <a:rPr lang="en-US"/>
              <a:pPr/>
              <a:t>‹#›</a:t>
            </a:fld>
            <a:endParaRPr lang="en-US"/>
          </a:p>
        </p:txBody>
      </p:sp>
      <p:cxnSp>
        <p:nvCxnSpPr>
          <p:cNvPr id="10" name="Straight Connector 9"/>
          <p:cNvCxnSpPr/>
          <p:nvPr/>
        </p:nvCxnSpPr>
        <p:spPr>
          <a:xfrm>
            <a:off x="895350" y="1219200"/>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7772400" y="0"/>
            <a:ext cx="1219200" cy="246063"/>
          </a:xfrm>
          <a:prstGeom prst="rect">
            <a:avLst/>
          </a:prstGeom>
          <a:noFill/>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r>
              <a:rPr lang="en-US" sz="1000"/>
              <a:t>5-</a:t>
            </a:r>
            <a:fld id="{FAB4660F-8364-B742-815B-0F1CDF3B9640}" type="slidenum">
              <a:rPr lang="en-US" sz="1000"/>
              <a:pPr algn="r" eaLnBrk="1" hangingPunct="1"/>
              <a:t>‹#›</a:t>
            </a:fld>
            <a:endParaRPr lang="en-US" sz="1000"/>
          </a:p>
        </p:txBody>
      </p:sp>
    </p:spTree>
    <p:extLst>
      <p:ext uri="{BB962C8B-B14F-4D97-AF65-F5344CB8AC3E}">
        <p14:creationId xmlns:p14="http://schemas.microsoft.com/office/powerpoint/2010/main" val="3197050932"/>
      </p:ext>
    </p:extLst>
  </p:cSld>
  <p:clrMap bg1="lt1" tx1="dk1" bg2="lt2" tx2="dk2" accent1="accent1" accent2="accent2" accent3="accent3" accent4="accent4" accent5="accent5" accent6="accent6" hlink="hlink" folHlink="folHlink"/>
  <p:sldLayoutIdLst>
    <p:sldLayoutId id="2147484650" r:id="rId1"/>
    <p:sldLayoutId id="2147484651" r:id="rId2"/>
    <p:sldLayoutId id="2147484652" r:id="rId3"/>
    <p:sldLayoutId id="2147484653" r:id="rId4"/>
    <p:sldLayoutId id="2147484654" r:id="rId5"/>
    <p:sldLayoutId id="2147484655" r:id="rId6"/>
    <p:sldLayoutId id="2147484656" r:id="rId7"/>
    <p:sldLayoutId id="2147484657" r:id="rId8"/>
    <p:sldLayoutId id="2147484658" r:id="rId9"/>
    <p:sldLayoutId id="2147484659" r:id="rId10"/>
    <p:sldLayoutId id="2147484660" r:id="rId11"/>
    <p:sldLayoutId id="2147484661" r:id="rId12"/>
  </p:sldLayoutIdLst>
  <p:txStyles>
    <p:titleStyle>
      <a:lvl1pPr algn="l" rtl="0" eaLnBrk="0" fontAlgn="base" hangingPunct="0">
        <a:lnSpc>
          <a:spcPct val="85000"/>
        </a:lnSpc>
        <a:spcBef>
          <a:spcPct val="0"/>
        </a:spcBef>
        <a:spcAft>
          <a:spcPct val="0"/>
        </a:spcAft>
        <a:defRPr sz="4000" kern="1200" spc="-50">
          <a:solidFill>
            <a:srgbClr val="404040"/>
          </a:solidFill>
          <a:latin typeface="+mj-lt"/>
          <a:ea typeface="ＭＳ Ｐゴシック" charset="0"/>
          <a:cs typeface="+mj-cs"/>
        </a:defRPr>
      </a:lvl1pPr>
      <a:lvl2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ＭＳ Ｐゴシック" charset="0"/>
        </a:defRPr>
      </a:lvl2pPr>
      <a:lvl3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ＭＳ Ｐゴシック" charset="0"/>
        </a:defRPr>
      </a:lvl3pPr>
      <a:lvl4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ＭＳ Ｐゴシック" charset="0"/>
        </a:defRPr>
      </a:lvl4pPr>
      <a:lvl5pPr algn="l" rtl="0" eaLnBrk="0" fontAlgn="base" hangingPunct="0">
        <a:lnSpc>
          <a:spcPct val="85000"/>
        </a:lnSpc>
        <a:spcBef>
          <a:spcPct val="0"/>
        </a:spcBef>
        <a:spcAft>
          <a:spcPct val="0"/>
        </a:spcAft>
        <a:defRPr sz="4000">
          <a:solidFill>
            <a:srgbClr val="404040"/>
          </a:solidFill>
          <a:latin typeface="Calibri Light" panose="020F0302020204030204" pitchFamily="34" charset="0"/>
          <a:ea typeface="ＭＳ Ｐゴシック"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charset="0"/>
        <a:buChar char=" "/>
        <a:defRPr sz="2000" kern="1200">
          <a:solidFill>
            <a:srgbClr val="404040"/>
          </a:solidFill>
          <a:latin typeface="+mn-lt"/>
          <a:ea typeface="ＭＳ Ｐゴシック" charset="0"/>
          <a:cs typeface="+mn-cs"/>
        </a:defRPr>
      </a:lvl1pPr>
      <a:lvl2pPr marL="382588" indent="-182563" algn="l" rtl="0" eaLnBrk="0" fontAlgn="base" hangingPunct="0">
        <a:lnSpc>
          <a:spcPct val="90000"/>
        </a:lnSpc>
        <a:spcBef>
          <a:spcPts val="200"/>
        </a:spcBef>
        <a:spcAft>
          <a:spcPts val="400"/>
        </a:spcAft>
        <a:buClr>
          <a:schemeClr val="accent1"/>
        </a:buClr>
        <a:buFont typeface="Calibri" charset="0"/>
        <a:buChar char="◦"/>
        <a:defRPr kern="1200">
          <a:solidFill>
            <a:srgbClr val="404040"/>
          </a:solidFill>
          <a:latin typeface="+mn-lt"/>
          <a:ea typeface="ＭＳ Ｐゴシック" charset="0"/>
          <a:cs typeface="+mn-cs"/>
        </a:defRPr>
      </a:lvl2pPr>
      <a:lvl3pPr marL="566738"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3pPr>
      <a:lvl4pPr marL="749300"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4pPr>
      <a:lvl5pPr marL="931863"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image" Target="../media/image9.emf"/><Relationship Id="rId5" Type="http://schemas.openxmlformats.org/officeDocument/2006/relationships/oleObject" Target="../embeddings/oleObject2.bin"/><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5.xml"/><Relationship Id="rId1" Type="http://schemas.openxmlformats.org/officeDocument/2006/relationships/vmlDrawing" Target="../drawings/vmlDrawing3.vml"/><Relationship Id="rId5" Type="http://schemas.openxmlformats.org/officeDocument/2006/relationships/image" Target="../media/image21.emf"/><Relationship Id="rId4" Type="http://schemas.openxmlformats.org/officeDocument/2006/relationships/oleObject" Target="../embeddings/oleObject3.bin"/></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5.xml"/><Relationship Id="rId1" Type="http://schemas.openxmlformats.org/officeDocument/2006/relationships/vmlDrawing" Target="../drawings/vmlDrawing4.vml"/><Relationship Id="rId5" Type="http://schemas.openxmlformats.org/officeDocument/2006/relationships/image" Target="../media/image22.emf"/><Relationship Id="rId4" Type="http://schemas.openxmlformats.org/officeDocument/2006/relationships/oleObject" Target="../embeddings/oleObject4.bin"/></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5.xml"/><Relationship Id="rId1" Type="http://schemas.openxmlformats.org/officeDocument/2006/relationships/vmlDrawing" Target="../drawings/vmlDrawing5.vml"/><Relationship Id="rId5" Type="http://schemas.openxmlformats.org/officeDocument/2006/relationships/image" Target="../media/image23.emf"/><Relationship Id="rId4" Type="http://schemas.openxmlformats.org/officeDocument/2006/relationships/oleObject" Target="../embeddings/oleObject5.bin"/></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5.xml"/><Relationship Id="rId1" Type="http://schemas.openxmlformats.org/officeDocument/2006/relationships/vmlDrawing" Target="../drawings/vmlDrawing6.vml"/><Relationship Id="rId5" Type="http://schemas.openxmlformats.org/officeDocument/2006/relationships/image" Target="../media/image24.emf"/><Relationship Id="rId4" Type="http://schemas.openxmlformats.org/officeDocument/2006/relationships/oleObject" Target="../embeddings/oleObject6.bin"/></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5.xml"/><Relationship Id="rId1" Type="http://schemas.openxmlformats.org/officeDocument/2006/relationships/vmlDrawing" Target="../drawings/vmlDrawing7.vml"/><Relationship Id="rId5" Type="http://schemas.openxmlformats.org/officeDocument/2006/relationships/image" Target="../media/image24.emf"/><Relationship Id="rId4" Type="http://schemas.openxmlformats.org/officeDocument/2006/relationships/oleObject" Target="../embeddings/oleObject7.bin"/></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5.xml"/><Relationship Id="rId1" Type="http://schemas.openxmlformats.org/officeDocument/2006/relationships/vmlDrawing" Target="../drawings/vmlDrawing8.vml"/><Relationship Id="rId5" Type="http://schemas.openxmlformats.org/officeDocument/2006/relationships/image" Target="../media/image27.emf"/><Relationship Id="rId4" Type="http://schemas.openxmlformats.org/officeDocument/2006/relationships/oleObject" Target="../embeddings/oleObject8.bin"/></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5.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6.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62606" y="1112430"/>
            <a:ext cx="8190209" cy="1025525"/>
          </a:xfrm>
        </p:spPr>
        <p:txBody>
          <a:bodyPr lIns="90488" tIns="44450" rIns="90488" bIns="44450">
            <a:noAutofit/>
          </a:bodyPr>
          <a:lstStyle/>
          <a:p>
            <a:pPr eaLnBrk="1" hangingPunct="1">
              <a:defRPr/>
            </a:pPr>
            <a:r>
              <a:rPr lang="en-US" altLang="en-US" sz="5400" dirty="0">
                <a:solidFill>
                  <a:prstClr val="black">
                    <a:lumMod val="85000"/>
                    <a:lumOff val="15000"/>
                  </a:prstClr>
                </a:solidFill>
              </a:rPr>
              <a:t>Master Budgeting</a:t>
            </a:r>
            <a:endParaRPr lang="en-US" altLang="en-US" sz="4900" dirty="0">
              <a:solidFill>
                <a:schemeClr val="tx1">
                  <a:lumMod val="85000"/>
                  <a:lumOff val="15000"/>
                </a:schemeClr>
              </a:solidFill>
              <a:ea typeface="MS PGothic" charset="-128"/>
            </a:endParaRPr>
          </a:p>
        </p:txBody>
      </p:sp>
      <p:sp>
        <p:nvSpPr>
          <p:cNvPr id="4" name="Subtitle 2">
            <a:extLst>
              <a:ext uri="{FF2B5EF4-FFF2-40B4-BE49-F238E27FC236}">
                <a16:creationId xmlns:a16="http://schemas.microsoft.com/office/drawing/2014/main" id="{A8B70655-938D-4A90-A2BF-47A5455C456F}"/>
              </a:ext>
            </a:extLst>
          </p:cNvPr>
          <p:cNvSpPr txBox="1">
            <a:spLocks/>
          </p:cNvSpPr>
          <p:nvPr/>
        </p:nvSpPr>
        <p:spPr bwMode="auto">
          <a:xfrm>
            <a:off x="578842" y="2751761"/>
            <a:ext cx="4953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rtlCol="0" anchor="t" anchorCtr="0" compatLnSpc="1">
            <a:prstTxWarp prst="textNoShape">
              <a:avLst/>
            </a:prstTxWarp>
          </a:bodyPr>
          <a:lstStyle>
            <a:lvl1pPr marL="90488" indent="-90488" algn="l" rtl="0" eaLnBrk="0" fontAlgn="base" hangingPunct="0">
              <a:lnSpc>
                <a:spcPct val="90000"/>
              </a:lnSpc>
              <a:spcBef>
                <a:spcPts val="1200"/>
              </a:spcBef>
              <a:spcAft>
                <a:spcPts val="200"/>
              </a:spcAft>
              <a:buClr>
                <a:schemeClr val="accent1"/>
              </a:buClr>
              <a:buSzPct val="100000"/>
              <a:buFont typeface="Calibri" charset="0"/>
              <a:buChar char=" "/>
              <a:defRPr sz="2000" kern="1200">
                <a:solidFill>
                  <a:srgbClr val="404040"/>
                </a:solidFill>
                <a:latin typeface="+mn-lt"/>
                <a:ea typeface="ＭＳ Ｐゴシック" charset="0"/>
                <a:cs typeface="+mn-cs"/>
              </a:defRPr>
            </a:lvl1pPr>
            <a:lvl2pPr marL="382588" indent="-182563" algn="l" rtl="0" eaLnBrk="0" fontAlgn="base" hangingPunct="0">
              <a:lnSpc>
                <a:spcPct val="90000"/>
              </a:lnSpc>
              <a:spcBef>
                <a:spcPts val="200"/>
              </a:spcBef>
              <a:spcAft>
                <a:spcPts val="400"/>
              </a:spcAft>
              <a:buClr>
                <a:schemeClr val="accent1"/>
              </a:buClr>
              <a:buFont typeface="Calibri" charset="0"/>
              <a:buChar char="◦"/>
              <a:defRPr kern="1200">
                <a:solidFill>
                  <a:srgbClr val="404040"/>
                </a:solidFill>
                <a:latin typeface="+mn-lt"/>
                <a:ea typeface="ＭＳ Ｐゴシック" charset="0"/>
                <a:cs typeface="+mn-cs"/>
              </a:defRPr>
            </a:lvl2pPr>
            <a:lvl3pPr marL="566738"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3pPr>
            <a:lvl4pPr marL="749300"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4pPr>
            <a:lvl5pPr marL="931863" indent="-182563" algn="l" rtl="0" eaLnBrk="0" fontAlgn="base" hangingPunct="0">
              <a:lnSpc>
                <a:spcPct val="90000"/>
              </a:lnSpc>
              <a:spcBef>
                <a:spcPts val="200"/>
              </a:spcBef>
              <a:spcAft>
                <a:spcPts val="400"/>
              </a:spcAft>
              <a:buClr>
                <a:schemeClr val="accent1"/>
              </a:buClr>
              <a:buFont typeface="Calibri" charset="0"/>
              <a:buChar char="◦"/>
              <a:defRPr sz="1400" kern="1200">
                <a:solidFill>
                  <a:srgbClr val="404040"/>
                </a:solidFill>
                <a:latin typeface="+mn-lt"/>
                <a:ea typeface="ＭＳ Ｐゴシック" charset="0"/>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0"/>
              </a:spcAft>
              <a:buClr>
                <a:srgbClr val="28C4CC"/>
              </a:buClr>
              <a:buSzPct val="100000"/>
              <a:buFont typeface="Calibri" charset="0"/>
              <a:buNone/>
              <a:tabLst/>
              <a:defRPr/>
            </a:pPr>
            <a:r>
              <a:rPr kumimoji="0" lang="en-US" sz="2400" b="0" i="0" u="none" strike="noStrike" kern="1200" cap="all" spc="200" normalizeH="0" baseline="0" noProof="0" dirty="0">
                <a:ln>
                  <a:noFill/>
                </a:ln>
                <a:solidFill>
                  <a:srgbClr val="344068"/>
                </a:solidFill>
                <a:effectLst/>
                <a:uLnTx/>
                <a:uFillTx/>
                <a:latin typeface="Calibri Light"/>
                <a:ea typeface="ＭＳ Ｐゴシック" charset="-128"/>
                <a:cs typeface="+mn-cs"/>
              </a:rPr>
              <a:t>Chapter </a:t>
            </a:r>
            <a:r>
              <a:rPr lang="en-US" sz="2400" cap="all" spc="200" dirty="0">
                <a:solidFill>
                  <a:srgbClr val="344068"/>
                </a:solidFill>
                <a:latin typeface="Calibri Light"/>
                <a:ea typeface="ＭＳ Ｐゴシック" charset="-128"/>
              </a:rPr>
              <a:t>8</a:t>
            </a:r>
            <a:endParaRPr kumimoji="0" lang="en-US" sz="2400" b="0" i="0" u="none" strike="noStrike" kern="1200" cap="all" spc="200" normalizeH="0" baseline="0" noProof="0" dirty="0">
              <a:ln>
                <a:noFill/>
              </a:ln>
              <a:solidFill>
                <a:srgbClr val="344068"/>
              </a:solidFill>
              <a:effectLst/>
              <a:uLnTx/>
              <a:uFillTx/>
              <a:latin typeface="Calibri Light"/>
              <a:ea typeface="ＭＳ Ｐゴシック" charset="-128"/>
              <a:cs typeface="+mn-cs"/>
            </a:endParaRPr>
          </a:p>
        </p:txBody>
      </p:sp>
      <p:cxnSp>
        <p:nvCxnSpPr>
          <p:cNvPr id="5" name="Straight Connector 4">
            <a:extLst>
              <a:ext uri="{FF2B5EF4-FFF2-40B4-BE49-F238E27FC236}">
                <a16:creationId xmlns:a16="http://schemas.microsoft.com/office/drawing/2014/main" id="{039FC9D2-76E8-4D6C-91D3-718AFE362FB1}"/>
              </a:ext>
            </a:extLst>
          </p:cNvPr>
          <p:cNvCxnSpPr>
            <a:cxnSpLocks/>
          </p:cNvCxnSpPr>
          <p:nvPr/>
        </p:nvCxnSpPr>
        <p:spPr>
          <a:xfrm>
            <a:off x="495945" y="2438400"/>
            <a:ext cx="8156870"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Picture 3">
            <a:extLst>
              <a:ext uri="{FF2B5EF4-FFF2-40B4-BE49-F238E27FC236}">
                <a16:creationId xmlns:a16="http://schemas.microsoft.com/office/drawing/2014/main" id="{E94E89C4-6FB0-44D0-B057-55DB6198C1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6" y="6119813"/>
            <a:ext cx="9172575" cy="738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a:extLst>
              <a:ext uri="{FF2B5EF4-FFF2-40B4-BE49-F238E27FC236}">
                <a16:creationId xmlns:a16="http://schemas.microsoft.com/office/drawing/2014/main" id="{7B69BE3A-6600-4C26-9B66-597DA3C62FEB}"/>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5776515" y="2738846"/>
            <a:ext cx="2742699" cy="3269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0C9A44E0-1B8F-471A-8244-008A76F72EBE}"/>
              </a:ext>
            </a:extLst>
          </p:cNvPr>
          <p:cNvSpPr txBox="1"/>
          <p:nvPr/>
        </p:nvSpPr>
        <p:spPr>
          <a:xfrm>
            <a:off x="309438" y="3753408"/>
            <a:ext cx="5222403" cy="101566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50" normalizeH="0" baseline="0" noProof="0" dirty="0">
                <a:ln>
                  <a:noFill/>
                </a:ln>
                <a:solidFill>
                  <a:prstClr val="white">
                    <a:lumMod val="50000"/>
                  </a:prstClr>
                </a:solidFill>
                <a:effectLst/>
                <a:uLnTx/>
                <a:uFillTx/>
                <a:latin typeface="Calibri Light" panose="020F0302020204030204" pitchFamily="34" charset="0"/>
                <a:ea typeface="MS PGothic" charset="-128"/>
                <a:cs typeface="Calibri Light" panose="020F0302020204030204" pitchFamily="34" charset="0"/>
              </a:rPr>
              <a:t>Managerial Accounting</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50" normalizeH="0" baseline="0" noProof="0" dirty="0">
                <a:ln>
                  <a:noFill/>
                </a:ln>
                <a:solidFill>
                  <a:prstClr val="white">
                    <a:lumMod val="50000"/>
                  </a:prstClr>
                </a:solidFill>
                <a:effectLst/>
                <a:uLnTx/>
                <a:uFillTx/>
                <a:latin typeface="Calibri Light" panose="020F0302020204030204" pitchFamily="34" charset="0"/>
                <a:ea typeface="MS PGothic" charset="-128"/>
                <a:cs typeface="Calibri Light" panose="020F0302020204030204" pitchFamily="34" charset="0"/>
              </a:rPr>
              <a:t>Seventeenth edition</a:t>
            </a:r>
          </a:p>
        </p:txBody>
      </p:sp>
    </p:spTree>
  </p:cSld>
  <p:clrMapOvr>
    <a:masterClrMapping/>
  </p:clrMapOvr>
  <p:transition>
    <p:blinds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en-US" dirty="0">
                <a:ea typeface="+mj-ea"/>
              </a:rPr>
              <a:t>Advantages of Self-Imposed Budgets</a:t>
            </a:r>
          </a:p>
        </p:txBody>
      </p:sp>
      <p:sp>
        <p:nvSpPr>
          <p:cNvPr id="318467" name="Text Box 3"/>
          <p:cNvSpPr txBox="1">
            <a:spLocks noChangeArrowheads="1"/>
          </p:cNvSpPr>
          <p:nvPr/>
        </p:nvSpPr>
        <p:spPr bwMode="auto">
          <a:xfrm>
            <a:off x="304800" y="1403350"/>
            <a:ext cx="8534400" cy="3877985"/>
          </a:xfrm>
          <a:prstGeom prst="rect">
            <a:avLst/>
          </a:prstGeom>
          <a:solidFill>
            <a:srgbClr val="146266"/>
          </a:solidFill>
          <a:ln w="9525">
            <a:solidFill>
              <a:schemeClr val="tx1"/>
            </a:solidFill>
            <a:miter lim="800000"/>
            <a:headEnd/>
            <a:tailEnd/>
          </a:ln>
          <a:effectLst>
            <a:outerShdw blurRad="63500" dist="53882" dir="2700000" algn="ctr" rotWithShape="0">
              <a:schemeClr val="bg2">
                <a:alpha val="74997"/>
              </a:schemeClr>
            </a:outerShdw>
          </a:effectLst>
        </p:spPr>
        <p:txBody>
          <a:bodyPr>
            <a:spAutoFit/>
          </a:bodyPr>
          <a:lstStyle/>
          <a:p>
            <a:pPr marL="457200" indent="-457200">
              <a:spcBef>
                <a:spcPts val="1200"/>
              </a:spcBef>
              <a:buClr>
                <a:srgbClr val="FFC000"/>
              </a:buClr>
              <a:buFontTx/>
              <a:buAutoNum type="arabicPeriod"/>
              <a:defRPr/>
            </a:pPr>
            <a:r>
              <a:rPr lang="en-US" sz="2400" dirty="0">
                <a:solidFill>
                  <a:srgbClr val="FFFFFF"/>
                </a:solidFill>
                <a:latin typeface="+mn-lt"/>
                <a:ea typeface="MS PGothic" pitchFamily="34" charset="-128"/>
                <a:cs typeface="+mn-cs"/>
              </a:rPr>
              <a:t>It shows </a:t>
            </a:r>
            <a:r>
              <a:rPr lang="en-US" sz="2400" dirty="0">
                <a:solidFill>
                  <a:srgbClr val="FFFF00"/>
                </a:solidFill>
                <a:latin typeface="+mn-lt"/>
                <a:ea typeface="MS PGothic" pitchFamily="34" charset="-128"/>
                <a:cs typeface="+mn-cs"/>
              </a:rPr>
              <a:t>respect </a:t>
            </a:r>
            <a:r>
              <a:rPr lang="en-US" sz="2400" dirty="0">
                <a:solidFill>
                  <a:srgbClr val="FFFFFF"/>
                </a:solidFill>
                <a:latin typeface="+mn-lt"/>
                <a:ea typeface="MS PGothic" pitchFamily="34" charset="-128"/>
                <a:cs typeface="+mn-cs"/>
              </a:rPr>
              <a:t>for their opinions when lower-level managers are involved in the budgeting process.</a:t>
            </a:r>
          </a:p>
          <a:p>
            <a:pPr marL="457200" indent="-457200">
              <a:spcBef>
                <a:spcPts val="1200"/>
              </a:spcBef>
              <a:buClr>
                <a:srgbClr val="FFC000"/>
              </a:buClr>
              <a:buFontTx/>
              <a:buAutoNum type="arabicPeriod"/>
              <a:defRPr/>
            </a:pPr>
            <a:r>
              <a:rPr lang="en-US" sz="2400" dirty="0">
                <a:solidFill>
                  <a:srgbClr val="FFFFFF"/>
                </a:solidFill>
                <a:latin typeface="+mn-lt"/>
                <a:ea typeface="MS PGothic" pitchFamily="34" charset="-128"/>
                <a:cs typeface="+mn-cs"/>
              </a:rPr>
              <a:t>Budget estimates prepared by front-line managers are often </a:t>
            </a:r>
            <a:r>
              <a:rPr lang="en-US" sz="2400" dirty="0">
                <a:solidFill>
                  <a:srgbClr val="FFFF00"/>
                </a:solidFill>
                <a:latin typeface="+mn-lt"/>
                <a:ea typeface="MS PGothic" pitchFamily="34" charset="-128"/>
                <a:cs typeface="+mn-cs"/>
              </a:rPr>
              <a:t>more accurate </a:t>
            </a:r>
            <a:r>
              <a:rPr lang="en-US" sz="2400" dirty="0">
                <a:solidFill>
                  <a:srgbClr val="FFFFFF"/>
                </a:solidFill>
                <a:latin typeface="+mn-lt"/>
                <a:ea typeface="MS PGothic" pitchFamily="34" charset="-128"/>
                <a:cs typeface="+mn-cs"/>
              </a:rPr>
              <a:t>than estimates prepared by top managers.</a:t>
            </a:r>
          </a:p>
          <a:p>
            <a:pPr marL="457200" indent="-457200">
              <a:spcBef>
                <a:spcPts val="1200"/>
              </a:spcBef>
              <a:buClr>
                <a:srgbClr val="FFC000"/>
              </a:buClr>
              <a:buFontTx/>
              <a:buAutoNum type="arabicPeriod"/>
              <a:defRPr/>
            </a:pPr>
            <a:r>
              <a:rPr lang="en-US" sz="2400" dirty="0">
                <a:solidFill>
                  <a:srgbClr val="FFFF00"/>
                </a:solidFill>
                <a:latin typeface="+mn-lt"/>
                <a:ea typeface="MS PGothic" pitchFamily="34" charset="-128"/>
                <a:cs typeface="+mn-cs"/>
              </a:rPr>
              <a:t>Motivation is generally higher </a:t>
            </a:r>
            <a:r>
              <a:rPr lang="en-US" sz="2400" dirty="0">
                <a:solidFill>
                  <a:srgbClr val="FFFFFF"/>
                </a:solidFill>
                <a:latin typeface="+mn-lt"/>
                <a:ea typeface="MS PGothic" pitchFamily="34" charset="-128"/>
                <a:cs typeface="+mn-cs"/>
              </a:rPr>
              <a:t>when individuals participate in setting their own goals than when the goals are imposed from above.</a:t>
            </a:r>
          </a:p>
          <a:p>
            <a:pPr marL="457200" indent="-457200">
              <a:spcBef>
                <a:spcPts val="1200"/>
              </a:spcBef>
              <a:buClr>
                <a:srgbClr val="FFC000"/>
              </a:buClr>
              <a:buFontTx/>
              <a:buAutoNum type="arabicPeriod"/>
              <a:defRPr/>
            </a:pPr>
            <a:r>
              <a:rPr lang="en-US" sz="2400" dirty="0">
                <a:solidFill>
                  <a:srgbClr val="FFFF00"/>
                </a:solidFill>
                <a:latin typeface="+mn-lt"/>
                <a:ea typeface="MS PGothic" pitchFamily="34" charset="-128"/>
                <a:cs typeface="+mn-cs"/>
              </a:rPr>
              <a:t>It empowers them to take ownership </a:t>
            </a:r>
            <a:r>
              <a:rPr lang="en-US" sz="2400" dirty="0">
                <a:solidFill>
                  <a:srgbClr val="FFFFFF"/>
                </a:solidFill>
                <a:latin typeface="+mn-lt"/>
                <a:ea typeface="MS PGothic" pitchFamily="34" charset="-128"/>
                <a:cs typeface="+mn-cs"/>
              </a:rPr>
              <a:t>of the budget and to be accountable for deviations from it.</a:t>
            </a:r>
          </a:p>
        </p:txBody>
      </p:sp>
    </p:spTree>
  </p:cSld>
  <p:clrMapOvr>
    <a:masterClrMapping/>
  </p:clrMapOvr>
  <p:transition>
    <p:strips dir="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hangingPunct="1">
              <a:defRPr/>
            </a:pPr>
            <a:r>
              <a:rPr lang="en-US" altLang="en-US" dirty="0">
                <a:ea typeface="+mj-ea"/>
              </a:rPr>
              <a:t>Self-Imposed Budgets – Management Review</a:t>
            </a:r>
          </a:p>
        </p:txBody>
      </p:sp>
      <p:sp>
        <p:nvSpPr>
          <p:cNvPr id="320515" name="Text Box 3"/>
          <p:cNvSpPr txBox="1">
            <a:spLocks noChangeArrowheads="1"/>
          </p:cNvSpPr>
          <p:nvPr/>
        </p:nvSpPr>
        <p:spPr bwMode="auto">
          <a:xfrm>
            <a:off x="609600" y="1371600"/>
            <a:ext cx="8153400" cy="4770537"/>
          </a:xfrm>
          <a:prstGeom prst="rect">
            <a:avLst/>
          </a:prstGeom>
          <a:solidFill>
            <a:srgbClr val="A4DEF4"/>
          </a:solidFill>
          <a:ln w="9525">
            <a:solidFill>
              <a:schemeClr val="tx1"/>
            </a:solidFill>
            <a:miter lim="800000"/>
            <a:headEnd/>
            <a:tailEnd/>
          </a:ln>
          <a:effectLst>
            <a:outerShdw blurRad="63500" dist="38099" dir="2700000" algn="ctr" rotWithShape="0">
              <a:schemeClr val="bg2">
                <a:alpha val="74997"/>
              </a:schemeClr>
            </a:outerShdw>
          </a:effectLst>
        </p:spPr>
        <p:txBody>
          <a:bodyPr wrap="squar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a:spcBef>
                <a:spcPct val="50000"/>
              </a:spcBef>
            </a:pPr>
            <a:r>
              <a:rPr lang="en-US" sz="3200" dirty="0"/>
              <a:t>Self-imposed budgets should be reviewed by higher levels of management to prevent “budgetary slack.”</a:t>
            </a:r>
          </a:p>
          <a:p>
            <a:pPr algn="ctr">
              <a:spcBef>
                <a:spcPct val="50000"/>
              </a:spcBef>
            </a:pPr>
            <a:r>
              <a:rPr lang="en-US" sz="3200" dirty="0"/>
              <a:t>Most companies issue broad guidelines in terms of overall profits or sales. Lower level managers are directed to prepare budgets that meet those targets.</a:t>
            </a:r>
          </a:p>
        </p:txBody>
      </p:sp>
    </p:spTree>
  </p:cSld>
  <p:clrMapOvr>
    <a:masterClrMapping/>
  </p:clrMapOvr>
  <p:transition>
    <p:strips dir="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
          <p:cNvSpPr>
            <a:spLocks noGrp="1" noChangeArrowheads="1"/>
          </p:cNvSpPr>
          <p:nvPr>
            <p:ph type="title"/>
          </p:nvPr>
        </p:nvSpPr>
        <p:spPr/>
        <p:txBody>
          <a:bodyPr lIns="90488" tIns="44450" rIns="90488" bIns="44450"/>
          <a:lstStyle/>
          <a:p>
            <a:pPr eaLnBrk="1" hangingPunct="1">
              <a:defRPr/>
            </a:pPr>
            <a:r>
              <a:rPr lang="en-US" altLang="en-US" sz="3400" dirty="0">
                <a:ea typeface="+mj-ea"/>
              </a:rPr>
              <a:t>The Master Budget – An Overview – Part 1</a:t>
            </a:r>
          </a:p>
        </p:txBody>
      </p:sp>
      <p:sp>
        <p:nvSpPr>
          <p:cNvPr id="328715" name="Rectangle 11"/>
          <p:cNvSpPr>
            <a:spLocks noChangeArrowheads="1"/>
          </p:cNvSpPr>
          <p:nvPr/>
        </p:nvSpPr>
        <p:spPr bwMode="auto">
          <a:xfrm>
            <a:off x="3505200" y="2089150"/>
            <a:ext cx="2085975" cy="654050"/>
          </a:xfrm>
          <a:prstGeom prst="rect">
            <a:avLst/>
          </a:prstGeom>
          <a:solidFill>
            <a:srgbClr val="2E663E"/>
          </a:solidFill>
          <a:ln w="12700">
            <a:solidFill>
              <a:srgbClr val="305250"/>
            </a:solidFill>
            <a:miter lim="800000"/>
            <a:headEnd/>
            <a:tailEnd/>
          </a:ln>
          <a:effectLst>
            <a:outerShdw blurRad="63500" dist="38100" dir="2700000" algn="tl" rotWithShape="0">
              <a:srgbClr val="000000">
                <a:alpha val="39998"/>
              </a:srgbClr>
            </a:outerShdw>
          </a:effectLst>
        </p:spPr>
        <p:txBody>
          <a:bodyPr wrap="none" anchor="ctr"/>
          <a:lstStyle/>
          <a:p>
            <a:pPr algn="ctr">
              <a:defRPr/>
            </a:pPr>
            <a:r>
              <a:rPr lang="en-US" dirty="0">
                <a:solidFill>
                  <a:schemeClr val="bg1"/>
                </a:solidFill>
                <a:ea typeface="MS PGothic" pitchFamily="34" charset="-128"/>
                <a:cs typeface="+mn-cs"/>
              </a:rPr>
              <a:t>Production budget</a:t>
            </a:r>
          </a:p>
        </p:txBody>
      </p:sp>
      <p:sp>
        <p:nvSpPr>
          <p:cNvPr id="328718" name="Rectangle 14"/>
          <p:cNvSpPr>
            <a:spLocks noChangeArrowheads="1"/>
          </p:cNvSpPr>
          <p:nvPr/>
        </p:nvSpPr>
        <p:spPr bwMode="auto">
          <a:xfrm>
            <a:off x="6934201" y="1898650"/>
            <a:ext cx="1905000" cy="920750"/>
          </a:xfrm>
          <a:prstGeom prst="rect">
            <a:avLst/>
          </a:prstGeom>
          <a:solidFill>
            <a:srgbClr val="2E663E"/>
          </a:solidFill>
          <a:ln w="12700">
            <a:solidFill>
              <a:srgbClr val="305250"/>
            </a:solidFill>
            <a:miter lim="800000"/>
            <a:headEnd/>
            <a:tailEnd/>
          </a:ln>
          <a:effectLst>
            <a:outerShdw blurRad="63500" dist="38100" dir="2700000" algn="tl" rotWithShape="0">
              <a:srgbClr val="000000">
                <a:alpha val="39998"/>
              </a:srgbClr>
            </a:outerShdw>
          </a:effectLst>
        </p:spPr>
        <p:txBody>
          <a:bodyPr wrap="square" lIns="90488" tIns="44450" rIns="90488" bIns="44450">
            <a:spAutoFit/>
          </a:bodyPr>
          <a:lstStyle/>
          <a:p>
            <a:pPr algn="ctr">
              <a:defRPr/>
            </a:pPr>
            <a:r>
              <a:rPr lang="en-US" dirty="0">
                <a:solidFill>
                  <a:srgbClr val="FFFFFF"/>
                </a:solidFill>
                <a:ea typeface="MS PGothic" pitchFamily="34" charset="-128"/>
                <a:cs typeface="Arial" pitchFamily="34" charset="0"/>
              </a:rPr>
              <a:t>Selling and</a:t>
            </a:r>
          </a:p>
          <a:p>
            <a:pPr algn="ctr">
              <a:defRPr/>
            </a:pPr>
            <a:r>
              <a:rPr lang="en-US" dirty="0">
                <a:solidFill>
                  <a:srgbClr val="FFFFFF"/>
                </a:solidFill>
                <a:ea typeface="MS PGothic" pitchFamily="34" charset="-128"/>
                <a:cs typeface="Arial" pitchFamily="34" charset="0"/>
              </a:rPr>
              <a:t>administrative</a:t>
            </a:r>
          </a:p>
          <a:p>
            <a:pPr algn="ctr">
              <a:defRPr/>
            </a:pPr>
            <a:r>
              <a:rPr lang="en-US" dirty="0">
                <a:solidFill>
                  <a:srgbClr val="FFFFFF"/>
                </a:solidFill>
                <a:ea typeface="MS PGothic" pitchFamily="34" charset="-128"/>
                <a:cs typeface="Arial" pitchFamily="34" charset="0"/>
              </a:rPr>
              <a:t>budget</a:t>
            </a:r>
          </a:p>
        </p:txBody>
      </p:sp>
      <p:sp>
        <p:nvSpPr>
          <p:cNvPr id="328719" name="Rectangle 15"/>
          <p:cNvSpPr>
            <a:spLocks noChangeArrowheads="1"/>
          </p:cNvSpPr>
          <p:nvPr/>
        </p:nvSpPr>
        <p:spPr bwMode="auto">
          <a:xfrm>
            <a:off x="1447800" y="3276600"/>
            <a:ext cx="1981200" cy="685800"/>
          </a:xfrm>
          <a:prstGeom prst="rect">
            <a:avLst/>
          </a:prstGeom>
          <a:solidFill>
            <a:srgbClr val="2E663E"/>
          </a:solidFill>
          <a:ln w="12700">
            <a:solidFill>
              <a:srgbClr val="305250"/>
            </a:solidFill>
            <a:miter lim="800000"/>
            <a:headEnd/>
            <a:tailEnd/>
          </a:ln>
          <a:effectLst>
            <a:outerShdw blurRad="63500" dist="38100" dir="2700000" algn="tl" rotWithShape="0">
              <a:srgbClr val="000000">
                <a:alpha val="39998"/>
              </a:srgbClr>
            </a:outerShdw>
          </a:effectLst>
        </p:spPr>
        <p:txBody>
          <a:bodyPr wrap="none" anchor="ctr"/>
          <a:lstStyle/>
          <a:p>
            <a:pPr algn="ctr">
              <a:defRPr/>
            </a:pPr>
            <a:r>
              <a:rPr lang="en-US" dirty="0">
                <a:solidFill>
                  <a:schemeClr val="bg1"/>
                </a:solidFill>
                <a:ea typeface="MS PGothic" pitchFamily="34" charset="-128"/>
                <a:cs typeface="+mn-cs"/>
              </a:rPr>
              <a:t>Direct materials</a:t>
            </a:r>
          </a:p>
          <a:p>
            <a:pPr algn="ctr">
              <a:defRPr/>
            </a:pPr>
            <a:r>
              <a:rPr lang="en-US" dirty="0">
                <a:solidFill>
                  <a:schemeClr val="bg1"/>
                </a:solidFill>
                <a:ea typeface="MS PGothic" pitchFamily="34" charset="-128"/>
                <a:cs typeface="+mn-cs"/>
              </a:rPr>
              <a:t>budget</a:t>
            </a:r>
          </a:p>
        </p:txBody>
      </p:sp>
      <p:sp>
        <p:nvSpPr>
          <p:cNvPr id="328722" name="Rectangle 18"/>
          <p:cNvSpPr>
            <a:spLocks noChangeArrowheads="1"/>
          </p:cNvSpPr>
          <p:nvPr/>
        </p:nvSpPr>
        <p:spPr bwMode="auto">
          <a:xfrm>
            <a:off x="5638800" y="3292475"/>
            <a:ext cx="2209800" cy="644525"/>
          </a:xfrm>
          <a:prstGeom prst="rect">
            <a:avLst/>
          </a:prstGeom>
          <a:solidFill>
            <a:srgbClr val="2E663E"/>
          </a:solidFill>
          <a:ln w="12700">
            <a:solidFill>
              <a:srgbClr val="305250"/>
            </a:solidFill>
            <a:miter lim="800000"/>
            <a:headEnd/>
            <a:tailEnd/>
          </a:ln>
          <a:effectLst>
            <a:outerShdw blurRad="63500" dist="38100" dir="2700000" algn="tl" rotWithShape="0">
              <a:srgbClr val="000000">
                <a:alpha val="39998"/>
              </a:srgbClr>
            </a:outerShdw>
          </a:effectLst>
        </p:spPr>
        <p:txBody>
          <a:bodyPr lIns="90488" tIns="44450" rIns="90488" bIns="44450">
            <a:spAutoFit/>
          </a:bodyPr>
          <a:lstStyle/>
          <a:p>
            <a:pPr algn="ctr">
              <a:defRPr/>
            </a:pPr>
            <a:r>
              <a:rPr lang="en-US" dirty="0">
                <a:solidFill>
                  <a:srgbClr val="FFFFFF"/>
                </a:solidFill>
                <a:ea typeface="MS PGothic" pitchFamily="34" charset="-128"/>
                <a:cs typeface="Arial" pitchFamily="34" charset="0"/>
              </a:rPr>
              <a:t>Manufacturing</a:t>
            </a:r>
          </a:p>
          <a:p>
            <a:pPr algn="ctr">
              <a:defRPr/>
            </a:pPr>
            <a:r>
              <a:rPr lang="en-US" dirty="0">
                <a:solidFill>
                  <a:srgbClr val="FFFFFF"/>
                </a:solidFill>
                <a:ea typeface="MS PGothic" pitchFamily="34" charset="-128"/>
                <a:cs typeface="Arial" pitchFamily="34" charset="0"/>
              </a:rPr>
              <a:t>overhead budget</a:t>
            </a:r>
          </a:p>
        </p:txBody>
      </p:sp>
      <p:sp>
        <p:nvSpPr>
          <p:cNvPr id="328723" name="Rectangle 19"/>
          <p:cNvSpPr>
            <a:spLocks noChangeArrowheads="1"/>
          </p:cNvSpPr>
          <p:nvPr/>
        </p:nvSpPr>
        <p:spPr bwMode="auto">
          <a:xfrm>
            <a:off x="3705225" y="3276600"/>
            <a:ext cx="1704975" cy="715963"/>
          </a:xfrm>
          <a:prstGeom prst="rect">
            <a:avLst/>
          </a:prstGeom>
          <a:solidFill>
            <a:srgbClr val="2E663E"/>
          </a:solidFill>
          <a:ln w="12700">
            <a:solidFill>
              <a:srgbClr val="305250"/>
            </a:solidFill>
            <a:miter lim="800000"/>
            <a:headEnd/>
            <a:tailEnd/>
          </a:ln>
          <a:effectLst>
            <a:outerShdw blurRad="63500" dist="38100" dir="2700000" algn="tl" rotWithShape="0">
              <a:srgbClr val="000000">
                <a:alpha val="39998"/>
              </a:srgbClr>
            </a:outerShdw>
          </a:effectLst>
        </p:spPr>
        <p:txBody>
          <a:bodyPr wrap="none" anchor="ctr"/>
          <a:lstStyle/>
          <a:p>
            <a:pPr algn="ctr">
              <a:defRPr/>
            </a:pPr>
            <a:r>
              <a:rPr lang="en-US" dirty="0">
                <a:solidFill>
                  <a:schemeClr val="bg1"/>
                </a:solidFill>
                <a:ea typeface="MS PGothic" pitchFamily="34" charset="-128"/>
                <a:cs typeface="+mn-cs"/>
              </a:rPr>
              <a:t>Direct labor</a:t>
            </a:r>
            <a:br>
              <a:rPr lang="en-US" dirty="0">
                <a:solidFill>
                  <a:schemeClr val="bg1"/>
                </a:solidFill>
                <a:ea typeface="MS PGothic" pitchFamily="34" charset="-128"/>
                <a:cs typeface="+mn-cs"/>
              </a:rPr>
            </a:br>
            <a:r>
              <a:rPr lang="en-US" dirty="0">
                <a:solidFill>
                  <a:schemeClr val="bg1"/>
                </a:solidFill>
                <a:ea typeface="MS PGothic" pitchFamily="34" charset="-128"/>
                <a:cs typeface="+mn-cs"/>
              </a:rPr>
              <a:t>budget</a:t>
            </a:r>
          </a:p>
        </p:txBody>
      </p:sp>
      <p:sp>
        <p:nvSpPr>
          <p:cNvPr id="328725" name="Rectangle 21"/>
          <p:cNvSpPr>
            <a:spLocks noChangeArrowheads="1"/>
          </p:cNvSpPr>
          <p:nvPr/>
        </p:nvSpPr>
        <p:spPr bwMode="auto">
          <a:xfrm>
            <a:off x="3673475" y="4419600"/>
            <a:ext cx="1752600" cy="457200"/>
          </a:xfrm>
          <a:prstGeom prst="rect">
            <a:avLst/>
          </a:prstGeom>
          <a:solidFill>
            <a:srgbClr val="2E663E"/>
          </a:solidFill>
          <a:ln w="12700">
            <a:solidFill>
              <a:srgbClr val="305250"/>
            </a:solidFill>
            <a:miter lim="800000"/>
            <a:headEnd/>
            <a:tailEnd/>
          </a:ln>
          <a:effectLst>
            <a:outerShdw blurRad="63500" dist="38100" dir="2700000" algn="tl" rotWithShape="0">
              <a:srgbClr val="000000">
                <a:alpha val="39998"/>
              </a:srgbClr>
            </a:outerShdw>
          </a:effectLst>
        </p:spPr>
        <p:txBody>
          <a:bodyPr wrap="none" anchor="ctr"/>
          <a:lstStyle/>
          <a:p>
            <a:pPr algn="ctr">
              <a:defRPr/>
            </a:pPr>
            <a:r>
              <a:rPr lang="en-US" dirty="0">
                <a:solidFill>
                  <a:schemeClr val="bg1"/>
                </a:solidFill>
                <a:ea typeface="MS PGothic" pitchFamily="34" charset="-128"/>
                <a:cs typeface="Arial" pitchFamily="34" charset="0"/>
              </a:rPr>
              <a:t>Cash Budget</a:t>
            </a:r>
          </a:p>
        </p:txBody>
      </p:sp>
      <p:sp>
        <p:nvSpPr>
          <p:cNvPr id="328727" name="Rectangle 23"/>
          <p:cNvSpPr>
            <a:spLocks noChangeArrowheads="1"/>
          </p:cNvSpPr>
          <p:nvPr/>
        </p:nvSpPr>
        <p:spPr bwMode="auto">
          <a:xfrm>
            <a:off x="3673475" y="1309688"/>
            <a:ext cx="1752600" cy="457200"/>
          </a:xfrm>
          <a:prstGeom prst="rect">
            <a:avLst/>
          </a:prstGeom>
          <a:solidFill>
            <a:srgbClr val="2E663E"/>
          </a:solidFill>
          <a:ln w="12700">
            <a:solidFill>
              <a:srgbClr val="305250"/>
            </a:solidFill>
            <a:miter lim="800000"/>
            <a:headEnd/>
            <a:tailEnd/>
          </a:ln>
          <a:effectLst>
            <a:outerShdw blurRad="63500" dist="38100" dir="2700000" algn="tl" rotWithShape="0">
              <a:srgbClr val="000000">
                <a:alpha val="39998"/>
              </a:srgbClr>
            </a:outerShdw>
          </a:effectLst>
        </p:spPr>
        <p:txBody>
          <a:bodyPr wrap="none" anchor="ctr"/>
          <a:lstStyle/>
          <a:p>
            <a:pPr algn="ctr">
              <a:defRPr/>
            </a:pPr>
            <a:r>
              <a:rPr lang="en-US" dirty="0">
                <a:solidFill>
                  <a:schemeClr val="bg1"/>
                </a:solidFill>
                <a:ea typeface="MS PGothic" pitchFamily="34" charset="-128"/>
                <a:cs typeface="+mn-cs"/>
              </a:rPr>
              <a:t>Sales budget</a:t>
            </a:r>
          </a:p>
        </p:txBody>
      </p:sp>
      <p:sp>
        <p:nvSpPr>
          <p:cNvPr id="328734" name="Rectangle 30"/>
          <p:cNvSpPr>
            <a:spLocks noChangeArrowheads="1"/>
          </p:cNvSpPr>
          <p:nvPr/>
        </p:nvSpPr>
        <p:spPr bwMode="auto">
          <a:xfrm>
            <a:off x="990600" y="2098675"/>
            <a:ext cx="2133600" cy="644525"/>
          </a:xfrm>
          <a:prstGeom prst="rect">
            <a:avLst/>
          </a:prstGeom>
          <a:solidFill>
            <a:srgbClr val="2E663E"/>
          </a:solidFill>
          <a:ln w="12700">
            <a:solidFill>
              <a:srgbClr val="305250"/>
            </a:solidFill>
            <a:miter lim="800000"/>
            <a:headEnd/>
            <a:tailEnd/>
          </a:ln>
          <a:effectLst>
            <a:outerShdw blurRad="63500" dist="38100" dir="2700000" algn="tl" rotWithShape="0">
              <a:srgbClr val="000000">
                <a:alpha val="39998"/>
              </a:srgbClr>
            </a:outerShdw>
          </a:effectLst>
        </p:spPr>
        <p:txBody>
          <a:bodyPr wrap="square" lIns="90488" tIns="44450" rIns="90488" bIns="44450">
            <a:spAutoFit/>
          </a:bodyPr>
          <a:lstStyle/>
          <a:p>
            <a:pPr algn="ctr">
              <a:defRPr/>
            </a:pPr>
            <a:r>
              <a:rPr lang="en-US" dirty="0">
                <a:solidFill>
                  <a:srgbClr val="FFFFFF"/>
                </a:solidFill>
                <a:ea typeface="MS PGothic" pitchFamily="34" charset="-128"/>
                <a:cs typeface="Arial" pitchFamily="34" charset="0"/>
              </a:rPr>
              <a:t>Ending inventory</a:t>
            </a:r>
          </a:p>
          <a:p>
            <a:pPr algn="ctr">
              <a:defRPr/>
            </a:pPr>
            <a:r>
              <a:rPr lang="en-US" dirty="0">
                <a:solidFill>
                  <a:srgbClr val="FFFFFF"/>
                </a:solidFill>
                <a:ea typeface="MS PGothic" pitchFamily="34" charset="-128"/>
                <a:cs typeface="Arial" pitchFamily="34" charset="0"/>
              </a:rPr>
              <a:t>budget</a:t>
            </a:r>
          </a:p>
        </p:txBody>
      </p:sp>
      <p:sp>
        <p:nvSpPr>
          <p:cNvPr id="33" name="Rectangle 15"/>
          <p:cNvSpPr>
            <a:spLocks noChangeArrowheads="1"/>
          </p:cNvSpPr>
          <p:nvPr/>
        </p:nvSpPr>
        <p:spPr bwMode="auto">
          <a:xfrm>
            <a:off x="6019800" y="5257800"/>
            <a:ext cx="1676400" cy="914400"/>
          </a:xfrm>
          <a:prstGeom prst="rect">
            <a:avLst/>
          </a:prstGeom>
          <a:solidFill>
            <a:srgbClr val="2E663E"/>
          </a:solidFill>
          <a:ln w="12700">
            <a:solidFill>
              <a:srgbClr val="305250"/>
            </a:solidFill>
            <a:miter lim="800000"/>
            <a:headEnd/>
            <a:tailEnd/>
          </a:ln>
          <a:effectLst>
            <a:outerShdw blurRad="63500" dist="38100" dir="2700000" algn="tl" rotWithShape="0">
              <a:srgbClr val="000000">
                <a:alpha val="39998"/>
              </a:srgbClr>
            </a:outerShdw>
          </a:effectLst>
        </p:spPr>
        <p:txBody>
          <a:bodyPr wrap="none" anchor="ctr"/>
          <a:lstStyle/>
          <a:p>
            <a:pPr algn="ctr">
              <a:defRPr/>
            </a:pPr>
            <a:r>
              <a:rPr lang="en-US" dirty="0">
                <a:solidFill>
                  <a:schemeClr val="bg1"/>
                </a:solidFill>
                <a:ea typeface="MS PGothic" pitchFamily="34" charset="-128"/>
                <a:cs typeface="+mn-cs"/>
              </a:rPr>
              <a:t>Budgeted</a:t>
            </a:r>
            <a:br>
              <a:rPr lang="en-US" dirty="0">
                <a:solidFill>
                  <a:schemeClr val="bg1"/>
                </a:solidFill>
                <a:ea typeface="MS PGothic" pitchFamily="34" charset="-128"/>
                <a:cs typeface="+mn-cs"/>
              </a:rPr>
            </a:br>
            <a:r>
              <a:rPr lang="en-US" dirty="0">
                <a:solidFill>
                  <a:schemeClr val="bg1"/>
                </a:solidFill>
                <a:ea typeface="MS PGothic" pitchFamily="34" charset="-128"/>
                <a:cs typeface="+mn-cs"/>
              </a:rPr>
              <a:t>balance sheet</a:t>
            </a:r>
          </a:p>
        </p:txBody>
      </p:sp>
      <p:sp>
        <p:nvSpPr>
          <p:cNvPr id="34" name="Rectangle 15"/>
          <p:cNvSpPr>
            <a:spLocks noChangeArrowheads="1"/>
          </p:cNvSpPr>
          <p:nvPr/>
        </p:nvSpPr>
        <p:spPr bwMode="auto">
          <a:xfrm>
            <a:off x="1485900" y="5257800"/>
            <a:ext cx="1562100" cy="914400"/>
          </a:xfrm>
          <a:prstGeom prst="rect">
            <a:avLst/>
          </a:prstGeom>
          <a:solidFill>
            <a:srgbClr val="2E663E"/>
          </a:solidFill>
          <a:ln w="12700">
            <a:solidFill>
              <a:srgbClr val="305250"/>
            </a:solidFill>
            <a:miter lim="800000"/>
            <a:headEnd/>
            <a:tailEnd/>
          </a:ln>
          <a:effectLst>
            <a:outerShdw blurRad="63500" dist="38100" dir="2700000" algn="tl" rotWithShape="0">
              <a:srgbClr val="000000">
                <a:alpha val="39998"/>
              </a:srgbClr>
            </a:outerShdw>
          </a:effectLst>
        </p:spPr>
        <p:txBody>
          <a:bodyPr wrap="none" anchor="ctr"/>
          <a:lstStyle/>
          <a:p>
            <a:pPr algn="ctr">
              <a:defRPr/>
            </a:pPr>
            <a:r>
              <a:rPr lang="en-US" dirty="0">
                <a:solidFill>
                  <a:schemeClr val="bg1"/>
                </a:solidFill>
                <a:ea typeface="MS PGothic" pitchFamily="34" charset="-128"/>
                <a:cs typeface="+mn-cs"/>
              </a:rPr>
              <a:t>Budgeted</a:t>
            </a:r>
            <a:br>
              <a:rPr lang="en-US" dirty="0">
                <a:solidFill>
                  <a:schemeClr val="bg1"/>
                </a:solidFill>
                <a:ea typeface="MS PGothic" pitchFamily="34" charset="-128"/>
                <a:cs typeface="+mn-cs"/>
              </a:rPr>
            </a:br>
            <a:r>
              <a:rPr lang="en-US" dirty="0">
                <a:solidFill>
                  <a:schemeClr val="bg1"/>
                </a:solidFill>
                <a:ea typeface="MS PGothic" pitchFamily="34" charset="-128"/>
                <a:cs typeface="+mn-cs"/>
              </a:rPr>
              <a:t>income</a:t>
            </a:r>
            <a:br>
              <a:rPr lang="en-US" dirty="0">
                <a:solidFill>
                  <a:schemeClr val="bg1"/>
                </a:solidFill>
                <a:ea typeface="MS PGothic" pitchFamily="34" charset="-128"/>
                <a:cs typeface="+mn-cs"/>
              </a:rPr>
            </a:br>
            <a:r>
              <a:rPr lang="en-US" dirty="0">
                <a:solidFill>
                  <a:schemeClr val="bg1"/>
                </a:solidFill>
                <a:ea typeface="MS PGothic" pitchFamily="34" charset="-128"/>
                <a:cs typeface="+mn-cs"/>
              </a:rPr>
              <a:t>statement</a:t>
            </a:r>
          </a:p>
        </p:txBody>
      </p:sp>
      <p:cxnSp>
        <p:nvCxnSpPr>
          <p:cNvPr id="36" name="Shape 35"/>
          <p:cNvCxnSpPr>
            <a:cxnSpLocks noChangeShapeType="1"/>
            <a:stCxn id="328727" idx="3"/>
            <a:endCxn id="328718" idx="0"/>
          </p:cNvCxnSpPr>
          <p:nvPr/>
        </p:nvCxnSpPr>
        <p:spPr bwMode="auto">
          <a:xfrm>
            <a:off x="5426075" y="1538288"/>
            <a:ext cx="2460626" cy="360362"/>
          </a:xfrm>
          <a:prstGeom prst="bentConnector2">
            <a:avLst/>
          </a:prstGeom>
          <a:noFill/>
          <a:ln w="12700">
            <a:solidFill>
              <a:srgbClr val="FF0000"/>
            </a:solidFill>
            <a:miter lim="800000"/>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38" name="Shape 37"/>
          <p:cNvCxnSpPr>
            <a:cxnSpLocks noChangeShapeType="1"/>
            <a:stCxn id="328718" idx="2"/>
            <a:endCxn id="328725" idx="3"/>
          </p:cNvCxnSpPr>
          <p:nvPr/>
        </p:nvCxnSpPr>
        <p:spPr bwMode="auto">
          <a:xfrm rot="5400000">
            <a:off x="5741988" y="2503487"/>
            <a:ext cx="1828800" cy="2460626"/>
          </a:xfrm>
          <a:prstGeom prst="bentConnector2">
            <a:avLst/>
          </a:prstGeom>
          <a:noFill/>
          <a:ln w="12700">
            <a:solidFill>
              <a:srgbClr val="FF0000"/>
            </a:solidFill>
            <a:miter lim="800000"/>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40" name="Elbow Connector 39"/>
          <p:cNvCxnSpPr>
            <a:cxnSpLocks noChangeShapeType="1"/>
            <a:stCxn id="328727" idx="1"/>
            <a:endCxn id="328725" idx="1"/>
          </p:cNvCxnSpPr>
          <p:nvPr/>
        </p:nvCxnSpPr>
        <p:spPr bwMode="auto">
          <a:xfrm rot="10800000" flipV="1">
            <a:off x="3673475" y="1538288"/>
            <a:ext cx="1588" cy="3109912"/>
          </a:xfrm>
          <a:prstGeom prst="bentConnector3">
            <a:avLst>
              <a:gd name="adj1" fmla="val 192020926"/>
            </a:avLst>
          </a:prstGeom>
          <a:noFill/>
          <a:ln w="12700">
            <a:solidFill>
              <a:srgbClr val="FF0000"/>
            </a:solidFill>
            <a:miter lim="800000"/>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45" name="Elbow Connector 44"/>
          <p:cNvCxnSpPr>
            <a:cxnSpLocks noChangeShapeType="1"/>
            <a:stCxn id="328727" idx="1"/>
            <a:endCxn id="34" idx="1"/>
          </p:cNvCxnSpPr>
          <p:nvPr/>
        </p:nvCxnSpPr>
        <p:spPr bwMode="auto">
          <a:xfrm rot="10800000" flipV="1">
            <a:off x="1485900" y="1538288"/>
            <a:ext cx="2187575" cy="4176712"/>
          </a:xfrm>
          <a:prstGeom prst="bentConnector3">
            <a:avLst>
              <a:gd name="adj1" fmla="val 149426"/>
            </a:avLst>
          </a:prstGeom>
          <a:noFill/>
          <a:ln w="12700">
            <a:solidFill>
              <a:srgbClr val="FF0000"/>
            </a:solidFill>
            <a:miter lim="800000"/>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49" name="Straight Arrow Connector 48"/>
          <p:cNvCxnSpPr>
            <a:cxnSpLocks noChangeShapeType="1"/>
            <a:stCxn id="328734" idx="3"/>
            <a:endCxn id="328715" idx="1"/>
          </p:cNvCxnSpPr>
          <p:nvPr/>
        </p:nvCxnSpPr>
        <p:spPr bwMode="auto">
          <a:xfrm flipV="1">
            <a:off x="3124200" y="2416175"/>
            <a:ext cx="381000" cy="4763"/>
          </a:xfrm>
          <a:prstGeom prst="straightConnector1">
            <a:avLst/>
          </a:prstGeom>
          <a:noFill/>
          <a:ln w="12700">
            <a:solidFill>
              <a:srgbClr val="FF0000"/>
            </a:solidFill>
            <a:round/>
            <a:headEnd type="arrow" w="med" len="me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19" name="Straight Arrow Connector 18"/>
          <p:cNvCxnSpPr>
            <a:cxnSpLocks noChangeShapeType="1"/>
            <a:stCxn id="34" idx="3"/>
            <a:endCxn id="33" idx="1"/>
          </p:cNvCxnSpPr>
          <p:nvPr/>
        </p:nvCxnSpPr>
        <p:spPr bwMode="auto">
          <a:xfrm>
            <a:off x="3048000" y="5715000"/>
            <a:ext cx="2971800" cy="1588"/>
          </a:xfrm>
          <a:prstGeom prst="straightConnector1">
            <a:avLst/>
          </a:prstGeom>
          <a:noFill/>
          <a:ln w="12700">
            <a:solidFill>
              <a:srgbClr val="FF0000"/>
            </a:solidFill>
            <a:round/>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21" name="Elbow Connector 20"/>
          <p:cNvCxnSpPr>
            <a:cxnSpLocks noChangeShapeType="1"/>
            <a:stCxn id="328725" idx="2"/>
            <a:endCxn id="34" idx="0"/>
          </p:cNvCxnSpPr>
          <p:nvPr/>
        </p:nvCxnSpPr>
        <p:spPr bwMode="auto">
          <a:xfrm rot="5400000">
            <a:off x="3217863" y="3925887"/>
            <a:ext cx="381000" cy="2282825"/>
          </a:xfrm>
          <a:prstGeom prst="bentConnector3">
            <a:avLst>
              <a:gd name="adj1" fmla="val 50000"/>
            </a:avLst>
          </a:prstGeom>
          <a:noFill/>
          <a:ln w="12700">
            <a:solidFill>
              <a:srgbClr val="FF0000"/>
            </a:solidFill>
            <a:miter lim="800000"/>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23" name="Elbow Connector 22"/>
          <p:cNvCxnSpPr>
            <a:cxnSpLocks noChangeShapeType="1"/>
            <a:stCxn id="328725" idx="2"/>
            <a:endCxn id="33" idx="0"/>
          </p:cNvCxnSpPr>
          <p:nvPr/>
        </p:nvCxnSpPr>
        <p:spPr bwMode="auto">
          <a:xfrm rot="16200000" flipH="1">
            <a:off x="5513388" y="3913187"/>
            <a:ext cx="381000" cy="2308225"/>
          </a:xfrm>
          <a:prstGeom prst="bentConnector3">
            <a:avLst>
              <a:gd name="adj1" fmla="val 50000"/>
            </a:avLst>
          </a:prstGeom>
          <a:noFill/>
          <a:ln w="12700">
            <a:solidFill>
              <a:srgbClr val="FF0000"/>
            </a:solidFill>
            <a:miter lim="800000"/>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27" name="Straight Arrow Connector 26"/>
          <p:cNvCxnSpPr>
            <a:cxnSpLocks noChangeShapeType="1"/>
            <a:stCxn id="328727" idx="2"/>
            <a:endCxn id="328715" idx="0"/>
          </p:cNvCxnSpPr>
          <p:nvPr/>
        </p:nvCxnSpPr>
        <p:spPr bwMode="auto">
          <a:xfrm rot="5400000">
            <a:off x="4387851" y="1927225"/>
            <a:ext cx="322262" cy="1587"/>
          </a:xfrm>
          <a:prstGeom prst="straightConnector1">
            <a:avLst/>
          </a:prstGeom>
          <a:noFill/>
          <a:ln w="12700">
            <a:solidFill>
              <a:srgbClr val="FF0000"/>
            </a:solidFill>
            <a:round/>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35" name="Straight Arrow Connector 34"/>
          <p:cNvCxnSpPr>
            <a:cxnSpLocks noChangeShapeType="1"/>
            <a:stCxn id="328715" idx="2"/>
            <a:endCxn id="328723" idx="0"/>
          </p:cNvCxnSpPr>
          <p:nvPr/>
        </p:nvCxnSpPr>
        <p:spPr bwMode="auto">
          <a:xfrm rot="16200000" flipH="1">
            <a:off x="4286251" y="3005137"/>
            <a:ext cx="533400" cy="9525"/>
          </a:xfrm>
          <a:prstGeom prst="straightConnector1">
            <a:avLst/>
          </a:prstGeom>
          <a:noFill/>
          <a:ln w="12700">
            <a:solidFill>
              <a:srgbClr val="FF0000"/>
            </a:solidFill>
            <a:round/>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44" name="Straight Arrow Connector 43"/>
          <p:cNvCxnSpPr>
            <a:cxnSpLocks noChangeShapeType="1"/>
            <a:stCxn id="328723" idx="2"/>
            <a:endCxn id="328725" idx="0"/>
          </p:cNvCxnSpPr>
          <p:nvPr/>
        </p:nvCxnSpPr>
        <p:spPr bwMode="auto">
          <a:xfrm rot="5400000">
            <a:off x="4340225" y="4202113"/>
            <a:ext cx="427037" cy="7938"/>
          </a:xfrm>
          <a:prstGeom prst="straightConnector1">
            <a:avLst/>
          </a:prstGeom>
          <a:noFill/>
          <a:ln w="12700">
            <a:solidFill>
              <a:srgbClr val="FF0000"/>
            </a:solidFill>
            <a:round/>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47" name="Straight Arrow Connector 46"/>
          <p:cNvCxnSpPr>
            <a:cxnSpLocks noChangeShapeType="1"/>
          </p:cNvCxnSpPr>
          <p:nvPr/>
        </p:nvCxnSpPr>
        <p:spPr bwMode="auto">
          <a:xfrm rot="5400000">
            <a:off x="3226594" y="1943894"/>
            <a:ext cx="533400" cy="2109788"/>
          </a:xfrm>
          <a:prstGeom prst="straightConnector1">
            <a:avLst/>
          </a:prstGeom>
          <a:noFill/>
          <a:ln w="12700">
            <a:solidFill>
              <a:srgbClr val="FF0000"/>
            </a:solidFill>
            <a:round/>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50" name="Straight Arrow Connector 49"/>
          <p:cNvCxnSpPr>
            <a:cxnSpLocks noChangeShapeType="1"/>
            <a:stCxn id="328715" idx="2"/>
            <a:endCxn id="328722" idx="0"/>
          </p:cNvCxnSpPr>
          <p:nvPr/>
        </p:nvCxnSpPr>
        <p:spPr bwMode="auto">
          <a:xfrm rot="16200000" flipH="1">
            <a:off x="5371306" y="1920082"/>
            <a:ext cx="549275" cy="2195512"/>
          </a:xfrm>
          <a:prstGeom prst="straightConnector1">
            <a:avLst/>
          </a:prstGeom>
          <a:noFill/>
          <a:ln w="12700">
            <a:solidFill>
              <a:srgbClr val="FF0000"/>
            </a:solidFill>
            <a:round/>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52" name="Straight Arrow Connector 51"/>
          <p:cNvCxnSpPr>
            <a:cxnSpLocks noChangeShapeType="1"/>
            <a:stCxn id="328719" idx="2"/>
            <a:endCxn id="328725" idx="0"/>
          </p:cNvCxnSpPr>
          <p:nvPr/>
        </p:nvCxnSpPr>
        <p:spPr bwMode="auto">
          <a:xfrm rot="16200000" flipH="1">
            <a:off x="3265488" y="3135312"/>
            <a:ext cx="457200" cy="2111375"/>
          </a:xfrm>
          <a:prstGeom prst="straightConnector1">
            <a:avLst/>
          </a:prstGeom>
          <a:noFill/>
          <a:ln w="12700">
            <a:solidFill>
              <a:srgbClr val="FF0000"/>
            </a:solidFill>
            <a:round/>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cxnSp>
        <p:nvCxnSpPr>
          <p:cNvPr id="54" name="Straight Arrow Connector 53"/>
          <p:cNvCxnSpPr>
            <a:cxnSpLocks noChangeShapeType="1"/>
            <a:stCxn id="328722" idx="2"/>
            <a:endCxn id="328725" idx="0"/>
          </p:cNvCxnSpPr>
          <p:nvPr/>
        </p:nvCxnSpPr>
        <p:spPr bwMode="auto">
          <a:xfrm rot="5400000">
            <a:off x="5405438" y="3081337"/>
            <a:ext cx="482600" cy="2193925"/>
          </a:xfrm>
          <a:prstGeom prst="straightConnector1">
            <a:avLst/>
          </a:prstGeom>
          <a:noFill/>
          <a:ln w="12700">
            <a:solidFill>
              <a:srgbClr val="FF0000"/>
            </a:solidFill>
            <a:round/>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cxnSp>
    </p:spTree>
  </p:cSld>
  <p:clrMapOvr>
    <a:masterClrMapping/>
  </p:clrMapOvr>
  <p:transition>
    <p:strips dir="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wrap="square" numCol="1" anchorCtr="0" compatLnSpc="1">
            <a:prstTxWarp prst="textNoShape">
              <a:avLst/>
            </a:prstTxWarp>
          </a:bodyPr>
          <a:lstStyle/>
          <a:p>
            <a:r>
              <a:rPr lang="en-US" dirty="0">
                <a:latin typeface="Calibri Light" charset="0"/>
              </a:rPr>
              <a:t>Seeing the Big Picture </a:t>
            </a:r>
            <a:r>
              <a:rPr lang="nb-NO" dirty="0">
                <a:latin typeface="Calibri Light" charset="0"/>
              </a:rPr>
              <a:t>– Part 1</a:t>
            </a:r>
          </a:p>
        </p:txBody>
      </p:sp>
      <p:sp>
        <p:nvSpPr>
          <p:cNvPr id="4" name="Rounded Rectangle 3"/>
          <p:cNvSpPr>
            <a:spLocks noChangeArrowheads="1"/>
          </p:cNvSpPr>
          <p:nvPr/>
        </p:nvSpPr>
        <p:spPr bwMode="auto">
          <a:xfrm>
            <a:off x="609600" y="1676400"/>
            <a:ext cx="7848600" cy="3352800"/>
          </a:xfrm>
          <a:prstGeom prst="roundRect">
            <a:avLst>
              <a:gd name="adj" fmla="val 16667"/>
            </a:avLst>
          </a:prstGeom>
          <a:solidFill>
            <a:srgbClr val="2C3943"/>
          </a:solidFill>
          <a:ln w="28575">
            <a:solidFill>
              <a:srgbClr val="7AE0E5"/>
            </a:solidFill>
            <a:round/>
            <a:headEnd/>
            <a:tailEnd/>
          </a:ln>
          <a:effectLst>
            <a:outerShdw blurRad="63500" dist="38100" dir="2700000" algn="tl" rotWithShape="0">
              <a:srgbClr val="000000">
                <a:alpha val="39998"/>
              </a:srgbClr>
            </a:outerShdw>
          </a:effectLst>
        </p:spPr>
        <p:txBody>
          <a:bodyPr anchor="ctr"/>
          <a:lstStyle/>
          <a:p>
            <a:r>
              <a:rPr lang="en-US" sz="3600">
                <a:solidFill>
                  <a:srgbClr val="FFFFFF"/>
                </a:solidFill>
                <a:latin typeface="Calibri" charset="0"/>
              </a:rPr>
              <a:t>To help you see the </a:t>
            </a:r>
            <a:r>
              <a:rPr lang="ja-JP" altLang="en-US" sz="3600">
                <a:solidFill>
                  <a:srgbClr val="FFFFFF"/>
                </a:solidFill>
                <a:latin typeface="Calibri" charset="0"/>
              </a:rPr>
              <a:t>“</a:t>
            </a:r>
            <a:r>
              <a:rPr lang="en-US" sz="3600">
                <a:solidFill>
                  <a:srgbClr val="FFFF00"/>
                </a:solidFill>
                <a:latin typeface="Calibri" charset="0"/>
              </a:rPr>
              <a:t>big picture</a:t>
            </a:r>
            <a:r>
              <a:rPr lang="ja-JP" altLang="en-US" sz="3600">
                <a:solidFill>
                  <a:srgbClr val="FFFFFF"/>
                </a:solidFill>
                <a:latin typeface="Calibri" charset="0"/>
              </a:rPr>
              <a:t>”</a:t>
            </a:r>
            <a:r>
              <a:rPr lang="en-US" sz="3600">
                <a:solidFill>
                  <a:srgbClr val="FFFFFF"/>
                </a:solidFill>
                <a:latin typeface="Calibri" charset="0"/>
              </a:rPr>
              <a:t> keep in mind that the 10 schedules in the master budget are designed to answer the 10 questions shown on the next screen.</a:t>
            </a:r>
          </a:p>
        </p:txBody>
      </p:sp>
    </p:spTree>
  </p:cSld>
  <p:clrMapOvr>
    <a:masterClrMapping/>
  </p:clrMapOvr>
  <p:transition>
    <p:pull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wrap="square" numCol="1" anchorCtr="0" compatLnSpc="1">
            <a:prstTxWarp prst="textNoShape">
              <a:avLst/>
            </a:prstTxWarp>
          </a:bodyPr>
          <a:lstStyle/>
          <a:p>
            <a:r>
              <a:rPr lang="en-US" dirty="0">
                <a:latin typeface="Calibri Light" charset="0"/>
              </a:rPr>
              <a:t>Seeing the Big Picture </a:t>
            </a:r>
            <a:r>
              <a:rPr lang="nb-NO" dirty="0">
                <a:latin typeface="Calibri Light" charset="0"/>
              </a:rPr>
              <a:t>– Part 2</a:t>
            </a:r>
          </a:p>
        </p:txBody>
      </p:sp>
      <p:sp>
        <p:nvSpPr>
          <p:cNvPr id="3" name="TextBox 2"/>
          <p:cNvSpPr txBox="1">
            <a:spLocks noChangeArrowheads="1"/>
          </p:cNvSpPr>
          <p:nvPr/>
        </p:nvSpPr>
        <p:spPr bwMode="auto">
          <a:xfrm>
            <a:off x="304800" y="1447800"/>
            <a:ext cx="8534400" cy="4400550"/>
          </a:xfrm>
          <a:prstGeom prst="rect">
            <a:avLst/>
          </a:prstGeom>
          <a:solidFill>
            <a:srgbClr val="2C3943"/>
          </a:solidFill>
          <a:ln w="15875">
            <a:solidFill>
              <a:srgbClr val="2E886E"/>
            </a:solidFill>
            <a:miter lim="800000"/>
            <a:headEnd/>
            <a:tailEnd/>
          </a:ln>
          <a:effectLst>
            <a:outerShdw blurRad="63500" dist="38100" dir="5400000" algn="t" rotWithShape="0">
              <a:srgbClr val="000000">
                <a:alpha val="39998"/>
              </a:srgbClr>
            </a:outerShdw>
          </a:effectLst>
        </p:spPr>
        <p:txBody>
          <a:bodyPr>
            <a:spAutoFit/>
          </a:bodyPr>
          <a:lstStyle>
            <a:lvl1pPr marL="342900" indent="-342900">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buFontTx/>
              <a:buAutoNum type="arabicPeriod"/>
            </a:pPr>
            <a:r>
              <a:rPr lang="en-US" sz="2000">
                <a:solidFill>
                  <a:srgbClr val="FFFFFF"/>
                </a:solidFill>
                <a:latin typeface="Calibri" charset="0"/>
              </a:rPr>
              <a:t>How much sales revenue will we earn?</a:t>
            </a:r>
          </a:p>
          <a:p>
            <a:pPr>
              <a:buFontTx/>
              <a:buAutoNum type="arabicPeriod"/>
            </a:pPr>
            <a:r>
              <a:rPr lang="en-US" sz="2000">
                <a:solidFill>
                  <a:srgbClr val="FFFFFF"/>
                </a:solidFill>
                <a:latin typeface="Calibri" charset="0"/>
              </a:rPr>
              <a:t>How much cash will we collect from customers?</a:t>
            </a:r>
          </a:p>
          <a:p>
            <a:pPr>
              <a:buFontTx/>
              <a:buAutoNum type="arabicPeriod"/>
            </a:pPr>
            <a:r>
              <a:rPr lang="en-US" sz="2000">
                <a:solidFill>
                  <a:srgbClr val="FFFFFF"/>
                </a:solidFill>
                <a:latin typeface="Calibri" charset="0"/>
              </a:rPr>
              <a:t>How much raw material will we need to purchase?</a:t>
            </a:r>
          </a:p>
          <a:p>
            <a:pPr>
              <a:buFontTx/>
              <a:buAutoNum type="arabicPeriod"/>
            </a:pPr>
            <a:r>
              <a:rPr lang="en-US" sz="2000">
                <a:solidFill>
                  <a:srgbClr val="FFFFFF"/>
                </a:solidFill>
                <a:latin typeface="Calibri" charset="0"/>
              </a:rPr>
              <a:t>How much manufacturing costs will we incur?</a:t>
            </a:r>
          </a:p>
          <a:p>
            <a:pPr>
              <a:buFontTx/>
              <a:buAutoNum type="arabicPeriod"/>
            </a:pPr>
            <a:r>
              <a:rPr lang="en-US" sz="2000">
                <a:solidFill>
                  <a:srgbClr val="FFFFFF"/>
                </a:solidFill>
                <a:latin typeface="Calibri" charset="0"/>
              </a:rPr>
              <a:t>How much cash will we pay to our suppliers and our direct laborers, and how much cash will we pay for manufacturing overhead resources?</a:t>
            </a:r>
          </a:p>
          <a:p>
            <a:pPr>
              <a:buFontTx/>
              <a:buAutoNum type="arabicPeriod"/>
            </a:pPr>
            <a:r>
              <a:rPr lang="en-US" sz="2000">
                <a:solidFill>
                  <a:srgbClr val="FFFFFF"/>
                </a:solidFill>
                <a:latin typeface="Calibri" charset="0"/>
              </a:rPr>
              <a:t>What is the total cost that will be transferred from finished goods inventory to cost of goods sold?</a:t>
            </a:r>
          </a:p>
          <a:p>
            <a:pPr>
              <a:buFontTx/>
              <a:buAutoNum type="arabicPeriod"/>
            </a:pPr>
            <a:r>
              <a:rPr lang="en-US" sz="2000">
                <a:solidFill>
                  <a:srgbClr val="FFFFFF"/>
                </a:solidFill>
                <a:latin typeface="Calibri" charset="0"/>
              </a:rPr>
              <a:t>How much selling and administrative expense will we incur and how much cash will we pay related to those expenses?</a:t>
            </a:r>
          </a:p>
          <a:p>
            <a:pPr>
              <a:buFontTx/>
              <a:buAutoNum type="arabicPeriod"/>
            </a:pPr>
            <a:r>
              <a:rPr lang="en-US" sz="2000">
                <a:solidFill>
                  <a:srgbClr val="FFFFFF"/>
                </a:solidFill>
                <a:latin typeface="Calibri" charset="0"/>
              </a:rPr>
              <a:t>How much money will we borrow from or repay to lenders – including interest?</a:t>
            </a:r>
          </a:p>
          <a:p>
            <a:pPr>
              <a:buFontTx/>
              <a:buAutoNum type="arabicPeriod"/>
            </a:pPr>
            <a:r>
              <a:rPr lang="en-US" sz="2000">
                <a:solidFill>
                  <a:srgbClr val="FFFFFF"/>
                </a:solidFill>
                <a:latin typeface="Calibri" charset="0"/>
              </a:rPr>
              <a:t>How much operating income will we earn?</a:t>
            </a:r>
          </a:p>
          <a:p>
            <a:pPr>
              <a:buFontTx/>
              <a:buAutoNum type="arabicPeriod"/>
            </a:pPr>
            <a:r>
              <a:rPr lang="en-US" sz="2000">
                <a:solidFill>
                  <a:srgbClr val="FFFFFF"/>
                </a:solidFill>
                <a:latin typeface="Calibri" charset="0"/>
              </a:rPr>
              <a:t>What will our balance sheet look like at the end of the budget period?</a:t>
            </a:r>
          </a:p>
        </p:txBody>
      </p:sp>
    </p:spTree>
  </p:cSld>
  <p:clrMapOvr>
    <a:masterClrMapping/>
  </p:clrMapOvr>
  <p:transition>
    <p:strips/>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wrap="square" numCol="1" anchorCtr="0" compatLnSpc="1">
            <a:prstTxWarp prst="textNoShape">
              <a:avLst/>
            </a:prstTxWarp>
            <a:normAutofit fontScale="90000"/>
          </a:bodyPr>
          <a:lstStyle/>
          <a:p>
            <a:r>
              <a:rPr lang="en-US" sz="3600" dirty="0">
                <a:latin typeface="Calibri Light" charset="0"/>
              </a:rPr>
              <a:t>The Master Budget – An Overview </a:t>
            </a:r>
            <a:r>
              <a:rPr lang="nb-NO" sz="3600" dirty="0">
                <a:latin typeface="Calibri Light" charset="0"/>
              </a:rPr>
              <a:t>– </a:t>
            </a:r>
            <a:br>
              <a:rPr lang="nb-NO" sz="3600" dirty="0">
                <a:latin typeface="Calibri Light" charset="0"/>
              </a:rPr>
            </a:br>
            <a:r>
              <a:rPr lang="nb-NO" sz="3600" dirty="0">
                <a:latin typeface="Calibri Light" charset="0"/>
              </a:rPr>
              <a:t>Part 2</a:t>
            </a:r>
          </a:p>
        </p:txBody>
      </p:sp>
      <p:sp>
        <p:nvSpPr>
          <p:cNvPr id="3" name="Rounded Rectangle 2"/>
          <p:cNvSpPr>
            <a:spLocks noChangeArrowheads="1"/>
          </p:cNvSpPr>
          <p:nvPr/>
        </p:nvSpPr>
        <p:spPr bwMode="auto">
          <a:xfrm>
            <a:off x="533400" y="1676400"/>
            <a:ext cx="8153400" cy="3581400"/>
          </a:xfrm>
          <a:prstGeom prst="roundRect">
            <a:avLst>
              <a:gd name="adj" fmla="val 16667"/>
            </a:avLst>
          </a:prstGeom>
          <a:solidFill>
            <a:srgbClr val="1D6295"/>
          </a:solidFill>
          <a:ln w="12700">
            <a:solidFill>
              <a:schemeClr val="accent1"/>
            </a:solidFill>
            <a:round/>
            <a:headEnd/>
            <a:tailEnd/>
          </a:ln>
          <a:effectLst>
            <a:outerShdw blurRad="63500" dist="38100" dir="2700000" algn="tl" rotWithShape="0">
              <a:srgbClr val="000000">
                <a:alpha val="39998"/>
              </a:srgbClr>
            </a:outerShdw>
          </a:effectLst>
        </p:spPr>
        <p:txBody>
          <a:bodyPr anchor="ctr"/>
          <a:lstStyle/>
          <a:p>
            <a:r>
              <a:rPr lang="en-US" sz="2800">
                <a:solidFill>
                  <a:srgbClr val="FFFFFF"/>
                </a:solidFill>
                <a:effectLst>
                  <a:outerShdw blurRad="38100" dist="38100" dir="2700000" algn="tl">
                    <a:srgbClr val="000000"/>
                  </a:outerShdw>
                </a:effectLst>
                <a:latin typeface="Calibri" charset="0"/>
              </a:rPr>
              <a:t>A master budget is based on various estimates and assumptions. For example, the sales budget requires three </a:t>
            </a:r>
            <a:r>
              <a:rPr lang="en-US" sz="2800">
                <a:solidFill>
                  <a:srgbClr val="FFFF00"/>
                </a:solidFill>
                <a:effectLst>
                  <a:outerShdw blurRad="38100" dist="38100" dir="2700000" algn="tl">
                    <a:srgbClr val="000000"/>
                  </a:outerShdw>
                </a:effectLst>
                <a:latin typeface="Calibri" charset="0"/>
              </a:rPr>
              <a:t>estimates/assumptions</a:t>
            </a:r>
            <a:r>
              <a:rPr lang="en-US" sz="2800">
                <a:solidFill>
                  <a:srgbClr val="FFFFFF"/>
                </a:solidFill>
                <a:effectLst>
                  <a:outerShdw blurRad="38100" dist="38100" dir="2700000" algn="tl">
                    <a:srgbClr val="000000"/>
                  </a:outerShdw>
                </a:effectLst>
                <a:latin typeface="Calibri" charset="0"/>
              </a:rPr>
              <a:t> as follows:</a:t>
            </a:r>
          </a:p>
          <a:p>
            <a:pPr>
              <a:buClr>
                <a:srgbClr val="FFFF00"/>
              </a:buClr>
              <a:buFont typeface="Calibri Light" charset="0"/>
              <a:buAutoNum type="arabicPeriod"/>
            </a:pPr>
            <a:r>
              <a:rPr lang="en-US" sz="2800">
                <a:solidFill>
                  <a:srgbClr val="FFFFFF"/>
                </a:solidFill>
                <a:effectLst>
                  <a:outerShdw blurRad="38100" dist="38100" dir="2700000" algn="tl">
                    <a:srgbClr val="000000"/>
                  </a:outerShdw>
                </a:effectLst>
                <a:latin typeface="Calibri" charset="0"/>
              </a:rPr>
              <a:t>What are the budgeted unit sales?</a:t>
            </a:r>
          </a:p>
          <a:p>
            <a:pPr>
              <a:buClr>
                <a:srgbClr val="FFFF00"/>
              </a:buClr>
              <a:buFont typeface="Calibri Light" charset="0"/>
              <a:buAutoNum type="arabicPeriod"/>
            </a:pPr>
            <a:r>
              <a:rPr lang="en-US" sz="2800">
                <a:solidFill>
                  <a:srgbClr val="FFFFFF"/>
                </a:solidFill>
                <a:effectLst>
                  <a:outerShdw blurRad="38100" dist="38100" dir="2700000" algn="tl">
                    <a:srgbClr val="000000"/>
                  </a:outerShdw>
                </a:effectLst>
                <a:latin typeface="Calibri" charset="0"/>
              </a:rPr>
              <a:t>What is the budgeted selling price per unit?</a:t>
            </a:r>
          </a:p>
          <a:p>
            <a:pPr>
              <a:buClr>
                <a:srgbClr val="FFFF00"/>
              </a:buClr>
              <a:buFont typeface="Calibri Light" charset="0"/>
              <a:buAutoNum type="arabicPeriod"/>
            </a:pPr>
            <a:r>
              <a:rPr lang="en-US" sz="2800">
                <a:solidFill>
                  <a:srgbClr val="FFFFFF"/>
                </a:solidFill>
                <a:effectLst>
                  <a:outerShdw blurRad="38100" dist="38100" dir="2700000" algn="tl">
                    <a:srgbClr val="000000"/>
                  </a:outerShdw>
                </a:effectLst>
                <a:latin typeface="Calibri" charset="0"/>
              </a:rPr>
              <a:t>What percentage of accounts receivable will be collected in the current and subsequent periods.</a:t>
            </a:r>
          </a:p>
        </p:txBody>
      </p:sp>
    </p:spTree>
  </p:cSld>
  <p:clrMapOvr>
    <a:masterClrMapping/>
  </p:clrMapOvr>
  <p:transition>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wrap="square" numCol="1" anchorCtr="0" compatLnSpc="1">
            <a:prstTxWarp prst="textNoShape">
              <a:avLst/>
            </a:prstTxWarp>
          </a:bodyPr>
          <a:lstStyle/>
          <a:p>
            <a:r>
              <a:rPr lang="en-US" sz="3600" dirty="0">
                <a:latin typeface="Calibri Light" charset="0"/>
              </a:rPr>
              <a:t>The Master Budget: An Overview </a:t>
            </a:r>
            <a:r>
              <a:rPr lang="nb-NO" sz="3600" dirty="0">
                <a:latin typeface="Calibri Light" charset="0"/>
              </a:rPr>
              <a:t>– Part 2</a:t>
            </a:r>
          </a:p>
        </p:txBody>
      </p:sp>
      <p:sp>
        <p:nvSpPr>
          <p:cNvPr id="3" name="Rectangle 2"/>
          <p:cNvSpPr/>
          <p:nvPr/>
        </p:nvSpPr>
        <p:spPr>
          <a:xfrm>
            <a:off x="609600" y="1295400"/>
            <a:ext cx="7924800" cy="1676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400">
                <a:solidFill>
                  <a:schemeClr val="bg1"/>
                </a:solidFill>
                <a:latin typeface="Calibri" charset="0"/>
                <a:ea typeface="MS PGothic" charset="0"/>
                <a:cs typeface="MS PGothic" charset="0"/>
              </a:rPr>
              <a:t>When </a:t>
            </a:r>
            <a:r>
              <a:rPr lang="en-US" sz="2400">
                <a:solidFill>
                  <a:srgbClr val="FFFF00"/>
                </a:solidFill>
                <a:latin typeface="Calibri" charset="0"/>
                <a:ea typeface="MS PGothic" charset="0"/>
                <a:cs typeface="MS PGothic" charset="0"/>
              </a:rPr>
              <a:t>Microsoft Excel</a:t>
            </a:r>
            <a:r>
              <a:rPr lang="en-US">
                <a:solidFill>
                  <a:srgbClr val="FFFF00"/>
                </a:solidFill>
                <a:latin typeface="Calibri" charset="0"/>
                <a:ea typeface="MS PGothic" charset="0"/>
                <a:cs typeface="MS PGothic" charset="0"/>
              </a:rPr>
              <a:t>©</a:t>
            </a:r>
            <a:r>
              <a:rPr lang="en-US" sz="2400">
                <a:solidFill>
                  <a:srgbClr val="FFFF00"/>
                </a:solidFill>
                <a:latin typeface="Calibri" charset="0"/>
                <a:ea typeface="MS PGothic" charset="0"/>
                <a:cs typeface="MS PGothic" charset="0"/>
              </a:rPr>
              <a:t> </a:t>
            </a:r>
            <a:r>
              <a:rPr lang="en-US" sz="2400">
                <a:solidFill>
                  <a:schemeClr val="bg1"/>
                </a:solidFill>
                <a:latin typeface="Calibri" charset="0"/>
                <a:ea typeface="MS PGothic" charset="0"/>
                <a:cs typeface="MS PGothic" charset="0"/>
              </a:rPr>
              <a:t>is used to create a master budget, these types of assumptions can be depicted in a Budget Assumptions tab, thereby enabling Excel-based budgets to answer </a:t>
            </a:r>
            <a:r>
              <a:rPr lang="ja-JP" altLang="en-US" sz="2400">
                <a:solidFill>
                  <a:schemeClr val="bg1"/>
                </a:solidFill>
                <a:latin typeface="Calibri" charset="0"/>
                <a:ea typeface="MS PGothic" charset="0"/>
                <a:cs typeface="MS PGothic" charset="0"/>
              </a:rPr>
              <a:t>“</a:t>
            </a:r>
            <a:r>
              <a:rPr lang="en-US" sz="2400">
                <a:solidFill>
                  <a:schemeClr val="bg1"/>
                </a:solidFill>
                <a:latin typeface="Calibri" charset="0"/>
                <a:ea typeface="MS PGothic" charset="0"/>
                <a:cs typeface="MS PGothic" charset="0"/>
              </a:rPr>
              <a:t>what-if</a:t>
            </a:r>
            <a:r>
              <a:rPr lang="ja-JP" altLang="en-US" sz="2400">
                <a:solidFill>
                  <a:schemeClr val="bg1"/>
                </a:solidFill>
                <a:latin typeface="Calibri" charset="0"/>
                <a:ea typeface="MS PGothic" charset="0"/>
                <a:cs typeface="MS PGothic" charset="0"/>
              </a:rPr>
              <a:t>”</a:t>
            </a:r>
            <a:r>
              <a:rPr lang="en-US" sz="2400">
                <a:solidFill>
                  <a:schemeClr val="bg1"/>
                </a:solidFill>
                <a:latin typeface="Calibri" charset="0"/>
                <a:ea typeface="MS PGothic" charset="0"/>
                <a:cs typeface="MS PGothic" charset="0"/>
              </a:rPr>
              <a:t> questions.</a:t>
            </a:r>
          </a:p>
        </p:txBody>
      </p:sp>
      <p:pic>
        <p:nvPicPr>
          <p:cNvPr id="2458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048000"/>
            <a:ext cx="7834313"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Learning Objective 2</a:t>
            </a:r>
          </a:p>
        </p:txBody>
      </p:sp>
      <p:sp>
        <p:nvSpPr>
          <p:cNvPr id="5" name="Text Box 13"/>
          <p:cNvSpPr txBox="1">
            <a:spLocks noChangeArrowheads="1"/>
          </p:cNvSpPr>
          <p:nvPr/>
        </p:nvSpPr>
        <p:spPr bwMode="auto">
          <a:xfrm>
            <a:off x="1905000" y="2309813"/>
            <a:ext cx="5334000" cy="2185987"/>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fontAlgn="auto">
              <a:spcBef>
                <a:spcPct val="50000"/>
              </a:spcBef>
              <a:spcAft>
                <a:spcPts val="0"/>
              </a:spcAft>
              <a:defRPr/>
            </a:pPr>
            <a:r>
              <a:rPr lang="en-US" sz="3400" b="1" dirty="0">
                <a:solidFill>
                  <a:schemeClr val="accent6">
                    <a:lumMod val="75000"/>
                  </a:schemeClr>
                </a:solidFill>
                <a:latin typeface="+mj-lt"/>
                <a:ea typeface="MS PGothic" pitchFamily="34" charset="-128"/>
                <a:cs typeface="+mn-cs"/>
              </a:rPr>
              <a:t>Prepare a sales budget, including a schedule of expected cash collections.</a:t>
            </a:r>
          </a:p>
        </p:txBody>
      </p:sp>
    </p:spTree>
  </p:cSld>
  <p:clrMapOvr>
    <a:masterClrMapping/>
  </p:clrMapOvr>
  <p:transition>
    <p:strips dir="rd"/>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Budgeting Example</a:t>
            </a:r>
          </a:p>
        </p:txBody>
      </p:sp>
      <p:sp>
        <p:nvSpPr>
          <p:cNvPr id="330755" name="Rectangle 3"/>
          <p:cNvSpPr>
            <a:spLocks noGrp="1" noChangeArrowheads="1"/>
          </p:cNvSpPr>
          <p:nvPr>
            <p:ph type="body" idx="1"/>
          </p:nvPr>
        </p:nvSpPr>
        <p:spPr>
          <a:xfrm>
            <a:off x="838200" y="1524000"/>
            <a:ext cx="7391400" cy="4495800"/>
          </a:xfrm>
          <a:solidFill>
            <a:schemeClr val="accent2">
              <a:lumMod val="75000"/>
            </a:schemeClr>
          </a:solidFill>
          <a:ln w="12700">
            <a:solidFill>
              <a:srgbClr val="000000"/>
            </a:solidFill>
          </a:ln>
        </p:spPr>
        <p:txBody>
          <a:bodyPr lIns="90488" tIns="44450" rIns="90488" bIns="44450"/>
          <a:lstStyle/>
          <a:p>
            <a:pPr eaLnBrk="1" hangingPunct="1">
              <a:buClr>
                <a:srgbClr val="FFFF00"/>
              </a:buClr>
              <a:buFont typeface="Wingdings" pitchFamily="2" charset="2"/>
              <a:buChar char=""/>
              <a:defRPr/>
            </a:pPr>
            <a:r>
              <a:rPr lang="en-US" sz="2800" dirty="0">
                <a:solidFill>
                  <a:schemeClr val="bg1"/>
                </a:solidFill>
                <a:ea typeface="+mn-ea"/>
                <a:cs typeface="Arial" pitchFamily="34" charset="0"/>
              </a:rPr>
              <a:t> Royal Company is preparing budgets for the      </a:t>
            </a:r>
            <a:br>
              <a:rPr lang="en-US" sz="2800" dirty="0">
                <a:solidFill>
                  <a:schemeClr val="bg1"/>
                </a:solidFill>
                <a:ea typeface="+mn-ea"/>
                <a:cs typeface="Arial" pitchFamily="34" charset="0"/>
              </a:rPr>
            </a:br>
            <a:r>
              <a:rPr lang="en-US" sz="2800" dirty="0">
                <a:solidFill>
                  <a:schemeClr val="bg1"/>
                </a:solidFill>
                <a:ea typeface="+mn-ea"/>
                <a:cs typeface="Arial" pitchFamily="34" charset="0"/>
              </a:rPr>
              <a:t> quarter ending June 30</a:t>
            </a:r>
            <a:r>
              <a:rPr lang="en-US" sz="2800" baseline="30000" dirty="0">
                <a:solidFill>
                  <a:schemeClr val="bg1"/>
                </a:solidFill>
                <a:ea typeface="+mn-ea"/>
                <a:cs typeface="Arial" pitchFamily="34" charset="0"/>
              </a:rPr>
              <a:t>th</a:t>
            </a:r>
            <a:r>
              <a:rPr lang="en-US" sz="2800" dirty="0">
                <a:solidFill>
                  <a:schemeClr val="bg1"/>
                </a:solidFill>
                <a:ea typeface="+mn-ea"/>
                <a:cs typeface="Arial" pitchFamily="34" charset="0"/>
              </a:rPr>
              <a:t>.</a:t>
            </a:r>
          </a:p>
          <a:p>
            <a:pPr eaLnBrk="1" hangingPunct="1">
              <a:buClr>
                <a:srgbClr val="FFFF00"/>
              </a:buClr>
              <a:buFont typeface="Wingdings" pitchFamily="2" charset="2"/>
              <a:buChar char=""/>
              <a:defRPr/>
            </a:pPr>
            <a:r>
              <a:rPr lang="en-US" sz="2800" dirty="0">
                <a:solidFill>
                  <a:schemeClr val="bg1"/>
                </a:solidFill>
                <a:ea typeface="+mn-ea"/>
                <a:cs typeface="Arial" pitchFamily="34" charset="0"/>
              </a:rPr>
              <a:t> Budgeted sales for the next five months are:</a:t>
            </a:r>
          </a:p>
          <a:p>
            <a:pPr lvl="1" eaLnBrk="1" hangingPunct="1">
              <a:buClr>
                <a:srgbClr val="FFFF00"/>
              </a:buClr>
              <a:buSzPct val="100000"/>
              <a:buFont typeface="Monotype Sorts"/>
              <a:buChar char=" "/>
              <a:defRPr/>
            </a:pPr>
            <a:r>
              <a:rPr lang="en-US" sz="2800" dirty="0">
                <a:solidFill>
                  <a:srgbClr val="FFFF00"/>
                </a:solidFill>
                <a:ea typeface="+mn-ea"/>
                <a:cs typeface="Arial" pitchFamily="34" charset="0"/>
              </a:rPr>
              <a:t>April 		20,000 units</a:t>
            </a:r>
          </a:p>
          <a:p>
            <a:pPr lvl="1" eaLnBrk="1" hangingPunct="1">
              <a:buClr>
                <a:srgbClr val="FFFF00"/>
              </a:buClr>
              <a:buSzPct val="100000"/>
              <a:buFont typeface="Monotype Sorts"/>
              <a:buChar char=" "/>
              <a:defRPr/>
            </a:pPr>
            <a:r>
              <a:rPr lang="en-US" sz="2800" dirty="0">
                <a:solidFill>
                  <a:srgbClr val="FFFF00"/>
                </a:solidFill>
                <a:ea typeface="+mn-ea"/>
                <a:cs typeface="Arial" pitchFamily="34" charset="0"/>
              </a:rPr>
              <a:t>May 		50,000 units</a:t>
            </a:r>
          </a:p>
          <a:p>
            <a:pPr lvl="1" eaLnBrk="1" hangingPunct="1">
              <a:buClr>
                <a:srgbClr val="FFFF00"/>
              </a:buClr>
              <a:buSzPct val="100000"/>
              <a:buFont typeface="Monotype Sorts"/>
              <a:buChar char=" "/>
              <a:defRPr/>
            </a:pPr>
            <a:r>
              <a:rPr lang="en-US" sz="2800" dirty="0">
                <a:solidFill>
                  <a:srgbClr val="FFFF00"/>
                </a:solidFill>
                <a:ea typeface="+mn-ea"/>
                <a:cs typeface="Arial" pitchFamily="34" charset="0"/>
              </a:rPr>
              <a:t>June 		30,000 units</a:t>
            </a:r>
          </a:p>
          <a:p>
            <a:pPr lvl="1" eaLnBrk="1" hangingPunct="1">
              <a:buClr>
                <a:srgbClr val="FFFF00"/>
              </a:buClr>
              <a:buSzPct val="100000"/>
              <a:buFont typeface="Monotype Sorts"/>
              <a:buChar char=" "/>
              <a:defRPr/>
            </a:pPr>
            <a:r>
              <a:rPr lang="en-US" sz="2800" dirty="0">
                <a:solidFill>
                  <a:srgbClr val="FFFF00"/>
                </a:solidFill>
                <a:ea typeface="+mn-ea"/>
                <a:cs typeface="Arial" pitchFamily="34" charset="0"/>
              </a:rPr>
              <a:t>July 		25,000 units</a:t>
            </a:r>
          </a:p>
          <a:p>
            <a:pPr lvl="1" eaLnBrk="1" hangingPunct="1">
              <a:buClr>
                <a:srgbClr val="FFFF00"/>
              </a:buClr>
              <a:buSzPct val="100000"/>
              <a:buFont typeface="Monotype Sorts"/>
              <a:buChar char=" "/>
              <a:defRPr/>
            </a:pPr>
            <a:r>
              <a:rPr lang="en-US" sz="2800" dirty="0">
                <a:solidFill>
                  <a:srgbClr val="FFFF00"/>
                </a:solidFill>
                <a:ea typeface="+mn-ea"/>
                <a:cs typeface="Arial" pitchFamily="34" charset="0"/>
              </a:rPr>
              <a:t>August 		15,000 units</a:t>
            </a:r>
          </a:p>
          <a:p>
            <a:pPr eaLnBrk="1" hangingPunct="1">
              <a:buClr>
                <a:srgbClr val="FFFF00"/>
              </a:buClr>
              <a:buFont typeface="Wingdings" pitchFamily="2" charset="2"/>
              <a:buChar char=""/>
              <a:defRPr/>
            </a:pPr>
            <a:r>
              <a:rPr lang="en-US" sz="2800" dirty="0">
                <a:solidFill>
                  <a:schemeClr val="bg1"/>
                </a:solidFill>
                <a:ea typeface="+mn-ea"/>
                <a:cs typeface="Arial" pitchFamily="34" charset="0"/>
              </a:rPr>
              <a:t> The selling price is $10 per unit.</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330755">
                                            <p:txEl>
                                              <p:charRg st="4294967295" end="4294967295"/>
                                            </p:txEl>
                                          </p:spTgt>
                                        </p:tgtEl>
                                        <p:attrNameLst>
                                          <p:attrName>style.visibility</p:attrName>
                                        </p:attrNameLst>
                                      </p:cBhvr>
                                      <p:to>
                                        <p:strVal val="visible"/>
                                      </p:to>
                                    </p:set>
                                    <p:anim calcmode="lin" valueType="num">
                                      <p:cBhvr>
                                        <p:cTn id="7" dur="500" fill="hold"/>
                                        <p:tgtEl>
                                          <p:spTgt spid="330755">
                                            <p:txEl>
                                              <p:charRg st="4294967295" end="4294967295"/>
                                            </p:txEl>
                                          </p:spTgt>
                                        </p:tgtEl>
                                        <p:attrNameLst>
                                          <p:attrName>ppt_w</p:attrName>
                                        </p:attrNameLst>
                                      </p:cBhvr>
                                      <p:tavLst>
                                        <p:tav tm="0">
                                          <p:val>
                                            <p:fltVal val="0"/>
                                          </p:val>
                                        </p:tav>
                                        <p:tav tm="100000">
                                          <p:val>
                                            <p:strVal val="#ppt_w"/>
                                          </p:val>
                                        </p:tav>
                                      </p:tavLst>
                                    </p:anim>
                                    <p:anim calcmode="lin" valueType="num">
                                      <p:cBhvr>
                                        <p:cTn id="8" dur="500" fill="hold"/>
                                        <p:tgtEl>
                                          <p:spTgt spid="330755">
                                            <p:txEl>
                                              <p:charRg st="4294967295" end="429496729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55"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The Sales Budget</a:t>
            </a:r>
          </a:p>
        </p:txBody>
      </p:sp>
      <p:sp>
        <p:nvSpPr>
          <p:cNvPr id="27651" name="Text Box 4"/>
          <p:cNvSpPr txBox="1">
            <a:spLocks noChangeArrowheads="1"/>
          </p:cNvSpPr>
          <p:nvPr/>
        </p:nvSpPr>
        <p:spPr bwMode="auto">
          <a:xfrm>
            <a:off x="0" y="1447800"/>
            <a:ext cx="9144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eaLnBrk="1" hangingPunct="1">
              <a:spcBef>
                <a:spcPct val="50000"/>
              </a:spcBef>
            </a:pPr>
            <a:r>
              <a:rPr lang="en-US" sz="2800" dirty="0"/>
              <a:t>The individual months of April, May, and June are summed to obtain the total budgeted sales in units and dollars for the quarter ended June 30</a:t>
            </a:r>
            <a:r>
              <a:rPr lang="en-US" sz="2800" baseline="30000" dirty="0"/>
              <a:t>th</a:t>
            </a:r>
            <a:endParaRPr lang="en-US" sz="2800" dirty="0"/>
          </a:p>
        </p:txBody>
      </p:sp>
      <p:pic>
        <p:nvPicPr>
          <p:cNvPr id="2765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124200"/>
            <a:ext cx="816133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028"/>
          <p:cNvSpPr>
            <a:spLocks noGrp="1" noChangeArrowheads="1"/>
          </p:cNvSpPr>
          <p:nvPr>
            <p:ph type="title"/>
          </p:nvPr>
        </p:nvSpPr>
        <p:spPr/>
        <p:txBody>
          <a:bodyPr lIns="90488" tIns="44450" rIns="90488" bIns="44450"/>
          <a:lstStyle/>
          <a:p>
            <a:pPr eaLnBrk="1" hangingPunct="1">
              <a:defRPr/>
            </a:pPr>
            <a:r>
              <a:rPr lang="en-US" altLang="en-US" dirty="0">
                <a:ea typeface="+mj-ea"/>
              </a:rPr>
              <a:t>Learning Objective 1</a:t>
            </a:r>
          </a:p>
        </p:txBody>
      </p:sp>
      <p:sp>
        <p:nvSpPr>
          <p:cNvPr id="5" name="Text Box 13"/>
          <p:cNvSpPr txBox="1">
            <a:spLocks noChangeArrowheads="1"/>
          </p:cNvSpPr>
          <p:nvPr/>
        </p:nvSpPr>
        <p:spPr bwMode="auto">
          <a:xfrm>
            <a:off x="1905000" y="2362200"/>
            <a:ext cx="5334000" cy="2185988"/>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fontAlgn="auto">
              <a:spcBef>
                <a:spcPct val="50000"/>
              </a:spcBef>
              <a:spcAft>
                <a:spcPts val="0"/>
              </a:spcAft>
              <a:defRPr/>
            </a:pPr>
            <a:r>
              <a:rPr lang="en-US" sz="3400" b="1" dirty="0">
                <a:solidFill>
                  <a:schemeClr val="accent6">
                    <a:lumMod val="75000"/>
                  </a:schemeClr>
                </a:solidFill>
                <a:latin typeface="+mj-lt"/>
                <a:ea typeface="MS PGothic" pitchFamily="34" charset="-128"/>
                <a:cs typeface="+mn-cs"/>
              </a:rPr>
              <a:t>Understand why organizations budget and the processes they use to create budgets.</a:t>
            </a:r>
          </a:p>
        </p:txBody>
      </p:sp>
    </p:spTree>
  </p:cSld>
  <p:clrMapOvr>
    <a:masterClrMapping/>
  </p:clrMapOvr>
  <p:transition>
    <p:strips dir="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Expected Cash Collections </a:t>
            </a:r>
            <a:r>
              <a:rPr lang="nb-NO" dirty="0">
                <a:latin typeface="Calibri Light" charset="0"/>
              </a:rPr>
              <a:t>– Part 1</a:t>
            </a:r>
          </a:p>
        </p:txBody>
      </p:sp>
      <p:sp>
        <p:nvSpPr>
          <p:cNvPr id="334851" name="Rectangle 3"/>
          <p:cNvSpPr>
            <a:spLocks noGrp="1" noChangeArrowheads="1"/>
          </p:cNvSpPr>
          <p:nvPr>
            <p:ph type="body" idx="1"/>
          </p:nvPr>
        </p:nvSpPr>
        <p:spPr>
          <a:xfrm>
            <a:off x="457200" y="1752600"/>
            <a:ext cx="8305800" cy="3352800"/>
          </a:xfrm>
          <a:solidFill>
            <a:schemeClr val="accent2">
              <a:lumMod val="75000"/>
            </a:schemeClr>
          </a:solidFill>
          <a:ln w="12700">
            <a:solidFill>
              <a:srgbClr val="000000"/>
            </a:solidFill>
          </a:ln>
        </p:spPr>
        <p:txBody>
          <a:bodyPr lIns="90488" tIns="44450" rIns="90488" bIns="44450"/>
          <a:lstStyle/>
          <a:p>
            <a:pPr eaLnBrk="1" hangingPunct="1">
              <a:buClr>
                <a:srgbClr val="FFFF00"/>
              </a:buClr>
            </a:pPr>
            <a:r>
              <a:rPr lang="en-US" sz="3000" dirty="0">
                <a:solidFill>
                  <a:schemeClr val="bg1"/>
                </a:solidFill>
                <a:latin typeface="Calibri" charset="0"/>
                <a:cs typeface="Arial" charset="0"/>
              </a:rPr>
              <a:t>All sales are on account.</a:t>
            </a:r>
          </a:p>
          <a:p>
            <a:pPr eaLnBrk="1" hangingPunct="1">
              <a:buClr>
                <a:srgbClr val="FFFF00"/>
              </a:buClr>
            </a:pPr>
            <a:r>
              <a:rPr lang="en-US" sz="3000" dirty="0">
                <a:solidFill>
                  <a:schemeClr val="bg1"/>
                </a:solidFill>
                <a:latin typeface="Calibri" charset="0"/>
                <a:cs typeface="Arial" charset="0"/>
              </a:rPr>
              <a:t>Royal’s collection pattern is:</a:t>
            </a:r>
          </a:p>
          <a:p>
            <a:pPr marL="200025" lvl="1" indent="0" eaLnBrk="1" hangingPunct="1">
              <a:buClr>
                <a:srgbClr val="FFFF00"/>
              </a:buClr>
              <a:buFont typeface="Calibri" charset="0"/>
              <a:buNone/>
            </a:pPr>
            <a:r>
              <a:rPr lang="en-US" sz="3000" dirty="0">
                <a:solidFill>
                  <a:srgbClr val="FFFF00"/>
                </a:solidFill>
                <a:latin typeface="Calibri" charset="0"/>
                <a:cs typeface="Arial" charset="0"/>
              </a:rPr>
              <a:t>70% collected in the month of sale,</a:t>
            </a:r>
          </a:p>
          <a:p>
            <a:pPr marL="200025" lvl="1" indent="0" eaLnBrk="1" hangingPunct="1">
              <a:buClr>
                <a:srgbClr val="FFFF00"/>
              </a:buClr>
              <a:buFont typeface="Calibri" charset="0"/>
              <a:buNone/>
            </a:pPr>
            <a:r>
              <a:rPr lang="en-US" sz="3000" dirty="0">
                <a:solidFill>
                  <a:srgbClr val="FFFF00"/>
                </a:solidFill>
                <a:latin typeface="Calibri" charset="0"/>
                <a:cs typeface="Arial" charset="0"/>
              </a:rPr>
              <a:t>30% collected in the month following sale,</a:t>
            </a:r>
          </a:p>
          <a:p>
            <a:pPr eaLnBrk="1" hangingPunct="1">
              <a:buClr>
                <a:srgbClr val="FFFF00"/>
              </a:buClr>
            </a:pPr>
            <a:r>
              <a:rPr lang="en-US" sz="3000" dirty="0">
                <a:solidFill>
                  <a:schemeClr val="bg1"/>
                </a:solidFill>
                <a:latin typeface="Calibri" charset="0"/>
                <a:cs typeface="Arial" charset="0"/>
              </a:rPr>
              <a:t>In April, the March 31</a:t>
            </a:r>
            <a:r>
              <a:rPr lang="en-US" sz="3000" baseline="30000" dirty="0">
                <a:solidFill>
                  <a:schemeClr val="bg1"/>
                </a:solidFill>
                <a:latin typeface="Calibri" charset="0"/>
                <a:cs typeface="Arial" charset="0"/>
              </a:rPr>
              <a:t>st</a:t>
            </a:r>
            <a:r>
              <a:rPr lang="en-US" sz="3000" dirty="0">
                <a:solidFill>
                  <a:schemeClr val="bg1"/>
                </a:solidFill>
                <a:latin typeface="Calibri" charset="0"/>
                <a:cs typeface="Arial" charset="0"/>
              </a:rPr>
              <a:t> accounts receivable balance of </a:t>
            </a:r>
            <a:r>
              <a:rPr lang="en-US" sz="3000" dirty="0">
                <a:solidFill>
                  <a:srgbClr val="FFFF00"/>
                </a:solidFill>
                <a:latin typeface="Calibri" charset="0"/>
                <a:cs typeface="Arial" charset="0"/>
              </a:rPr>
              <a:t>$30,000 </a:t>
            </a:r>
            <a:r>
              <a:rPr lang="en-US" sz="3000" dirty="0">
                <a:solidFill>
                  <a:schemeClr val="bg1"/>
                </a:solidFill>
                <a:latin typeface="Calibri" charset="0"/>
                <a:cs typeface="Arial" charset="0"/>
              </a:rPr>
              <a:t>will be collected in full in April.</a:t>
            </a:r>
          </a:p>
        </p:txBody>
      </p:sp>
    </p:spTree>
  </p:cSld>
  <p:clrMapOvr>
    <a:masterClrMapping/>
  </p:clrMapOvr>
  <p:transition>
    <p:strips dir="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Expected Cash Collections </a:t>
            </a:r>
            <a:r>
              <a:rPr lang="nb-NO" dirty="0">
                <a:latin typeface="Calibri Light" charset="0"/>
              </a:rPr>
              <a:t>– Part 2</a:t>
            </a:r>
          </a:p>
        </p:txBody>
      </p:sp>
      <p:pic>
        <p:nvPicPr>
          <p:cNvPr id="2969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2325" y="1447800"/>
            <a:ext cx="7950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295400" y="2667000"/>
            <a:ext cx="7391400" cy="2209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
        <p:nvSpPr>
          <p:cNvPr id="6" name="Rectangle 5"/>
          <p:cNvSpPr/>
          <p:nvPr/>
        </p:nvSpPr>
        <p:spPr>
          <a:xfrm>
            <a:off x="1447800" y="4841875"/>
            <a:ext cx="7391400" cy="187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
        <p:nvSpPr>
          <p:cNvPr id="7" name="Rectangle 6"/>
          <p:cNvSpPr/>
          <p:nvPr/>
        </p:nvSpPr>
        <p:spPr>
          <a:xfrm>
            <a:off x="1371600" y="5410200"/>
            <a:ext cx="7391400" cy="187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Tree>
  </p:cSld>
  <p:clrMapOvr>
    <a:masterClrMapping/>
  </p:clrMapOvr>
  <p:transition>
    <p:strips dir="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2325" y="1447800"/>
            <a:ext cx="7950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1295400" y="3505200"/>
            <a:ext cx="7391400" cy="1260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
        <p:nvSpPr>
          <p:cNvPr id="10" name="Rectangle 9"/>
          <p:cNvSpPr/>
          <p:nvPr/>
        </p:nvSpPr>
        <p:spPr>
          <a:xfrm>
            <a:off x="1447800" y="4841875"/>
            <a:ext cx="7391400" cy="187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
        <p:nvSpPr>
          <p:cNvPr id="11" name="Rectangle 10"/>
          <p:cNvSpPr/>
          <p:nvPr/>
        </p:nvSpPr>
        <p:spPr>
          <a:xfrm>
            <a:off x="1371600" y="5410200"/>
            <a:ext cx="7391400" cy="187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
        <p:nvSpPr>
          <p:cNvPr id="24578"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Expected Cash Collections </a:t>
            </a:r>
            <a:r>
              <a:rPr lang="nb-NO" dirty="0">
                <a:latin typeface="Calibri Light" charset="0"/>
              </a:rPr>
              <a:t>– Part 3</a:t>
            </a:r>
          </a:p>
        </p:txBody>
      </p:sp>
      <p:grpSp>
        <p:nvGrpSpPr>
          <p:cNvPr id="30727" name="Group 4"/>
          <p:cNvGrpSpPr>
            <a:grpSpLocks/>
          </p:cNvGrpSpPr>
          <p:nvPr/>
        </p:nvGrpSpPr>
        <p:grpSpPr bwMode="auto">
          <a:xfrm>
            <a:off x="2667000" y="3505200"/>
            <a:ext cx="6477000" cy="1604963"/>
            <a:chOff x="1536" y="2496"/>
            <a:chExt cx="4080" cy="1011"/>
          </a:xfrm>
        </p:grpSpPr>
        <p:sp>
          <p:nvSpPr>
            <p:cNvPr id="338949" name="Line 5"/>
            <p:cNvSpPr>
              <a:spLocks noChangeShapeType="1"/>
            </p:cNvSpPr>
            <p:nvPr/>
          </p:nvSpPr>
          <p:spPr bwMode="auto">
            <a:xfrm flipH="1" flipV="1">
              <a:off x="1536" y="2496"/>
              <a:ext cx="1200" cy="864"/>
            </a:xfrm>
            <a:prstGeom prst="line">
              <a:avLst/>
            </a:prstGeom>
            <a:noFill/>
            <a:ln w="28575">
              <a:solidFill>
                <a:srgbClr val="FF0000"/>
              </a:solidFill>
              <a:round/>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txBody>
            <a:bodyPr wrap="none"/>
            <a:lstStyle/>
            <a:p>
              <a:endParaRPr lang="en-US"/>
            </a:p>
          </p:txBody>
        </p:sp>
        <p:sp>
          <p:nvSpPr>
            <p:cNvPr id="338950" name="Text Box 6"/>
            <p:cNvSpPr txBox="1">
              <a:spLocks noChangeArrowheads="1"/>
            </p:cNvSpPr>
            <p:nvPr/>
          </p:nvSpPr>
          <p:spPr bwMode="auto">
            <a:xfrm>
              <a:off x="2400" y="3216"/>
              <a:ext cx="3216" cy="291"/>
            </a:xfrm>
            <a:prstGeom prst="rect">
              <a:avLst/>
            </a:prstGeom>
            <a:solidFill>
              <a:schemeClr val="tx2"/>
            </a:solidFill>
            <a:ln w="9525">
              <a:solidFill>
                <a:srgbClr val="000000"/>
              </a:solidFill>
              <a:miter lim="800000"/>
              <a:headEnd/>
              <a:tailEnd/>
            </a:ln>
            <a:effectLst>
              <a:outerShdw blurRad="63500" dist="38100" dir="2700000" algn="tl" rotWithShape="0">
                <a:srgbClr val="000000">
                  <a:alpha val="39998"/>
                </a:srgbClr>
              </a:outerShdw>
            </a:effectLst>
          </p:spPr>
          <p:txBody>
            <a:bodyPr wrap="squar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spcBef>
                  <a:spcPct val="50000"/>
                </a:spcBef>
              </a:pPr>
              <a:r>
                <a:rPr lang="en-US" sz="2400" dirty="0">
                  <a:solidFill>
                    <a:srgbClr val="FFFFFF"/>
                  </a:solidFill>
                  <a:effectLst>
                    <a:outerShdw blurRad="38100" dist="38100" dir="2700000" algn="tl">
                      <a:srgbClr val="000000"/>
                    </a:outerShdw>
                  </a:effectLst>
                  <a:cs typeface="Arial" charset="0"/>
                </a:rPr>
                <a:t>From the Sales Budget for April.</a:t>
              </a:r>
            </a:p>
          </p:txBody>
        </p:sp>
      </p:grpSp>
    </p:spTree>
  </p:cSld>
  <p:clrMapOvr>
    <a:masterClrMapping/>
  </p:clrMapOvr>
  <p:transition>
    <p:pull dir="l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Expected Cash Collections </a:t>
            </a:r>
            <a:r>
              <a:rPr lang="nb-NO" dirty="0">
                <a:latin typeface="Calibri Light" charset="0"/>
              </a:rPr>
              <a:t>– Part 4</a:t>
            </a:r>
          </a:p>
        </p:txBody>
      </p:sp>
      <p:sp>
        <p:nvSpPr>
          <p:cNvPr id="31747" name="Rectangle 7"/>
          <p:cNvSpPr>
            <a:spLocks noChangeArrowheads="1"/>
          </p:cNvSpPr>
          <p:nvPr/>
        </p:nvSpPr>
        <p:spPr bwMode="auto">
          <a:xfrm>
            <a:off x="3352800" y="5791200"/>
            <a:ext cx="1143000" cy="228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en-US"/>
          </a:p>
        </p:txBody>
      </p:sp>
      <p:pic>
        <p:nvPicPr>
          <p:cNvPr id="31748"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2325" y="1447800"/>
            <a:ext cx="7950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1295400" y="4267200"/>
            <a:ext cx="7391400" cy="498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
        <p:nvSpPr>
          <p:cNvPr id="11" name="Rectangle 10"/>
          <p:cNvSpPr/>
          <p:nvPr/>
        </p:nvSpPr>
        <p:spPr>
          <a:xfrm>
            <a:off x="1447800" y="4841875"/>
            <a:ext cx="7391400" cy="187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
        <p:nvSpPr>
          <p:cNvPr id="12" name="Rectangle 11"/>
          <p:cNvSpPr/>
          <p:nvPr/>
        </p:nvSpPr>
        <p:spPr>
          <a:xfrm>
            <a:off x="1371600" y="5410200"/>
            <a:ext cx="7391400" cy="187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grpSp>
        <p:nvGrpSpPr>
          <p:cNvPr id="31752" name="Group 4"/>
          <p:cNvGrpSpPr>
            <a:grpSpLocks/>
          </p:cNvGrpSpPr>
          <p:nvPr/>
        </p:nvGrpSpPr>
        <p:grpSpPr bwMode="auto">
          <a:xfrm>
            <a:off x="2667000" y="4267200"/>
            <a:ext cx="6248400" cy="947738"/>
            <a:chOff x="1536" y="3072"/>
            <a:chExt cx="3936" cy="597"/>
          </a:xfrm>
        </p:grpSpPr>
        <p:sp>
          <p:nvSpPr>
            <p:cNvPr id="340997" name="Line 5"/>
            <p:cNvSpPr>
              <a:spLocks noChangeShapeType="1"/>
            </p:cNvSpPr>
            <p:nvPr/>
          </p:nvSpPr>
          <p:spPr bwMode="auto">
            <a:xfrm flipH="1" flipV="1">
              <a:off x="1536" y="3072"/>
              <a:ext cx="1296" cy="480"/>
            </a:xfrm>
            <a:prstGeom prst="line">
              <a:avLst/>
            </a:prstGeom>
            <a:noFill/>
            <a:ln w="28575">
              <a:solidFill>
                <a:srgbClr val="FF0000"/>
              </a:solidFill>
              <a:round/>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txBody>
            <a:bodyPr wrap="none"/>
            <a:lstStyle/>
            <a:p>
              <a:endParaRPr lang="en-US"/>
            </a:p>
          </p:txBody>
        </p:sp>
        <p:sp>
          <p:nvSpPr>
            <p:cNvPr id="340998" name="Text Box 6"/>
            <p:cNvSpPr txBox="1">
              <a:spLocks noChangeArrowheads="1"/>
            </p:cNvSpPr>
            <p:nvPr/>
          </p:nvSpPr>
          <p:spPr bwMode="auto">
            <a:xfrm>
              <a:off x="2304" y="3378"/>
              <a:ext cx="3168" cy="291"/>
            </a:xfrm>
            <a:prstGeom prst="rect">
              <a:avLst/>
            </a:prstGeom>
            <a:solidFill>
              <a:srgbClr val="663300"/>
            </a:solidFill>
            <a:ln w="9525">
              <a:solidFill>
                <a:srgbClr val="000000"/>
              </a:solidFill>
              <a:miter lim="800000"/>
              <a:headEnd/>
              <a:tailEnd/>
            </a:ln>
            <a:effectLst>
              <a:outerShdw blurRad="63500" dist="38100" dir="2700000" algn="tl" rotWithShape="0">
                <a:srgbClr val="000000">
                  <a:alpha val="39998"/>
                </a:srgbClr>
              </a:outerShdw>
            </a:effectLst>
          </p:spPr>
          <p:txBody>
            <a:bodyPr wrap="squar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a:spcBef>
                  <a:spcPct val="50000"/>
                </a:spcBef>
              </a:pPr>
              <a:r>
                <a:rPr lang="en-US" sz="2400">
                  <a:solidFill>
                    <a:srgbClr val="FFFFFF"/>
                  </a:solidFill>
                  <a:effectLst>
                    <a:outerShdw blurRad="38100" dist="38100" dir="2700000" algn="tl">
                      <a:srgbClr val="000000"/>
                    </a:outerShdw>
                  </a:effectLst>
                  <a:cs typeface="Arial" charset="0"/>
                </a:rPr>
                <a:t>From the Sales Budget for May.</a:t>
              </a:r>
            </a:p>
          </p:txBody>
        </p:sp>
      </p:grpSp>
    </p:spTree>
  </p:cSld>
  <p:clrMapOvr>
    <a:masterClrMapping/>
  </p:clrMapOvr>
  <p:transition>
    <p:pull dir="l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Quick Check </a:t>
            </a:r>
            <a:r>
              <a:rPr lang="en-US" altLang="en-US" dirty="0">
                <a:ea typeface="+mj-ea"/>
                <a:sym typeface="Wingdings" panose="05000000000000000000" pitchFamily="2" charset="2"/>
              </a:rPr>
              <a:t>1</a:t>
            </a:r>
          </a:p>
        </p:txBody>
      </p:sp>
      <p:sp>
        <p:nvSpPr>
          <p:cNvPr id="343043" name="Rectangle 3"/>
          <p:cNvSpPr>
            <a:spLocks noGrp="1" noChangeArrowheads="1"/>
          </p:cNvSpPr>
          <p:nvPr>
            <p:ph type="body" idx="1"/>
          </p:nvPr>
        </p:nvSpPr>
        <p:spPr>
          <a:xfrm>
            <a:off x="533400" y="1752600"/>
            <a:ext cx="8153400" cy="3429000"/>
          </a:xfrm>
          <a:solidFill>
            <a:srgbClr val="EDECD2"/>
          </a:solidFill>
          <a:ln w="12699">
            <a:solidFill>
              <a:srgbClr val="000000"/>
            </a:solidFill>
          </a:ln>
        </p:spPr>
        <p:txBody>
          <a:bodyPr lIns="90488" tIns="44450" rIns="90488" bIns="44450"/>
          <a:lstStyle/>
          <a:p>
            <a:pPr eaLnBrk="1" hangingPunct="1">
              <a:buFont typeface="Times" pitchFamily="34" charset="0"/>
              <a:buNone/>
              <a:defRPr/>
            </a:pPr>
            <a:r>
              <a:rPr lang="en-US" dirty="0">
                <a:solidFill>
                  <a:srgbClr val="663300"/>
                </a:solidFill>
                <a:effectLst>
                  <a:outerShdw blurRad="38100" dist="38100" dir="2700000" algn="tl">
                    <a:srgbClr val="000000"/>
                  </a:outerShdw>
                </a:effectLst>
                <a:ea typeface="+mn-ea"/>
                <a:cs typeface="Arial" pitchFamily="34" charset="0"/>
              </a:rPr>
              <a:t> 	</a:t>
            </a:r>
            <a:r>
              <a:rPr lang="en-US" sz="3200" dirty="0">
                <a:solidFill>
                  <a:srgbClr val="663300"/>
                </a:solidFill>
                <a:ea typeface="+mn-ea"/>
                <a:cs typeface="Arial" pitchFamily="34" charset="0"/>
              </a:rPr>
              <a:t>What will be the total cash collections for the quarter? </a:t>
            </a:r>
          </a:p>
          <a:p>
            <a:pPr lvl="1" eaLnBrk="1" hangingPunct="1">
              <a:buFont typeface="Wingdings" pitchFamily="2" charset="2"/>
              <a:buNone/>
              <a:defRPr/>
            </a:pPr>
            <a:r>
              <a:rPr lang="en-US" sz="3200" dirty="0">
                <a:solidFill>
                  <a:srgbClr val="663300"/>
                </a:solidFill>
                <a:ea typeface="+mn-ea"/>
                <a:cs typeface="Arial" pitchFamily="34" charset="0"/>
              </a:rPr>
              <a:t>a. $700,000</a:t>
            </a:r>
          </a:p>
          <a:p>
            <a:pPr lvl="1" eaLnBrk="1" hangingPunct="1">
              <a:buFont typeface="Wingdings" pitchFamily="2" charset="2"/>
              <a:buNone/>
              <a:defRPr/>
            </a:pPr>
            <a:r>
              <a:rPr lang="en-US" sz="3200" dirty="0">
                <a:solidFill>
                  <a:srgbClr val="663300"/>
                </a:solidFill>
                <a:ea typeface="+mn-ea"/>
                <a:cs typeface="Arial" pitchFamily="34" charset="0"/>
              </a:rPr>
              <a:t>b. $220,000</a:t>
            </a:r>
          </a:p>
          <a:p>
            <a:pPr lvl="1" eaLnBrk="1" hangingPunct="1">
              <a:buFont typeface="Wingdings" pitchFamily="2" charset="2"/>
              <a:buNone/>
              <a:defRPr/>
            </a:pPr>
            <a:r>
              <a:rPr lang="en-US" sz="3200" dirty="0">
                <a:solidFill>
                  <a:srgbClr val="663300"/>
                </a:solidFill>
                <a:ea typeface="+mn-ea"/>
                <a:cs typeface="Arial" pitchFamily="34" charset="0"/>
              </a:rPr>
              <a:t>c. $190,000</a:t>
            </a:r>
          </a:p>
          <a:p>
            <a:pPr lvl="1" eaLnBrk="1" hangingPunct="1">
              <a:buFont typeface="Wingdings" pitchFamily="2" charset="2"/>
              <a:buNone/>
              <a:defRPr/>
            </a:pPr>
            <a:r>
              <a:rPr lang="en-US" sz="3200" dirty="0">
                <a:solidFill>
                  <a:srgbClr val="663300"/>
                </a:solidFill>
                <a:ea typeface="+mn-ea"/>
                <a:cs typeface="Arial" pitchFamily="34" charset="0"/>
              </a:rPr>
              <a:t>d. $940,000</a:t>
            </a:r>
          </a:p>
        </p:txBody>
      </p:sp>
    </p:spTree>
  </p:cSld>
  <p:clrMapOvr>
    <a:masterClrMapping/>
  </p:clrMapOvr>
  <p:transition>
    <p:strips dir="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a:xfrm>
            <a:off x="533400" y="1752600"/>
            <a:ext cx="8153400" cy="3429000"/>
          </a:xfrm>
          <a:prstGeom prst="rect">
            <a:avLst/>
          </a:prstGeom>
          <a:solidFill>
            <a:srgbClr val="EDECD2"/>
          </a:solidFill>
          <a:ln w="12699">
            <a:solidFill>
              <a:srgbClr val="000000"/>
            </a:solidFill>
          </a:ln>
        </p:spPr>
        <p:txBody>
          <a:bodyPr lIns="90488" tIns="44450" rIns="90488" bIns="44450"/>
          <a:lstStyle/>
          <a:p>
            <a:pPr marL="365125" indent="-255588">
              <a:spcBef>
                <a:spcPts val="300"/>
              </a:spcBef>
              <a:buClr>
                <a:srgbClr val="A04DA3"/>
              </a:buClr>
              <a:buFont typeface="Times" pitchFamily="34" charset="0"/>
              <a:buNone/>
              <a:defRPr/>
            </a:pPr>
            <a:r>
              <a:rPr lang="en-US" sz="2800" dirty="0">
                <a:solidFill>
                  <a:srgbClr val="663300"/>
                </a:solidFill>
                <a:effectLst>
                  <a:outerShdw blurRad="38100" dist="38100" dir="2700000" algn="tl">
                    <a:srgbClr val="000000"/>
                  </a:outerShdw>
                </a:effectLst>
                <a:latin typeface="Arial" pitchFamily="34" charset="0"/>
                <a:ea typeface="MS PGothic" pitchFamily="34" charset="-128"/>
                <a:cs typeface="Arial" pitchFamily="34" charset="0"/>
              </a:rPr>
              <a:t> 	</a:t>
            </a:r>
            <a:r>
              <a:rPr lang="en-US" sz="3200" dirty="0">
                <a:solidFill>
                  <a:srgbClr val="663300"/>
                </a:solidFill>
                <a:latin typeface="Arial" pitchFamily="34" charset="0"/>
                <a:ea typeface="MS PGothic" pitchFamily="34" charset="-128"/>
                <a:cs typeface="Arial" pitchFamily="34" charset="0"/>
              </a:rPr>
              <a:t>What will be the total cash collections for the quarter? </a:t>
            </a:r>
          </a:p>
          <a:p>
            <a:pPr marL="657225" lvl="1" indent="-246063">
              <a:spcBef>
                <a:spcPts val="300"/>
              </a:spcBef>
              <a:buClr>
                <a:schemeClr val="accent2"/>
              </a:buClr>
              <a:buFont typeface="Wingdings" pitchFamily="2" charset="2"/>
              <a:buNone/>
              <a:defRPr/>
            </a:pPr>
            <a:r>
              <a:rPr lang="en-US" sz="3200" dirty="0">
                <a:solidFill>
                  <a:schemeClr val="accent2">
                    <a:lumMod val="60000"/>
                    <a:lumOff val="40000"/>
                  </a:schemeClr>
                </a:solidFill>
                <a:latin typeface="Arial" pitchFamily="34" charset="0"/>
                <a:ea typeface="MS PGothic" pitchFamily="34" charset="-128"/>
                <a:cs typeface="Arial" pitchFamily="34" charset="0"/>
              </a:rPr>
              <a:t>a. $700,000</a:t>
            </a:r>
          </a:p>
          <a:p>
            <a:pPr marL="657225" lvl="1" indent="-246063">
              <a:spcBef>
                <a:spcPts val="300"/>
              </a:spcBef>
              <a:buClr>
                <a:schemeClr val="accent2"/>
              </a:buClr>
              <a:buFont typeface="Wingdings" pitchFamily="2" charset="2"/>
              <a:buNone/>
              <a:defRPr/>
            </a:pPr>
            <a:r>
              <a:rPr lang="en-US" sz="3200" dirty="0">
                <a:solidFill>
                  <a:schemeClr val="accent2">
                    <a:lumMod val="60000"/>
                    <a:lumOff val="40000"/>
                  </a:schemeClr>
                </a:solidFill>
                <a:latin typeface="Arial" pitchFamily="34" charset="0"/>
                <a:ea typeface="MS PGothic" pitchFamily="34" charset="-128"/>
                <a:cs typeface="Arial" pitchFamily="34" charset="0"/>
              </a:rPr>
              <a:t>b. $220,000</a:t>
            </a:r>
          </a:p>
          <a:p>
            <a:pPr marL="657225" lvl="1" indent="-246063">
              <a:spcBef>
                <a:spcPts val="300"/>
              </a:spcBef>
              <a:buClr>
                <a:schemeClr val="accent2"/>
              </a:buClr>
              <a:buFont typeface="Wingdings" pitchFamily="2" charset="2"/>
              <a:buNone/>
              <a:defRPr/>
            </a:pPr>
            <a:r>
              <a:rPr lang="en-US" sz="3200" dirty="0">
                <a:solidFill>
                  <a:schemeClr val="accent2">
                    <a:lumMod val="60000"/>
                    <a:lumOff val="40000"/>
                  </a:schemeClr>
                </a:solidFill>
                <a:latin typeface="Arial" pitchFamily="34" charset="0"/>
                <a:ea typeface="MS PGothic" pitchFamily="34" charset="-128"/>
                <a:cs typeface="Arial" pitchFamily="34" charset="0"/>
              </a:rPr>
              <a:t>c. $190,000</a:t>
            </a:r>
          </a:p>
          <a:p>
            <a:pPr marL="657225" lvl="1" indent="-246063">
              <a:spcBef>
                <a:spcPts val="300"/>
              </a:spcBef>
              <a:buClr>
                <a:schemeClr val="accent2"/>
              </a:buClr>
              <a:buFont typeface="Wingdings" pitchFamily="2" charset="2"/>
              <a:buNone/>
              <a:defRPr/>
            </a:pPr>
            <a:r>
              <a:rPr lang="en-US" sz="3200" dirty="0">
                <a:solidFill>
                  <a:srgbClr val="663300"/>
                </a:solidFill>
                <a:latin typeface="Arial" pitchFamily="34" charset="0"/>
                <a:ea typeface="MS PGothic" pitchFamily="34" charset="-128"/>
                <a:cs typeface="Arial" pitchFamily="34" charset="0"/>
              </a:rPr>
              <a:t>d. $940,000</a:t>
            </a:r>
          </a:p>
        </p:txBody>
      </p:sp>
      <p:sp>
        <p:nvSpPr>
          <p:cNvPr id="27651" name="Rectangle 3"/>
          <p:cNvSpPr>
            <a:spLocks noGrp="1" noChangeArrowheads="1"/>
          </p:cNvSpPr>
          <p:nvPr>
            <p:ph type="title"/>
          </p:nvPr>
        </p:nvSpPr>
        <p:spPr/>
        <p:txBody>
          <a:bodyPr lIns="90488" tIns="44450" rIns="90488" bIns="44450"/>
          <a:lstStyle/>
          <a:p>
            <a:pPr eaLnBrk="1" hangingPunct="1">
              <a:defRPr/>
            </a:pPr>
            <a:r>
              <a:rPr lang="en-US" altLang="en-US" dirty="0">
                <a:ea typeface="+mj-ea"/>
              </a:rPr>
              <a:t>Quick Check </a:t>
            </a:r>
            <a:r>
              <a:rPr lang="en-US" altLang="en-US" dirty="0">
                <a:ea typeface="+mj-ea"/>
                <a:sym typeface="Wingdings" panose="05000000000000000000" pitchFamily="2" charset="2"/>
              </a:rPr>
              <a:t>1a</a:t>
            </a:r>
          </a:p>
        </p:txBody>
      </p:sp>
      <p:sp>
        <p:nvSpPr>
          <p:cNvPr id="43012" name="Oval 4"/>
          <p:cNvSpPr>
            <a:spLocks noChangeArrowheads="1"/>
          </p:cNvSpPr>
          <p:nvPr/>
        </p:nvSpPr>
        <p:spPr bwMode="auto">
          <a:xfrm>
            <a:off x="877888" y="4424363"/>
            <a:ext cx="511175" cy="438150"/>
          </a:xfrm>
          <a:prstGeom prst="ellipse">
            <a:avLst/>
          </a:prstGeom>
          <a:noFill/>
          <a:ln w="50799">
            <a:solidFill>
              <a:srgbClr val="FF0000"/>
            </a:solidFill>
            <a:round/>
            <a:headEnd/>
            <a:tailEnd/>
          </a:ln>
          <a:effectLst>
            <a:outerShdw blurRad="63500"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defRPr/>
            </a:pPr>
            <a:endParaRPr lang="en-US" altLang="en-US">
              <a:cs typeface="+mn-cs"/>
            </a:endParaRPr>
          </a:p>
        </p:txBody>
      </p:sp>
    </p:spTree>
  </p:cSld>
  <p:clrMapOvr>
    <a:masterClrMapping/>
  </p:clrMapOvr>
  <p:transition>
    <p:dissolv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Expected Cash Collections </a:t>
            </a:r>
            <a:r>
              <a:rPr lang="nb-NO" dirty="0">
                <a:latin typeface="Calibri Light" charset="0"/>
              </a:rPr>
              <a:t>– Part 5</a:t>
            </a:r>
          </a:p>
        </p:txBody>
      </p:sp>
      <p:pic>
        <p:nvPicPr>
          <p:cNvPr id="3481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2325" y="1371600"/>
            <a:ext cx="7950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Oval 4"/>
          <p:cNvSpPr>
            <a:spLocks noChangeArrowheads="1"/>
          </p:cNvSpPr>
          <p:nvPr/>
        </p:nvSpPr>
        <p:spPr bwMode="auto">
          <a:xfrm>
            <a:off x="7543800" y="4724400"/>
            <a:ext cx="1241425" cy="381000"/>
          </a:xfrm>
          <a:prstGeom prst="ellipse">
            <a:avLst/>
          </a:prstGeom>
          <a:noFill/>
          <a:ln w="28575">
            <a:solidFill>
              <a:srgbClr val="FF0000"/>
            </a:solidFill>
            <a:round/>
            <a:headEnd/>
            <a:tailEnd/>
          </a:ln>
          <a:effectLst>
            <a:outerShdw blurRad="63500" dist="17961" dir="2700000" algn="ctr" rotWithShape="0">
              <a:srgbClr val="000000">
                <a:alpha val="74997"/>
              </a:srgb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endParaRPr lang="en-US" altLang="en-US">
              <a:cs typeface="+mn-cs"/>
            </a:endParaRPr>
          </a:p>
        </p:txBody>
      </p:sp>
    </p:spTree>
  </p:cSld>
  <p:clrMapOvr>
    <a:masterClrMapping/>
  </p:clrMapOvr>
  <p:transition>
    <p:strips dir="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p:cNvSpPr>
            <a:spLocks noGrp="1" noChangeArrowheads="1"/>
          </p:cNvSpPr>
          <p:nvPr>
            <p:ph type="title"/>
          </p:nvPr>
        </p:nvSpPr>
        <p:spPr/>
        <p:txBody>
          <a:bodyPr lIns="90488" tIns="44450" rIns="90488" bIns="44450"/>
          <a:lstStyle/>
          <a:p>
            <a:pPr eaLnBrk="1" hangingPunct="1">
              <a:defRPr/>
            </a:pPr>
            <a:r>
              <a:rPr lang="en-US" altLang="en-US" dirty="0">
                <a:ea typeface="+mj-ea"/>
              </a:rPr>
              <a:t>Learning Objective 3</a:t>
            </a:r>
          </a:p>
        </p:txBody>
      </p:sp>
      <p:sp>
        <p:nvSpPr>
          <p:cNvPr id="5" name="Text Box 13"/>
          <p:cNvSpPr txBox="1">
            <a:spLocks noChangeArrowheads="1"/>
          </p:cNvSpPr>
          <p:nvPr/>
        </p:nvSpPr>
        <p:spPr bwMode="auto">
          <a:xfrm>
            <a:off x="1905000" y="2671763"/>
            <a:ext cx="5334000" cy="1138237"/>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fontAlgn="auto">
              <a:spcBef>
                <a:spcPct val="50000"/>
              </a:spcBef>
              <a:spcAft>
                <a:spcPts val="0"/>
              </a:spcAft>
              <a:defRPr/>
            </a:pPr>
            <a:r>
              <a:rPr lang="en-US" sz="3400" b="1" dirty="0">
                <a:solidFill>
                  <a:schemeClr val="accent6">
                    <a:lumMod val="75000"/>
                  </a:schemeClr>
                </a:solidFill>
                <a:latin typeface="+mj-lt"/>
                <a:ea typeface="MS PGothic" pitchFamily="34" charset="-128"/>
                <a:cs typeface="+mn-cs"/>
              </a:rPr>
              <a:t>Prepare a production budget.</a:t>
            </a:r>
          </a:p>
        </p:txBody>
      </p:sp>
    </p:spTree>
  </p:cSld>
  <p:clrMapOvr>
    <a:masterClrMapping/>
  </p:clrMapOvr>
  <p:transition>
    <p:strips dir="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Production Budget </a:t>
            </a:r>
            <a:r>
              <a:rPr lang="nb-NO" dirty="0">
                <a:latin typeface="Calibri Light" charset="0"/>
              </a:rPr>
              <a:t>– Part 1</a:t>
            </a:r>
          </a:p>
        </p:txBody>
      </p:sp>
      <p:sp>
        <p:nvSpPr>
          <p:cNvPr id="36867" name="Rectangle 4"/>
          <p:cNvSpPr>
            <a:spLocks noChangeArrowheads="1"/>
          </p:cNvSpPr>
          <p:nvPr/>
        </p:nvSpPr>
        <p:spPr bwMode="auto">
          <a:xfrm>
            <a:off x="6238875" y="2562225"/>
            <a:ext cx="2078038"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a:r>
              <a:rPr lang="en-US" sz="2800" b="1">
                <a:solidFill>
                  <a:srgbClr val="0000FF"/>
                </a:solidFill>
              </a:rPr>
              <a:t>Production</a:t>
            </a:r>
          </a:p>
          <a:p>
            <a:pPr algn="ctr"/>
            <a:r>
              <a:rPr lang="en-US" sz="2800" b="1">
                <a:solidFill>
                  <a:srgbClr val="0000FF"/>
                </a:solidFill>
              </a:rPr>
              <a:t>Budget</a:t>
            </a:r>
          </a:p>
        </p:txBody>
      </p:sp>
      <p:sp>
        <p:nvSpPr>
          <p:cNvPr id="349190" name="Rectangle 6"/>
          <p:cNvSpPr>
            <a:spLocks noChangeArrowheads="1"/>
          </p:cNvSpPr>
          <p:nvPr/>
        </p:nvSpPr>
        <p:spPr bwMode="auto">
          <a:xfrm>
            <a:off x="971550" y="1917700"/>
            <a:ext cx="2100263" cy="3078163"/>
          </a:xfrm>
          <a:prstGeom prst="rect">
            <a:avLst/>
          </a:prstGeom>
          <a:noFill/>
          <a:ln w="12700">
            <a:noFill/>
            <a:miter lim="800000"/>
            <a:headEnd/>
            <a:tailEnd/>
          </a:ln>
          <a:effectLst/>
        </p:spPr>
        <p:txBody>
          <a:bodyPr wrap="none" lIns="90488" tIns="44450" rIns="90488" bIns="44450">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r>
              <a:rPr lang="en-US" altLang="en-US" sz="2800" b="1">
                <a:effectLst>
                  <a:outerShdw blurRad="38100" dist="38100" dir="2700000" algn="tl">
                    <a:srgbClr val="C0C0C0"/>
                  </a:outerShdw>
                </a:effectLst>
                <a:cs typeface="+mn-cs"/>
              </a:rPr>
              <a:t>Sales </a:t>
            </a:r>
          </a:p>
          <a:p>
            <a:pPr algn="ctr">
              <a:defRPr/>
            </a:pPr>
            <a:r>
              <a:rPr lang="en-US" altLang="en-US" sz="2800" b="1">
                <a:effectLst>
                  <a:outerShdw blurRad="38100" dist="38100" dir="2700000" algn="tl">
                    <a:srgbClr val="C0C0C0"/>
                  </a:outerShdw>
                </a:effectLst>
                <a:cs typeface="+mn-cs"/>
              </a:rPr>
              <a:t>Budget</a:t>
            </a:r>
            <a:br>
              <a:rPr lang="en-US" altLang="en-US" sz="2800" b="1">
                <a:effectLst>
                  <a:outerShdw blurRad="38100" dist="38100" dir="2700000" algn="tl">
                    <a:srgbClr val="C0C0C0"/>
                  </a:outerShdw>
                </a:effectLst>
                <a:cs typeface="+mn-cs"/>
              </a:rPr>
            </a:br>
            <a:r>
              <a:rPr lang="en-US" altLang="en-US" sz="2800" b="1">
                <a:effectLst>
                  <a:outerShdw blurRad="38100" dist="38100" dir="2700000" algn="tl">
                    <a:srgbClr val="C0C0C0"/>
                  </a:outerShdw>
                </a:effectLst>
                <a:cs typeface="+mn-cs"/>
              </a:rPr>
              <a:t>and</a:t>
            </a:r>
            <a:br>
              <a:rPr lang="en-US" altLang="en-US" sz="2800" b="1">
                <a:effectLst>
                  <a:outerShdw blurRad="38100" dist="38100" dir="2700000" algn="tl">
                    <a:srgbClr val="C0C0C0"/>
                  </a:outerShdw>
                </a:effectLst>
                <a:cs typeface="+mn-cs"/>
              </a:rPr>
            </a:br>
            <a:r>
              <a:rPr lang="en-US" altLang="en-US" sz="2800" b="1">
                <a:effectLst>
                  <a:outerShdw blurRad="38100" dist="38100" dir="2700000" algn="tl">
                    <a:srgbClr val="C0C0C0"/>
                  </a:outerShdw>
                </a:effectLst>
                <a:cs typeface="+mn-cs"/>
              </a:rPr>
              <a:t>Expected</a:t>
            </a:r>
            <a:br>
              <a:rPr lang="en-US" altLang="en-US" sz="2800" b="1">
                <a:effectLst>
                  <a:outerShdw blurRad="38100" dist="38100" dir="2700000" algn="tl">
                    <a:srgbClr val="C0C0C0"/>
                  </a:outerShdw>
                </a:effectLst>
                <a:cs typeface="+mn-cs"/>
              </a:rPr>
            </a:br>
            <a:r>
              <a:rPr lang="en-US" altLang="en-US" sz="2800" b="1">
                <a:effectLst>
                  <a:outerShdw blurRad="38100" dist="38100" dir="2700000" algn="tl">
                    <a:srgbClr val="C0C0C0"/>
                  </a:outerShdw>
                </a:effectLst>
                <a:cs typeface="+mn-cs"/>
              </a:rPr>
              <a:t>Cash</a:t>
            </a:r>
            <a:br>
              <a:rPr lang="en-US" altLang="en-US" sz="2800" b="1">
                <a:effectLst>
                  <a:outerShdw blurRad="38100" dist="38100" dir="2700000" algn="tl">
                    <a:srgbClr val="C0C0C0"/>
                  </a:outerShdw>
                </a:effectLst>
                <a:cs typeface="+mn-cs"/>
              </a:rPr>
            </a:br>
            <a:r>
              <a:rPr lang="en-US" altLang="en-US" sz="2800" b="1">
                <a:effectLst>
                  <a:outerShdw blurRad="38100" dist="38100" dir="2700000" algn="tl">
                    <a:srgbClr val="C0C0C0"/>
                  </a:outerShdw>
                </a:effectLst>
                <a:cs typeface="+mn-cs"/>
              </a:rPr>
              <a:t>Collections</a:t>
            </a:r>
          </a:p>
          <a:p>
            <a:pPr algn="ctr" latinLnBrk="1">
              <a:defRPr/>
            </a:pPr>
            <a:endParaRPr lang="en-US" altLang="en-US" sz="2800" b="1">
              <a:solidFill>
                <a:schemeClr val="bg1"/>
              </a:solidFill>
              <a:effectLst>
                <a:outerShdw blurRad="38100" dist="38100" dir="2700000" algn="tl">
                  <a:srgbClr val="C0C0C0"/>
                </a:outerShdw>
              </a:effectLst>
              <a:cs typeface="+mn-cs"/>
            </a:endParaRPr>
          </a:p>
        </p:txBody>
      </p:sp>
      <p:sp>
        <p:nvSpPr>
          <p:cNvPr id="36869" name="Rectangle 7"/>
          <p:cNvSpPr>
            <a:spLocks noChangeArrowheads="1"/>
          </p:cNvSpPr>
          <p:nvPr/>
        </p:nvSpPr>
        <p:spPr bwMode="auto">
          <a:xfrm rot="-2340000">
            <a:off x="1143000" y="3051175"/>
            <a:ext cx="17557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eaLnBrk="1" hangingPunct="1"/>
            <a:r>
              <a:rPr lang="en-US" sz="2400" b="1">
                <a:solidFill>
                  <a:srgbClr val="FC0128"/>
                </a:solidFill>
              </a:rPr>
              <a:t>Completed</a:t>
            </a:r>
          </a:p>
        </p:txBody>
      </p:sp>
      <p:sp>
        <p:nvSpPr>
          <p:cNvPr id="36870" name="Line 8"/>
          <p:cNvSpPr>
            <a:spLocks noChangeShapeType="1"/>
          </p:cNvSpPr>
          <p:nvPr/>
        </p:nvSpPr>
        <p:spPr bwMode="auto">
          <a:xfrm>
            <a:off x="3238500" y="3100388"/>
            <a:ext cx="2819400" cy="0"/>
          </a:xfrm>
          <a:prstGeom prst="line">
            <a:avLst/>
          </a:prstGeom>
          <a:noFill/>
          <a:ln w="38100">
            <a:solidFill>
              <a:srgbClr val="FC0128"/>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9193" name="Rectangle 9"/>
          <p:cNvSpPr>
            <a:spLocks noChangeArrowheads="1"/>
          </p:cNvSpPr>
          <p:nvPr/>
        </p:nvSpPr>
        <p:spPr bwMode="auto">
          <a:xfrm>
            <a:off x="1152525" y="4724400"/>
            <a:ext cx="7173913" cy="1474788"/>
          </a:xfrm>
          <a:prstGeom prst="rect">
            <a:avLst/>
          </a:prstGeom>
          <a:noFill/>
          <a:ln w="12700">
            <a:noFill/>
            <a:miter lim="800000"/>
            <a:headEnd/>
            <a:tailEnd/>
          </a:ln>
          <a:effectLst/>
        </p:spPr>
        <p:txBody>
          <a:bodyPr wrap="none" lIns="90488" tIns="44450" rIns="90488" bIns="44450">
            <a:spAutoFit/>
          </a:bodyPr>
          <a:lstStyle/>
          <a:p>
            <a:pPr algn="ctr">
              <a:defRPr/>
            </a:pPr>
            <a:r>
              <a:rPr lang="en-US" sz="3000" dirty="0">
                <a:solidFill>
                  <a:srgbClr val="0000FF"/>
                </a:solidFill>
                <a:latin typeface="+mn-lt"/>
                <a:ea typeface="MS PGothic" pitchFamily="34" charset="-128"/>
                <a:cs typeface="+mn-cs"/>
              </a:rPr>
              <a:t>The production budget must be adequate to </a:t>
            </a:r>
          </a:p>
          <a:p>
            <a:pPr algn="ctr">
              <a:defRPr/>
            </a:pPr>
            <a:r>
              <a:rPr lang="en-US" sz="3000" dirty="0">
                <a:solidFill>
                  <a:srgbClr val="0000FF"/>
                </a:solidFill>
                <a:latin typeface="+mn-lt"/>
                <a:ea typeface="MS PGothic" pitchFamily="34" charset="-128"/>
                <a:cs typeface="+mn-cs"/>
              </a:rPr>
              <a:t>meet budgeted sales and to provide for </a:t>
            </a:r>
          </a:p>
          <a:p>
            <a:pPr algn="ctr">
              <a:defRPr/>
            </a:pPr>
            <a:r>
              <a:rPr lang="en-US" sz="3000" dirty="0">
                <a:solidFill>
                  <a:srgbClr val="0000FF"/>
                </a:solidFill>
                <a:latin typeface="+mn-lt"/>
                <a:ea typeface="MS PGothic" pitchFamily="34" charset="-128"/>
                <a:cs typeface="+mn-cs"/>
              </a:rPr>
              <a:t>the desired ending inventory.</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349193"/>
                                        </p:tgtEl>
                                        <p:attrNameLst>
                                          <p:attrName>style.visibility</p:attrName>
                                        </p:attrNameLst>
                                      </p:cBhvr>
                                      <p:to>
                                        <p:strVal val="visible"/>
                                      </p:to>
                                    </p:set>
                                    <p:anim calcmode="lin" valueType="num">
                                      <p:cBhvr>
                                        <p:cTn id="7" dur="500" fill="hold"/>
                                        <p:tgtEl>
                                          <p:spTgt spid="349193"/>
                                        </p:tgtEl>
                                        <p:attrNameLst>
                                          <p:attrName>ppt_w</p:attrName>
                                        </p:attrNameLst>
                                      </p:cBhvr>
                                      <p:tavLst>
                                        <p:tav tm="0">
                                          <p:val>
                                            <p:fltVal val="0"/>
                                          </p:val>
                                        </p:tav>
                                        <p:tav tm="100000">
                                          <p:val>
                                            <p:strVal val="#ppt_w"/>
                                          </p:val>
                                        </p:tav>
                                      </p:tavLst>
                                    </p:anim>
                                    <p:anim calcmode="lin" valueType="num">
                                      <p:cBhvr>
                                        <p:cTn id="8" dur="500" fill="hold"/>
                                        <p:tgtEl>
                                          <p:spTgt spid="34919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193"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Production Budget </a:t>
            </a:r>
            <a:r>
              <a:rPr lang="nb-NO" dirty="0">
                <a:latin typeface="Calibri Light" charset="0"/>
              </a:rPr>
              <a:t>– Part 2</a:t>
            </a:r>
          </a:p>
        </p:txBody>
      </p:sp>
      <p:sp>
        <p:nvSpPr>
          <p:cNvPr id="351235" name="Rectangle 3"/>
          <p:cNvSpPr>
            <a:spLocks noGrp="1" noChangeArrowheads="1"/>
          </p:cNvSpPr>
          <p:nvPr>
            <p:ph type="body" idx="1"/>
          </p:nvPr>
        </p:nvSpPr>
        <p:spPr>
          <a:xfrm>
            <a:off x="228600" y="1512888"/>
            <a:ext cx="8686800" cy="3744912"/>
          </a:xfrm>
          <a:solidFill>
            <a:schemeClr val="accent2">
              <a:lumMod val="75000"/>
            </a:schemeClr>
          </a:solidFill>
          <a:ln w="12700">
            <a:solidFill>
              <a:schemeClr val="tx2"/>
            </a:solidFill>
          </a:ln>
        </p:spPr>
        <p:txBody>
          <a:bodyPr lIns="90488" tIns="44450" rIns="90488" bIns="44450"/>
          <a:lstStyle/>
          <a:p>
            <a:pPr eaLnBrk="1" hangingPunct="1">
              <a:lnSpc>
                <a:spcPct val="95000"/>
              </a:lnSpc>
              <a:spcBef>
                <a:spcPct val="40000"/>
              </a:spcBef>
              <a:buClr>
                <a:srgbClr val="FFFF00"/>
              </a:buClr>
              <a:buSzPct val="110000"/>
            </a:pPr>
            <a:r>
              <a:rPr lang="en-US" sz="3000">
                <a:solidFill>
                  <a:schemeClr val="bg1"/>
                </a:solidFill>
                <a:effectLst>
                  <a:outerShdw blurRad="38100" dist="38100" dir="2700000" algn="tl">
                    <a:srgbClr val="000000"/>
                  </a:outerShdw>
                </a:effectLst>
                <a:latin typeface="Calibri" charset="0"/>
                <a:cs typeface="Arial" charset="0"/>
              </a:rPr>
              <a:t>The management at Royal Company wants ending inventory to be equal to </a:t>
            </a:r>
            <a:r>
              <a:rPr lang="en-US" sz="3000" i="1">
                <a:solidFill>
                  <a:srgbClr val="FFFF00"/>
                </a:solidFill>
                <a:effectLst>
                  <a:outerShdw blurRad="38100" dist="38100" dir="2700000" algn="tl">
                    <a:srgbClr val="000000"/>
                  </a:outerShdw>
                </a:effectLst>
                <a:latin typeface="Calibri" charset="0"/>
                <a:cs typeface="Arial" charset="0"/>
              </a:rPr>
              <a:t>20%</a:t>
            </a:r>
            <a:r>
              <a:rPr lang="en-US" sz="3000">
                <a:solidFill>
                  <a:schemeClr val="bg1"/>
                </a:solidFill>
                <a:effectLst>
                  <a:outerShdw blurRad="38100" dist="38100" dir="2700000" algn="tl">
                    <a:srgbClr val="000000"/>
                  </a:outerShdw>
                </a:effectLst>
                <a:latin typeface="Calibri" charset="0"/>
                <a:cs typeface="Arial" charset="0"/>
              </a:rPr>
              <a:t> of the following month’s budgeted sales in units.</a:t>
            </a:r>
            <a:br>
              <a:rPr lang="en-US" sz="3000">
                <a:solidFill>
                  <a:schemeClr val="bg1"/>
                </a:solidFill>
                <a:effectLst>
                  <a:outerShdw blurRad="38100" dist="38100" dir="2700000" algn="tl">
                    <a:srgbClr val="000000"/>
                  </a:outerShdw>
                </a:effectLst>
                <a:latin typeface="Calibri" charset="0"/>
                <a:cs typeface="Arial" charset="0"/>
              </a:rPr>
            </a:br>
            <a:endParaRPr lang="en-US" sz="3000">
              <a:solidFill>
                <a:schemeClr val="bg1"/>
              </a:solidFill>
              <a:effectLst>
                <a:outerShdw blurRad="38100" dist="38100" dir="2700000" algn="tl">
                  <a:srgbClr val="000000"/>
                </a:outerShdw>
              </a:effectLst>
              <a:latin typeface="Calibri" charset="0"/>
              <a:cs typeface="Arial" charset="0"/>
            </a:endParaRPr>
          </a:p>
          <a:p>
            <a:pPr eaLnBrk="1" hangingPunct="1">
              <a:lnSpc>
                <a:spcPct val="95000"/>
              </a:lnSpc>
              <a:spcBef>
                <a:spcPct val="40000"/>
              </a:spcBef>
              <a:buClr>
                <a:srgbClr val="FFFF00"/>
              </a:buClr>
              <a:buSzPct val="110000"/>
            </a:pPr>
            <a:r>
              <a:rPr lang="en-US" sz="3000">
                <a:solidFill>
                  <a:schemeClr val="bg1"/>
                </a:solidFill>
                <a:effectLst>
                  <a:outerShdw blurRad="38100" dist="38100" dir="2700000" algn="tl">
                    <a:srgbClr val="000000"/>
                  </a:outerShdw>
                </a:effectLst>
                <a:latin typeface="Calibri" charset="0"/>
                <a:cs typeface="Arial" charset="0"/>
              </a:rPr>
              <a:t>On March 31</a:t>
            </a:r>
            <a:r>
              <a:rPr lang="en-US" sz="3000" baseline="30000">
                <a:solidFill>
                  <a:schemeClr val="bg1"/>
                </a:solidFill>
                <a:effectLst>
                  <a:outerShdw blurRad="38100" dist="38100" dir="2700000" algn="tl">
                    <a:srgbClr val="000000"/>
                  </a:outerShdw>
                </a:effectLst>
                <a:latin typeface="Calibri" charset="0"/>
                <a:cs typeface="Arial" charset="0"/>
              </a:rPr>
              <a:t>st</a:t>
            </a:r>
            <a:r>
              <a:rPr lang="en-US" sz="3000">
                <a:solidFill>
                  <a:schemeClr val="bg1"/>
                </a:solidFill>
                <a:effectLst>
                  <a:outerShdw blurRad="38100" dist="38100" dir="2700000" algn="tl">
                    <a:srgbClr val="000000"/>
                  </a:outerShdw>
                </a:effectLst>
                <a:latin typeface="Calibri" charset="0"/>
                <a:cs typeface="Arial" charset="0"/>
              </a:rPr>
              <a:t>, 4,000 units were on hand.</a:t>
            </a:r>
            <a:br>
              <a:rPr lang="en-US" sz="3000">
                <a:solidFill>
                  <a:schemeClr val="bg1"/>
                </a:solidFill>
                <a:effectLst>
                  <a:outerShdw blurRad="38100" dist="38100" dir="2700000" algn="tl">
                    <a:srgbClr val="000000"/>
                  </a:outerShdw>
                </a:effectLst>
                <a:latin typeface="Calibri" charset="0"/>
                <a:cs typeface="Arial" charset="0"/>
              </a:rPr>
            </a:br>
            <a:endParaRPr lang="en-US" sz="3000">
              <a:solidFill>
                <a:schemeClr val="bg1"/>
              </a:solidFill>
              <a:effectLst>
                <a:outerShdw blurRad="38100" dist="38100" dir="2700000" algn="tl">
                  <a:srgbClr val="000000"/>
                </a:outerShdw>
              </a:effectLst>
              <a:latin typeface="Calibri" charset="0"/>
              <a:cs typeface="Arial" charset="0"/>
            </a:endParaRPr>
          </a:p>
          <a:p>
            <a:pPr algn="ctr" eaLnBrk="1" hangingPunct="1">
              <a:buClr>
                <a:srgbClr val="FFFF00"/>
              </a:buClr>
              <a:buSzPct val="110000"/>
              <a:buFont typeface="Monotype Sorts" charset="0"/>
              <a:buChar char=" "/>
            </a:pPr>
            <a:r>
              <a:rPr lang="en-US" sz="3000">
                <a:solidFill>
                  <a:schemeClr val="bg1"/>
                </a:solidFill>
                <a:effectLst>
                  <a:outerShdw blurRad="38100" dist="38100" dir="2700000" algn="tl">
                    <a:srgbClr val="000000"/>
                  </a:outerShdw>
                </a:effectLst>
                <a:latin typeface="Calibri" charset="0"/>
                <a:cs typeface="Arial" charset="0"/>
              </a:rPr>
              <a:t>Let’s prepare the production budget.</a:t>
            </a:r>
          </a:p>
        </p:txBody>
      </p:sp>
      <p:sp>
        <p:nvSpPr>
          <p:cNvPr id="4" name="Rounded Rectangle 3"/>
          <p:cNvSpPr>
            <a:spLocks noChangeArrowheads="1"/>
          </p:cNvSpPr>
          <p:nvPr/>
        </p:nvSpPr>
        <p:spPr bwMode="auto">
          <a:xfrm>
            <a:off x="1066800" y="5410200"/>
            <a:ext cx="6781800" cy="838200"/>
          </a:xfrm>
          <a:prstGeom prst="roundRect">
            <a:avLst>
              <a:gd name="adj" fmla="val 16667"/>
            </a:avLst>
          </a:prstGeom>
          <a:solidFill>
            <a:schemeClr val="tx1"/>
          </a:solidFill>
          <a:ln w="15875">
            <a:solidFill>
              <a:srgbClr val="000000"/>
            </a:solidFill>
            <a:round/>
            <a:headEnd/>
            <a:tailEnd/>
          </a:ln>
          <a:effectLst>
            <a:outerShdw blurRad="63500" dist="38100" dir="2700000" algn="tl" rotWithShape="0">
              <a:srgbClr val="000000">
                <a:alpha val="39998"/>
              </a:srgbClr>
            </a:outerShdw>
          </a:effectLst>
        </p:spPr>
        <p:txBody>
          <a:bodyPr anchor="ctr"/>
          <a:lstStyle/>
          <a:p>
            <a:pPr algn="ctr">
              <a:defRPr/>
            </a:pPr>
            <a:r>
              <a:rPr lang="en-US" dirty="0">
                <a:solidFill>
                  <a:schemeClr val="lt1"/>
                </a:solidFill>
                <a:latin typeface="+mn-lt"/>
                <a:ea typeface="+mn-ea"/>
                <a:cs typeface="+mn-cs"/>
              </a:rPr>
              <a:t>If Royal was a merchandising company it would prepare a </a:t>
            </a:r>
            <a:r>
              <a:rPr lang="en-US" dirty="0">
                <a:solidFill>
                  <a:srgbClr val="FFFF00"/>
                </a:solidFill>
                <a:latin typeface="+mn-lt"/>
                <a:ea typeface="+mn-ea"/>
                <a:cs typeface="+mn-cs"/>
              </a:rPr>
              <a:t>merchandise purchase budget </a:t>
            </a:r>
            <a:r>
              <a:rPr lang="en-US" dirty="0">
                <a:solidFill>
                  <a:schemeClr val="lt1"/>
                </a:solidFill>
                <a:latin typeface="+mn-lt"/>
                <a:ea typeface="+mn-ea"/>
                <a:cs typeface="+mn-cs"/>
              </a:rPr>
              <a:t>instead of a production budget.</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51235">
                                            <p:txEl>
                                              <p:pRg st="0" end="0"/>
                                            </p:txEl>
                                          </p:spTgt>
                                        </p:tgtEl>
                                        <p:attrNameLst>
                                          <p:attrName>style.visibility</p:attrName>
                                        </p:attrNameLst>
                                      </p:cBhvr>
                                      <p:to>
                                        <p:strVal val="visible"/>
                                      </p:to>
                                    </p:set>
                                    <p:animEffect transition="in" filter="wipe(up)">
                                      <p:cBhvr>
                                        <p:cTn id="7" dur="500"/>
                                        <p:tgtEl>
                                          <p:spTgt spid="351235">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51235">
                                            <p:txEl>
                                              <p:pRg st="1" end="1"/>
                                            </p:txEl>
                                          </p:spTgt>
                                        </p:tgtEl>
                                        <p:attrNameLst>
                                          <p:attrName>style.visibility</p:attrName>
                                        </p:attrNameLst>
                                      </p:cBhvr>
                                      <p:to>
                                        <p:strVal val="visible"/>
                                      </p:to>
                                    </p:set>
                                    <p:animEffect transition="in" filter="wipe(up)">
                                      <p:cBhvr>
                                        <p:cTn id="11" dur="500"/>
                                        <p:tgtEl>
                                          <p:spTgt spid="351235">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51235">
                                            <p:txEl>
                                              <p:pRg st="2" end="2"/>
                                            </p:txEl>
                                          </p:spTgt>
                                        </p:tgtEl>
                                        <p:attrNameLst>
                                          <p:attrName>style.visibility</p:attrName>
                                        </p:attrNameLst>
                                      </p:cBhvr>
                                      <p:to>
                                        <p:strVal val="visible"/>
                                      </p:to>
                                    </p:set>
                                    <p:animEffect transition="in" filter="wipe(up)">
                                      <p:cBhvr>
                                        <p:cTn id="15" dur="500"/>
                                        <p:tgtEl>
                                          <p:spTgt spid="3512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235" grpId="0" build="p" autoUpdateAnimBg="0"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defRPr/>
            </a:pPr>
            <a:r>
              <a:rPr lang="en-US" altLang="en-US" dirty="0">
                <a:ea typeface="+mj-ea"/>
              </a:rPr>
              <a:t>The Basic Framework of Budgeting</a:t>
            </a:r>
          </a:p>
        </p:txBody>
      </p:sp>
      <p:sp>
        <p:nvSpPr>
          <p:cNvPr id="11267" name="Text Box 3"/>
          <p:cNvSpPr txBox="1">
            <a:spLocks noChangeArrowheads="1"/>
          </p:cNvSpPr>
          <p:nvPr/>
        </p:nvSpPr>
        <p:spPr bwMode="auto">
          <a:xfrm>
            <a:off x="457200" y="1600200"/>
            <a:ext cx="80772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spcBef>
                <a:spcPct val="50000"/>
              </a:spcBef>
            </a:pPr>
            <a:r>
              <a:rPr lang="en-US" sz="2800" dirty="0"/>
              <a:t>A </a:t>
            </a:r>
            <a:r>
              <a:rPr lang="en-US" sz="2800" b="1" dirty="0"/>
              <a:t>budget</a:t>
            </a:r>
            <a:r>
              <a:rPr lang="en-US" sz="2800" dirty="0"/>
              <a:t> is a detailed quantitative plan for acquiring and using financial and other resources over a specified forthcoming time period.</a:t>
            </a:r>
          </a:p>
        </p:txBody>
      </p:sp>
      <p:sp>
        <p:nvSpPr>
          <p:cNvPr id="11268" name="Text Box 4"/>
          <p:cNvSpPr txBox="1">
            <a:spLocks noChangeArrowheads="1"/>
          </p:cNvSpPr>
          <p:nvPr/>
        </p:nvSpPr>
        <p:spPr bwMode="auto">
          <a:xfrm>
            <a:off x="822325" y="3124200"/>
            <a:ext cx="7467600"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spcBef>
                <a:spcPct val="50000"/>
              </a:spcBef>
              <a:buFontTx/>
              <a:buAutoNum type="arabicPeriod"/>
            </a:pPr>
            <a:r>
              <a:rPr lang="en-US" sz="2800" dirty="0"/>
              <a:t>A company’s budget ordinarily cover a one-year period corresponding to its fiscal year.</a:t>
            </a:r>
          </a:p>
          <a:p>
            <a:pPr eaLnBrk="1" hangingPunct="1">
              <a:spcBef>
                <a:spcPct val="50000"/>
              </a:spcBef>
              <a:buFontTx/>
              <a:buAutoNum type="arabicPeriod"/>
            </a:pPr>
            <a:r>
              <a:rPr lang="en-US" sz="2800" dirty="0"/>
              <a:t>Some companies also use a </a:t>
            </a:r>
            <a:r>
              <a:rPr lang="en-US" sz="2800" i="1" dirty="0"/>
              <a:t>perpetual budget, </a:t>
            </a:r>
            <a:r>
              <a:rPr lang="en-US" sz="2800" dirty="0"/>
              <a:t>which is a 12-month budget that continuously rolls forward.</a:t>
            </a:r>
          </a:p>
        </p:txBody>
      </p:sp>
    </p:spTree>
  </p:cSld>
  <p:clrMapOvr>
    <a:masterClrMapping/>
  </p:clrMapOvr>
  <p:transition>
    <p:strips dir="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rPr>
              <a:t>The Production Budget </a:t>
            </a:r>
            <a:r>
              <a:rPr lang="nb-NO" dirty="0">
                <a:latin typeface="Calibri Light" charset="0"/>
              </a:rPr>
              <a:t>– Part 3</a:t>
            </a:r>
          </a:p>
        </p:txBody>
      </p:sp>
      <p:pic>
        <p:nvPicPr>
          <p:cNvPr id="3891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371600"/>
            <a:ext cx="7716838"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1063" y="1368425"/>
            <a:ext cx="7713662" cy="235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4" name="Rectangle 1026"/>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Production Budget </a:t>
            </a:r>
            <a:r>
              <a:rPr lang="nb-NO" dirty="0">
                <a:latin typeface="Calibri Light" charset="0"/>
              </a:rPr>
              <a:t>– Part 4</a:t>
            </a:r>
          </a:p>
        </p:txBody>
      </p:sp>
      <p:sp>
        <p:nvSpPr>
          <p:cNvPr id="39940" name="Rectangle 1027"/>
          <p:cNvSpPr>
            <a:spLocks noChangeArrowheads="1"/>
          </p:cNvSpPr>
          <p:nvPr/>
        </p:nvSpPr>
        <p:spPr bwMode="auto">
          <a:xfrm>
            <a:off x="4000500" y="2514600"/>
            <a:ext cx="1028700" cy="242888"/>
          </a:xfrm>
          <a:prstGeom prst="rect">
            <a:avLst/>
          </a:prstGeom>
          <a:noFill/>
          <a:ln w="28575">
            <a:solidFill>
              <a:srgbClr val="FC012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p>
        </p:txBody>
      </p:sp>
      <p:grpSp>
        <p:nvGrpSpPr>
          <p:cNvPr id="39941" name="Group 1029"/>
          <p:cNvGrpSpPr>
            <a:grpSpLocks/>
          </p:cNvGrpSpPr>
          <p:nvPr/>
        </p:nvGrpSpPr>
        <p:grpSpPr bwMode="auto">
          <a:xfrm>
            <a:off x="914400" y="2947988"/>
            <a:ext cx="4038600" cy="2652712"/>
            <a:chOff x="576" y="2616"/>
            <a:chExt cx="2544" cy="1671"/>
          </a:xfrm>
        </p:grpSpPr>
        <p:sp>
          <p:nvSpPr>
            <p:cNvPr id="68617" name="Rectangle 1030"/>
            <p:cNvSpPr>
              <a:spLocks noChangeArrowheads="1"/>
            </p:cNvSpPr>
            <p:nvPr/>
          </p:nvSpPr>
          <p:spPr bwMode="auto">
            <a:xfrm>
              <a:off x="2496" y="2616"/>
              <a:ext cx="624" cy="168"/>
            </a:xfrm>
            <a:prstGeom prst="rect">
              <a:avLst/>
            </a:prstGeom>
            <a:noFill/>
            <a:ln w="28575">
              <a:solidFill>
                <a:srgbClr val="FC0128"/>
              </a:solidFill>
              <a:miter lim="800000"/>
              <a:headEnd/>
              <a:tailEnd/>
            </a:ln>
            <a:effectLst/>
            <a:extLst/>
          </p:spPr>
          <p:txBody>
            <a:bodyPr wrap="none" anchor="ctr"/>
            <a:lstStyle>
              <a:lvl1pPr>
                <a:lnSpc>
                  <a:spcPct val="90000"/>
                </a:lnSpc>
                <a:spcBef>
                  <a:spcPts val="1200"/>
                </a:spcBef>
                <a:spcAft>
                  <a:spcPts val="200"/>
                </a:spcAft>
                <a:buClr>
                  <a:schemeClr val="accent1"/>
                </a:buClr>
                <a:buSzPct val="100000"/>
                <a:buFont typeface="Calibri" pitchFamily="34" charset="0"/>
                <a:buChar char=" "/>
                <a:defRPr sz="2000">
                  <a:solidFill>
                    <a:srgbClr val="404040"/>
                  </a:solidFill>
                  <a:latin typeface="Calibri" pitchFamily="34" charset="0"/>
                </a:defRPr>
              </a:lvl1pPr>
              <a:lvl2pPr marL="742950" indent="-285750">
                <a:lnSpc>
                  <a:spcPct val="90000"/>
                </a:lnSpc>
                <a:spcBef>
                  <a:spcPts val="200"/>
                </a:spcBef>
                <a:spcAft>
                  <a:spcPts val="400"/>
                </a:spcAft>
                <a:buClr>
                  <a:schemeClr val="accent1"/>
                </a:buClr>
                <a:buFont typeface="Calibri" pitchFamily="34" charset="0"/>
                <a:buChar char="◦"/>
                <a:defRPr>
                  <a:solidFill>
                    <a:srgbClr val="404040"/>
                  </a:solidFill>
                  <a:latin typeface="Calibri" pitchFamily="34" charset="0"/>
                </a:defRPr>
              </a:lvl2pPr>
              <a:lvl3pPr marL="1143000" indent="-228600">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defRPr>
              </a:lvl3pPr>
              <a:lvl4pPr marL="1600200" indent="-228600">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defRPr>
              </a:lvl4pPr>
              <a:lvl5pPr marL="2057400" indent="-228600">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defRPr>
              </a:lvl5pPr>
              <a:lvl6pPr marL="2514600" indent="-228600" eaLnBrk="0" fontAlgn="base" hangingPunct="0">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defRPr>
              </a:lvl6pPr>
              <a:lvl7pPr marL="2971800" indent="-228600" eaLnBrk="0" fontAlgn="base" hangingPunct="0">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defRPr>
              </a:lvl7pPr>
              <a:lvl8pPr marL="3429000" indent="-228600" eaLnBrk="0" fontAlgn="base" hangingPunct="0">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defRPr>
              </a:lvl8pPr>
              <a:lvl9pPr marL="3886200" indent="-228600" eaLnBrk="0" fontAlgn="base" hangingPunct="0">
                <a:lnSpc>
                  <a:spcPct val="90000"/>
                </a:lnSpc>
                <a:spcBef>
                  <a:spcPts val="200"/>
                </a:spcBef>
                <a:spcAft>
                  <a:spcPts val="400"/>
                </a:spcAft>
                <a:buClr>
                  <a:schemeClr val="accent1"/>
                </a:buClr>
                <a:buFont typeface="Calibri" pitchFamily="34" charset="0"/>
                <a:buChar char="◦"/>
                <a:defRPr sz="1400">
                  <a:solidFill>
                    <a:srgbClr val="404040"/>
                  </a:solidFill>
                  <a:latin typeface="Calibri" pitchFamily="34" charset="0"/>
                </a:defRPr>
              </a:lvl9pPr>
            </a:lstStyle>
            <a:p>
              <a:pPr eaLnBrk="1" hangingPunct="1">
                <a:lnSpc>
                  <a:spcPct val="100000"/>
                </a:lnSpc>
                <a:spcBef>
                  <a:spcPct val="0"/>
                </a:spcBef>
                <a:spcAft>
                  <a:spcPct val="0"/>
                </a:spcAft>
                <a:buClrTx/>
                <a:buSzTx/>
                <a:buFontTx/>
                <a:buNone/>
                <a:defRPr/>
              </a:pPr>
              <a:endParaRPr lang="en-US" altLang="en-US" sz="1800">
                <a:solidFill>
                  <a:schemeClr val="tx1"/>
                </a:solidFill>
                <a:effectLst>
                  <a:outerShdw blurRad="38100" dist="38100" dir="2700000" algn="tl">
                    <a:srgbClr val="C0C0C0"/>
                  </a:outerShdw>
                </a:effectLst>
                <a:latin typeface="Arial" pitchFamily="34" charset="0"/>
                <a:ea typeface="MS PGothic" pitchFamily="34" charset="-128"/>
                <a:cs typeface="+mn-cs"/>
              </a:endParaRPr>
            </a:p>
          </p:txBody>
        </p:sp>
        <p:grpSp>
          <p:nvGrpSpPr>
            <p:cNvPr id="39946" name="Group 1031"/>
            <p:cNvGrpSpPr>
              <a:grpSpLocks/>
            </p:cNvGrpSpPr>
            <p:nvPr/>
          </p:nvGrpSpPr>
          <p:grpSpPr bwMode="auto">
            <a:xfrm>
              <a:off x="576" y="2784"/>
              <a:ext cx="1896" cy="1503"/>
              <a:chOff x="576" y="2784"/>
              <a:chExt cx="1896" cy="1503"/>
            </a:xfrm>
          </p:grpSpPr>
          <p:sp>
            <p:nvSpPr>
              <p:cNvPr id="68619" name="Line 1032"/>
              <p:cNvSpPr>
                <a:spLocks noChangeShapeType="1"/>
              </p:cNvSpPr>
              <p:nvPr/>
            </p:nvSpPr>
            <p:spPr bwMode="auto">
              <a:xfrm flipV="1">
                <a:off x="1344" y="2784"/>
                <a:ext cx="1128" cy="832"/>
              </a:xfrm>
              <a:prstGeom prst="line">
                <a:avLst/>
              </a:prstGeom>
              <a:noFill/>
              <a:ln w="28575">
                <a:solidFill>
                  <a:srgbClr val="FC0128"/>
                </a:solidFill>
                <a:round/>
                <a:headEnd/>
                <a:tailEnd type="arrow" w="med" len="med"/>
              </a:ln>
              <a:effectLst>
                <a:outerShdw blurRad="63500" dist="17961"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355337" name="Rectangle 1033"/>
              <p:cNvSpPr>
                <a:spLocks noChangeArrowheads="1"/>
              </p:cNvSpPr>
              <p:nvPr/>
            </p:nvSpPr>
            <p:spPr bwMode="auto">
              <a:xfrm>
                <a:off x="576" y="3533"/>
                <a:ext cx="1685" cy="754"/>
              </a:xfrm>
              <a:prstGeom prst="rect">
                <a:avLst/>
              </a:prstGeom>
              <a:solidFill>
                <a:srgbClr val="1D6295"/>
              </a:solidFill>
              <a:ln w="12700">
                <a:solidFill>
                  <a:srgbClr val="000000"/>
                </a:solidFill>
                <a:miter lim="800000"/>
                <a:headEnd/>
                <a:tailEnd/>
              </a:ln>
              <a:effectLst>
                <a:outerShdw blurRad="63500" dist="38099" dir="2700000" algn="ctr" rotWithShape="0">
                  <a:srgbClr val="000000">
                    <a:alpha val="74997"/>
                  </a:srgbClr>
                </a:outerShdw>
              </a:effectLst>
            </p:spPr>
            <p:txBody>
              <a:bodyPr wrap="square" lIns="90488" tIns="44450" rIns="90488" bIns="44450">
                <a:spAutoFit/>
              </a:bodyPr>
              <a:lstStyle/>
              <a:p>
                <a:pPr algn="ctr"/>
                <a:r>
                  <a:rPr lang="en-US" sz="2400" dirty="0">
                    <a:solidFill>
                      <a:schemeClr val="bg1"/>
                    </a:solidFill>
                    <a:effectLst>
                      <a:outerShdw blurRad="38100" dist="38100" dir="2700000" algn="tl">
                        <a:srgbClr val="000000"/>
                      </a:outerShdw>
                    </a:effectLst>
                  </a:rPr>
                  <a:t>March 31</a:t>
                </a:r>
              </a:p>
              <a:p>
                <a:pPr algn="ctr"/>
                <a:r>
                  <a:rPr lang="en-US" sz="2400" dirty="0">
                    <a:solidFill>
                      <a:schemeClr val="bg1"/>
                    </a:solidFill>
                    <a:effectLst>
                      <a:outerShdw blurRad="38100" dist="38100" dir="2700000" algn="tl">
                        <a:srgbClr val="000000"/>
                      </a:outerShdw>
                    </a:effectLst>
                  </a:rPr>
                  <a:t>ending inventory.</a:t>
                </a:r>
              </a:p>
            </p:txBody>
          </p:sp>
        </p:grpSp>
      </p:grpSp>
      <p:grpSp>
        <p:nvGrpSpPr>
          <p:cNvPr id="39942" name="Group 1034"/>
          <p:cNvGrpSpPr>
            <a:grpSpLocks/>
          </p:cNvGrpSpPr>
          <p:nvPr/>
        </p:nvGrpSpPr>
        <p:grpSpPr bwMode="auto">
          <a:xfrm>
            <a:off x="4343400" y="2819400"/>
            <a:ext cx="4572000" cy="2820988"/>
            <a:chOff x="2688" y="2352"/>
            <a:chExt cx="2880" cy="1777"/>
          </a:xfrm>
        </p:grpSpPr>
        <p:sp>
          <p:nvSpPr>
            <p:cNvPr id="68615" name="Line 1035"/>
            <p:cNvSpPr>
              <a:spLocks noChangeShapeType="1"/>
            </p:cNvSpPr>
            <p:nvPr/>
          </p:nvSpPr>
          <p:spPr bwMode="auto">
            <a:xfrm flipH="1" flipV="1">
              <a:off x="3120" y="2352"/>
              <a:ext cx="1824" cy="1392"/>
            </a:xfrm>
            <a:prstGeom prst="line">
              <a:avLst/>
            </a:prstGeom>
            <a:noFill/>
            <a:ln w="38100">
              <a:solidFill>
                <a:srgbClr val="FF0000"/>
              </a:solidFill>
              <a:round/>
              <a:headEnd/>
              <a:tailEnd type="arrow" w="med" len="med"/>
            </a:ln>
            <a:effectLst>
              <a:outerShdw blurRad="63500" dist="17961"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39944" name="Object 2"/>
            <p:cNvGraphicFramePr>
              <a:graphicFrameLocks noChangeAspect="1"/>
            </p:cNvGraphicFramePr>
            <p:nvPr/>
          </p:nvGraphicFramePr>
          <p:xfrm>
            <a:off x="2688" y="3264"/>
            <a:ext cx="2880" cy="865"/>
          </p:xfrm>
          <a:graphic>
            <a:graphicData uri="http://schemas.openxmlformats.org/presentationml/2006/ole">
              <mc:AlternateContent xmlns:mc="http://schemas.openxmlformats.org/markup-compatibility/2006">
                <mc:Choice xmlns:v="urn:schemas-microsoft-com:vml" Requires="v">
                  <p:oleObj spid="_x0000_s39981" name="Worksheet" r:id="rId5" imgW="2501900" imgH="749300" progId="Excel.Sheet.8">
                    <p:embed/>
                  </p:oleObj>
                </mc:Choice>
                <mc:Fallback>
                  <p:oleObj name="Worksheet" r:id="rId5" imgW="2501900" imgH="749300" progId="Excel.Shee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8" y="3264"/>
                          <a:ext cx="2880" cy="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pSp>
    </p:spTree>
  </p:cSld>
  <p:clrMapOvr>
    <a:masterClrMapping/>
  </p:clrMapOvr>
  <p:transition spd="slow">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Quick Check </a:t>
            </a:r>
            <a:r>
              <a:rPr lang="en-US" altLang="en-US" dirty="0">
                <a:ea typeface="+mj-ea"/>
                <a:sym typeface="Wingdings" panose="05000000000000000000" pitchFamily="2" charset="2"/>
              </a:rPr>
              <a:t>2</a:t>
            </a:r>
          </a:p>
        </p:txBody>
      </p:sp>
      <p:sp>
        <p:nvSpPr>
          <p:cNvPr id="70659" name="Rectangle 3"/>
          <p:cNvSpPr>
            <a:spLocks noGrp="1" noChangeArrowheads="1"/>
          </p:cNvSpPr>
          <p:nvPr>
            <p:ph type="body" idx="1"/>
          </p:nvPr>
        </p:nvSpPr>
        <p:spPr>
          <a:xfrm>
            <a:off x="533400" y="1676400"/>
            <a:ext cx="8153400" cy="2971800"/>
          </a:xfrm>
          <a:solidFill>
            <a:srgbClr val="EDECD2"/>
          </a:solidFill>
          <a:ln w="12699">
            <a:solidFill>
              <a:srgbClr val="000000"/>
            </a:solidFill>
            <a:miter lim="800000"/>
            <a:headEnd/>
            <a:tailEnd/>
          </a:ln>
          <a:effectLst>
            <a:outerShdw blurRad="63500" dist="35921" dir="2700000" algn="ctr" rotWithShape="0">
              <a:srgbClr val="000000"/>
            </a:outerShdw>
          </a:effectLst>
        </p:spPr>
        <p:txBody>
          <a:bodyPr lIns="90488" tIns="44450" rIns="90488" bIns="44450"/>
          <a:lstStyle/>
          <a:p>
            <a:pPr eaLnBrk="1" hangingPunct="1">
              <a:buFont typeface="Times" charset="0"/>
              <a:buNone/>
              <a:defRPr/>
            </a:pPr>
            <a:r>
              <a:rPr lang="en-US" altLang="en-US" sz="3000" dirty="0">
                <a:solidFill>
                  <a:srgbClr val="663300"/>
                </a:solidFill>
                <a:ea typeface="+mn-ea"/>
                <a:cs typeface="Arial" pitchFamily="34" charset="0"/>
              </a:rPr>
              <a:t> 	What is the required production for May? </a:t>
            </a:r>
          </a:p>
          <a:p>
            <a:pPr lvl="1" eaLnBrk="1" hangingPunct="1">
              <a:buFont typeface="Wingdings" pitchFamily="2" charset="2"/>
              <a:buNone/>
              <a:defRPr/>
            </a:pPr>
            <a:r>
              <a:rPr lang="en-US" altLang="en-US" sz="3000" dirty="0">
                <a:solidFill>
                  <a:srgbClr val="663300"/>
                </a:solidFill>
                <a:ea typeface="+mn-ea"/>
                <a:cs typeface="Arial" pitchFamily="34" charset="0"/>
              </a:rPr>
              <a:t>a. 56,000 units</a:t>
            </a:r>
          </a:p>
          <a:p>
            <a:pPr lvl="1" eaLnBrk="1" hangingPunct="1">
              <a:buFont typeface="Wingdings" pitchFamily="2" charset="2"/>
              <a:buNone/>
              <a:defRPr/>
            </a:pPr>
            <a:r>
              <a:rPr lang="en-US" altLang="en-US" sz="3000" dirty="0">
                <a:solidFill>
                  <a:srgbClr val="663300"/>
                </a:solidFill>
                <a:ea typeface="+mn-ea"/>
                <a:cs typeface="Arial" pitchFamily="34" charset="0"/>
              </a:rPr>
              <a:t>b. 46,000 units</a:t>
            </a:r>
          </a:p>
          <a:p>
            <a:pPr lvl="1" eaLnBrk="1" hangingPunct="1">
              <a:buFont typeface="Wingdings" pitchFamily="2" charset="2"/>
              <a:buNone/>
              <a:defRPr/>
            </a:pPr>
            <a:r>
              <a:rPr lang="en-US" altLang="en-US" sz="3000" dirty="0">
                <a:solidFill>
                  <a:srgbClr val="663300"/>
                </a:solidFill>
                <a:ea typeface="+mn-ea"/>
                <a:cs typeface="Arial" pitchFamily="34" charset="0"/>
              </a:rPr>
              <a:t>c. 62,000 units</a:t>
            </a:r>
          </a:p>
          <a:p>
            <a:pPr lvl="1" eaLnBrk="1" hangingPunct="1">
              <a:buFont typeface="Wingdings" pitchFamily="2" charset="2"/>
              <a:buNone/>
              <a:defRPr/>
            </a:pPr>
            <a:r>
              <a:rPr lang="en-US" altLang="en-US" sz="3000" dirty="0">
                <a:solidFill>
                  <a:srgbClr val="663300"/>
                </a:solidFill>
                <a:ea typeface="+mn-ea"/>
                <a:cs typeface="Arial" pitchFamily="34" charset="0"/>
              </a:rPr>
              <a:t>d. 52,000 units</a:t>
            </a:r>
          </a:p>
        </p:txBody>
      </p:sp>
    </p:spTree>
  </p:cSld>
  <p:clrMapOvr>
    <a:masterClrMapping/>
  </p:clrMapOvr>
  <p:transition>
    <p:strips dir="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533400" y="1676400"/>
            <a:ext cx="8153400" cy="2971800"/>
          </a:xfrm>
          <a:prstGeom prst="rect">
            <a:avLst/>
          </a:prstGeom>
          <a:solidFill>
            <a:srgbClr val="EDECD2"/>
          </a:solidFill>
          <a:ln w="12699">
            <a:solidFill>
              <a:srgbClr val="000000"/>
            </a:solidFill>
            <a:miter lim="800000"/>
            <a:headEnd/>
            <a:tailEnd/>
          </a:ln>
          <a:effectLst>
            <a:outerShdw blurRad="63500" dist="38099" dir="2700000" algn="ctr" rotWithShape="0">
              <a:srgbClr val="000000">
                <a:alpha val="74997"/>
              </a:srgbClr>
            </a:outerShdw>
          </a:effectLst>
        </p:spPr>
        <p:txBody>
          <a:bodyPr lIns="90488" tIns="44450" rIns="90488" bIns="44450"/>
          <a:lst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eaLnBrk="1" hangingPunct="1">
              <a:buFont typeface="Times" panose="02020603050405020304" pitchFamily="18" charset="0"/>
              <a:buNone/>
              <a:defRPr/>
            </a:pPr>
            <a:r>
              <a:rPr lang="en-US" altLang="en-US" sz="3000" dirty="0">
                <a:solidFill>
                  <a:srgbClr val="663300"/>
                </a:solidFill>
                <a:cs typeface="Arial" panose="020B0604020202020204" pitchFamily="34" charset="0"/>
              </a:rPr>
              <a:t> 	What is the required production for May? </a:t>
            </a:r>
          </a:p>
          <a:p>
            <a:pPr lvl="1" eaLnBrk="1" hangingPunct="1">
              <a:buFont typeface="Wingdings" panose="05000000000000000000" pitchFamily="2" charset="2"/>
              <a:buNone/>
              <a:defRPr/>
            </a:pPr>
            <a:r>
              <a:rPr lang="en-US" altLang="en-US" sz="3000" dirty="0">
                <a:solidFill>
                  <a:schemeClr val="accent1">
                    <a:lumMod val="60000"/>
                    <a:lumOff val="40000"/>
                  </a:schemeClr>
                </a:solidFill>
                <a:cs typeface="Arial" panose="020B0604020202020204" pitchFamily="34" charset="0"/>
              </a:rPr>
              <a:t>a. 56,000 units</a:t>
            </a:r>
          </a:p>
          <a:p>
            <a:pPr lvl="1" eaLnBrk="1" hangingPunct="1">
              <a:buFont typeface="Wingdings" panose="05000000000000000000" pitchFamily="2" charset="2"/>
              <a:buNone/>
              <a:defRPr/>
            </a:pPr>
            <a:r>
              <a:rPr lang="en-US" altLang="en-US" sz="3000" dirty="0">
                <a:solidFill>
                  <a:srgbClr val="663300"/>
                </a:solidFill>
                <a:cs typeface="Arial" panose="020B0604020202020204" pitchFamily="34" charset="0"/>
              </a:rPr>
              <a:t>b. 46,000 units</a:t>
            </a:r>
          </a:p>
          <a:p>
            <a:pPr lvl="1" eaLnBrk="1" hangingPunct="1">
              <a:buFont typeface="Wingdings" panose="05000000000000000000" pitchFamily="2" charset="2"/>
              <a:buNone/>
              <a:defRPr/>
            </a:pPr>
            <a:r>
              <a:rPr lang="en-US" altLang="en-US" sz="3000" dirty="0">
                <a:solidFill>
                  <a:schemeClr val="accent1">
                    <a:lumMod val="60000"/>
                    <a:lumOff val="40000"/>
                  </a:schemeClr>
                </a:solidFill>
                <a:cs typeface="Arial" panose="020B0604020202020204" pitchFamily="34" charset="0"/>
              </a:rPr>
              <a:t>c. 62,000 units</a:t>
            </a:r>
          </a:p>
          <a:p>
            <a:pPr lvl="1" eaLnBrk="1" hangingPunct="1">
              <a:buFont typeface="Wingdings" panose="05000000000000000000" pitchFamily="2" charset="2"/>
              <a:buNone/>
              <a:defRPr/>
            </a:pPr>
            <a:r>
              <a:rPr lang="en-US" altLang="en-US" sz="3000" dirty="0">
                <a:solidFill>
                  <a:schemeClr val="accent1">
                    <a:lumMod val="60000"/>
                    <a:lumOff val="40000"/>
                  </a:schemeClr>
                </a:solidFill>
                <a:cs typeface="Arial" panose="020B0604020202020204" pitchFamily="34" charset="0"/>
              </a:rPr>
              <a:t>d. 52,000 units</a:t>
            </a:r>
          </a:p>
        </p:txBody>
      </p:sp>
      <p:sp>
        <p:nvSpPr>
          <p:cNvPr id="35843" name="Rectangle 3"/>
          <p:cNvSpPr>
            <a:spLocks noGrp="1" noChangeArrowheads="1"/>
          </p:cNvSpPr>
          <p:nvPr>
            <p:ph type="title"/>
          </p:nvPr>
        </p:nvSpPr>
        <p:spPr/>
        <p:txBody>
          <a:bodyPr lIns="90488" tIns="44450" rIns="90488" bIns="44450"/>
          <a:lstStyle/>
          <a:p>
            <a:pPr eaLnBrk="1" hangingPunct="1">
              <a:defRPr/>
            </a:pPr>
            <a:r>
              <a:rPr lang="en-US" altLang="en-US" dirty="0">
                <a:ea typeface="+mj-ea"/>
              </a:rPr>
              <a:t>Quick Check </a:t>
            </a:r>
            <a:r>
              <a:rPr lang="en-US" altLang="en-US" dirty="0">
                <a:ea typeface="+mj-ea"/>
                <a:sym typeface="Wingdings" panose="05000000000000000000" pitchFamily="2" charset="2"/>
              </a:rPr>
              <a:t>2a</a:t>
            </a:r>
          </a:p>
        </p:txBody>
      </p:sp>
      <p:sp>
        <p:nvSpPr>
          <p:cNvPr id="49156" name="Oval 4"/>
          <p:cNvSpPr>
            <a:spLocks noChangeArrowheads="1"/>
          </p:cNvSpPr>
          <p:nvPr/>
        </p:nvSpPr>
        <p:spPr bwMode="auto">
          <a:xfrm>
            <a:off x="609600" y="2590800"/>
            <a:ext cx="533400" cy="482600"/>
          </a:xfrm>
          <a:prstGeom prst="ellipse">
            <a:avLst/>
          </a:prstGeom>
          <a:noFill/>
          <a:ln w="50799">
            <a:solidFill>
              <a:srgbClr val="FF0000"/>
            </a:solidFill>
            <a:round/>
            <a:headEnd/>
            <a:tailEnd/>
          </a:ln>
          <a:effectLst>
            <a:outerShdw blurRad="63500"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defRPr/>
            </a:pPr>
            <a:endParaRPr lang="en-US" altLang="en-US">
              <a:cs typeface="+mn-cs"/>
            </a:endParaRPr>
          </a:p>
        </p:txBody>
      </p:sp>
    </p:spTree>
  </p:cSld>
  <p:clrMapOvr>
    <a:masterClrMapping/>
  </p:clrMapOvr>
  <p:transition>
    <p:strips dir="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Production Budget </a:t>
            </a:r>
            <a:r>
              <a:rPr lang="nb-NO" dirty="0">
                <a:latin typeface="Calibri Light" charset="0"/>
              </a:rPr>
              <a:t>– Part 5</a:t>
            </a:r>
          </a:p>
        </p:txBody>
      </p:sp>
      <p:pic>
        <p:nvPicPr>
          <p:cNvPr id="4301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8475" y="1303338"/>
            <a:ext cx="7872413"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3012" name="Group 2"/>
          <p:cNvGrpSpPr>
            <a:grpSpLocks/>
          </p:cNvGrpSpPr>
          <p:nvPr/>
        </p:nvGrpSpPr>
        <p:grpSpPr bwMode="auto">
          <a:xfrm>
            <a:off x="3810000" y="2438400"/>
            <a:ext cx="2138363" cy="762000"/>
            <a:chOff x="3810000" y="2438400"/>
            <a:chExt cx="2138363" cy="762000"/>
          </a:xfrm>
        </p:grpSpPr>
        <p:sp>
          <p:nvSpPr>
            <p:cNvPr id="43013" name="Line 5"/>
            <p:cNvSpPr>
              <a:spLocks noChangeShapeType="1"/>
            </p:cNvSpPr>
            <p:nvPr/>
          </p:nvSpPr>
          <p:spPr bwMode="auto">
            <a:xfrm>
              <a:off x="4715528" y="2640106"/>
              <a:ext cx="452438" cy="368300"/>
            </a:xfrm>
            <a:prstGeom prst="line">
              <a:avLst/>
            </a:prstGeom>
            <a:noFill/>
            <a:ln w="28575">
              <a:solidFill>
                <a:srgbClr val="FC0128"/>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3014" name="Rectangle 6"/>
            <p:cNvSpPr>
              <a:spLocks noChangeArrowheads="1"/>
            </p:cNvSpPr>
            <p:nvPr/>
          </p:nvSpPr>
          <p:spPr bwMode="auto">
            <a:xfrm>
              <a:off x="5105400" y="2971800"/>
              <a:ext cx="842963" cy="228600"/>
            </a:xfrm>
            <a:prstGeom prst="rect">
              <a:avLst/>
            </a:prstGeom>
            <a:noFill/>
            <a:ln w="38100">
              <a:solidFill>
                <a:srgbClr val="FC012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p>
          </p:txBody>
        </p:sp>
        <p:sp>
          <p:nvSpPr>
            <p:cNvPr id="43015" name="Rectangle 7"/>
            <p:cNvSpPr>
              <a:spLocks noChangeArrowheads="1"/>
            </p:cNvSpPr>
            <p:nvPr/>
          </p:nvSpPr>
          <p:spPr bwMode="auto">
            <a:xfrm>
              <a:off x="3810000" y="2438400"/>
              <a:ext cx="881063" cy="228600"/>
            </a:xfrm>
            <a:prstGeom prst="rect">
              <a:avLst/>
            </a:prstGeom>
            <a:noFill/>
            <a:ln w="38100">
              <a:solidFill>
                <a:srgbClr val="FC012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p>
          </p:txBody>
        </p:sp>
      </p:grpSp>
    </p:spTree>
  </p:cSld>
  <p:clrMapOvr>
    <a:masterClrMapping/>
  </p:clrMapOvr>
  <p:transition>
    <p:strips dir="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Production Budget </a:t>
            </a:r>
            <a:r>
              <a:rPr lang="nb-NO" dirty="0">
                <a:latin typeface="Calibri Light" charset="0"/>
              </a:rPr>
              <a:t>– Part 6</a:t>
            </a:r>
          </a:p>
        </p:txBody>
      </p:sp>
      <p:pic>
        <p:nvPicPr>
          <p:cNvPr id="4403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1825" y="1295400"/>
            <a:ext cx="7734300" cy="239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4036" name="Group 9"/>
          <p:cNvGrpSpPr>
            <a:grpSpLocks/>
          </p:cNvGrpSpPr>
          <p:nvPr/>
        </p:nvGrpSpPr>
        <p:grpSpPr bwMode="auto">
          <a:xfrm>
            <a:off x="990600" y="2581275"/>
            <a:ext cx="6172200" cy="2595563"/>
            <a:chOff x="720" y="2352"/>
            <a:chExt cx="3888" cy="1635"/>
          </a:xfrm>
        </p:grpSpPr>
        <p:sp>
          <p:nvSpPr>
            <p:cNvPr id="363530" name="Line 10"/>
            <p:cNvSpPr>
              <a:spLocks noChangeShapeType="1"/>
            </p:cNvSpPr>
            <p:nvPr/>
          </p:nvSpPr>
          <p:spPr bwMode="auto">
            <a:xfrm flipV="1">
              <a:off x="3360" y="2352"/>
              <a:ext cx="912" cy="1488"/>
            </a:xfrm>
            <a:prstGeom prst="line">
              <a:avLst/>
            </a:prstGeom>
            <a:noFill/>
            <a:ln w="28575">
              <a:solidFill>
                <a:srgbClr val="FF0000"/>
              </a:solidFill>
              <a:round/>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363531" name="Text Box 11"/>
            <p:cNvSpPr txBox="1">
              <a:spLocks noChangeArrowheads="1"/>
            </p:cNvSpPr>
            <p:nvPr/>
          </p:nvSpPr>
          <p:spPr bwMode="auto">
            <a:xfrm>
              <a:off x="720" y="3696"/>
              <a:ext cx="3888" cy="291"/>
            </a:xfrm>
            <a:prstGeom prst="rect">
              <a:avLst/>
            </a:prstGeom>
            <a:solidFill>
              <a:srgbClr val="006600"/>
            </a:solidFill>
            <a:ln w="9525">
              <a:solidFill>
                <a:srgbClr val="000000"/>
              </a:solidFill>
              <a:miter lim="800000"/>
              <a:headEnd/>
              <a:tailEnd/>
            </a:ln>
            <a:effectLst>
              <a:outerShdw blurRad="63500" dist="38099" dir="2700000" algn="ctr" rotWithShape="0">
                <a:srgbClr val="000000">
                  <a:alpha val="74997"/>
                </a:srgbClr>
              </a:outerShdw>
            </a:effec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a:spcBef>
                  <a:spcPct val="50000"/>
                </a:spcBef>
              </a:pPr>
              <a:r>
                <a:rPr lang="en-US" sz="2400">
                  <a:solidFill>
                    <a:srgbClr val="FFFFFF"/>
                  </a:solidFill>
                  <a:effectLst>
                    <a:outerShdw blurRad="38100" dist="38100" dir="2700000" algn="tl">
                      <a:srgbClr val="000000"/>
                    </a:outerShdw>
                  </a:effectLst>
                </a:rPr>
                <a:t>July sales of 25,000 units×20% = 5,000</a:t>
              </a:r>
              <a:endParaRPr lang="en-US" sz="2800">
                <a:solidFill>
                  <a:srgbClr val="FFFFFF"/>
                </a:solidFill>
                <a:effectLst>
                  <a:outerShdw blurRad="38100" dist="38100" dir="2700000" algn="tl">
                    <a:srgbClr val="000000"/>
                  </a:outerShdw>
                </a:effectLst>
                <a:latin typeface="Times New Roman" charset="0"/>
              </a:endParaRPr>
            </a:p>
          </p:txBody>
        </p:sp>
      </p:grpSp>
      <p:sp>
        <p:nvSpPr>
          <p:cNvPr id="363528" name="Line 8"/>
          <p:cNvSpPr>
            <a:spLocks noChangeShapeType="1"/>
          </p:cNvSpPr>
          <p:nvPr/>
        </p:nvSpPr>
        <p:spPr bwMode="auto">
          <a:xfrm>
            <a:off x="7162800" y="2576513"/>
            <a:ext cx="609600" cy="0"/>
          </a:xfrm>
          <a:prstGeom prst="line">
            <a:avLst/>
          </a:prstGeom>
          <a:noFill/>
          <a:ln w="28575">
            <a:solidFill>
              <a:srgbClr val="FF0000"/>
            </a:solidFill>
            <a:round/>
            <a:headEnd/>
            <a:tailEnd type="arrow"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txBody>
          <a:bodyPr wrap="none" anchor="ctr"/>
          <a:lstStyle/>
          <a:p>
            <a:endParaRPr lang="en-US"/>
          </a:p>
        </p:txBody>
      </p:sp>
      <p:cxnSp>
        <p:nvCxnSpPr>
          <p:cNvPr id="10" name="Connector: Elbow 9"/>
          <p:cNvCxnSpPr/>
          <p:nvPr/>
        </p:nvCxnSpPr>
        <p:spPr>
          <a:xfrm rot="10800000" flipH="1">
            <a:off x="3903663" y="3071813"/>
            <a:ext cx="4462462" cy="12700"/>
          </a:xfrm>
          <a:prstGeom prst="bentConnector5">
            <a:avLst>
              <a:gd name="adj1" fmla="val -5124"/>
              <a:gd name="adj2" fmla="val -7122409"/>
              <a:gd name="adj3" fmla="val 105124"/>
            </a:avLst>
          </a:prstGeom>
          <a:ln w="2857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ll dir="l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63528"/>
                                        </p:tgtEl>
                                        <p:attrNameLst>
                                          <p:attrName>style.visibility</p:attrName>
                                        </p:attrNameLst>
                                      </p:cBhvr>
                                      <p:to>
                                        <p:strVal val="visible"/>
                                      </p:to>
                                    </p:set>
                                    <p:animEffect transition="in" filter="wipe(left)">
                                      <p:cBhvr>
                                        <p:cTn id="7" dur="2000"/>
                                        <p:tgtEl>
                                          <p:spTgt spid="3635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2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Learning Objective 4</a:t>
            </a:r>
          </a:p>
        </p:txBody>
      </p:sp>
      <p:sp>
        <p:nvSpPr>
          <p:cNvPr id="5" name="Text Box 13"/>
          <p:cNvSpPr txBox="1">
            <a:spLocks noChangeArrowheads="1"/>
          </p:cNvSpPr>
          <p:nvPr/>
        </p:nvSpPr>
        <p:spPr bwMode="auto">
          <a:xfrm>
            <a:off x="1905000" y="1905000"/>
            <a:ext cx="5334000" cy="3232150"/>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fontAlgn="auto">
              <a:spcBef>
                <a:spcPct val="50000"/>
              </a:spcBef>
              <a:spcAft>
                <a:spcPts val="0"/>
              </a:spcAft>
              <a:defRPr/>
            </a:pPr>
            <a:r>
              <a:rPr lang="en-US" sz="3400" b="1" dirty="0">
                <a:solidFill>
                  <a:schemeClr val="accent6">
                    <a:lumMod val="75000"/>
                  </a:schemeClr>
                </a:solidFill>
                <a:latin typeface="+mj-lt"/>
                <a:ea typeface="MS PGothic" pitchFamily="34" charset="-128"/>
                <a:cs typeface="+mn-cs"/>
              </a:rPr>
              <a:t>Prepare a direct materials budget, including a schedule of expected cash disbursements for purchases of materials.</a:t>
            </a:r>
          </a:p>
        </p:txBody>
      </p:sp>
    </p:spTree>
  </p:cSld>
  <p:clrMapOvr>
    <a:masterClrMapping/>
  </p:clrMapOvr>
  <p:transition>
    <p:strips dir="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Direct Materials Budget </a:t>
            </a:r>
            <a:r>
              <a:rPr lang="nb-NO" dirty="0">
                <a:latin typeface="Calibri Light" charset="0"/>
              </a:rPr>
              <a:t>– Part 1</a:t>
            </a:r>
          </a:p>
        </p:txBody>
      </p:sp>
      <p:sp>
        <p:nvSpPr>
          <p:cNvPr id="365571" name="Rectangle 3"/>
          <p:cNvSpPr>
            <a:spLocks noGrp="1" noChangeArrowheads="1"/>
          </p:cNvSpPr>
          <p:nvPr>
            <p:ph type="body" idx="1"/>
          </p:nvPr>
        </p:nvSpPr>
        <p:spPr>
          <a:xfrm>
            <a:off x="381000" y="1447800"/>
            <a:ext cx="8305800" cy="4648200"/>
          </a:xfrm>
          <a:solidFill>
            <a:schemeClr val="tx2"/>
          </a:solidFill>
          <a:ln w="12700">
            <a:solidFill>
              <a:schemeClr val="tx2"/>
            </a:solidFill>
          </a:ln>
        </p:spPr>
        <p:txBody>
          <a:bodyPr lIns="90488" tIns="44450" rIns="90488" bIns="44450"/>
          <a:lstStyle/>
          <a:p>
            <a:pPr eaLnBrk="1" hangingPunct="1">
              <a:lnSpc>
                <a:spcPct val="95000"/>
              </a:lnSpc>
              <a:spcBef>
                <a:spcPct val="40000"/>
              </a:spcBef>
              <a:buClr>
                <a:srgbClr val="FFFF00"/>
              </a:buClr>
            </a:pPr>
            <a:r>
              <a:rPr lang="en-US" sz="3000" dirty="0">
                <a:solidFill>
                  <a:schemeClr val="bg1"/>
                </a:solidFill>
                <a:effectLst>
                  <a:outerShdw blurRad="38100" dist="38100" dir="2700000" algn="tl">
                    <a:srgbClr val="000000"/>
                  </a:outerShdw>
                </a:effectLst>
                <a:latin typeface="Calibri" charset="0"/>
                <a:cs typeface="Arial" charset="0"/>
              </a:rPr>
              <a:t>At Royal Company, </a:t>
            </a:r>
            <a:r>
              <a:rPr lang="en-US" sz="3000" i="1" dirty="0">
                <a:solidFill>
                  <a:srgbClr val="FFFF00"/>
                </a:solidFill>
                <a:effectLst>
                  <a:outerShdw blurRad="38100" dist="38100" dir="2700000" algn="tl">
                    <a:srgbClr val="000000"/>
                  </a:outerShdw>
                </a:effectLst>
                <a:latin typeface="Calibri" charset="0"/>
                <a:cs typeface="Arial" charset="0"/>
              </a:rPr>
              <a:t>five pounds</a:t>
            </a:r>
            <a:r>
              <a:rPr lang="en-US" sz="3000" dirty="0">
                <a:solidFill>
                  <a:srgbClr val="FFFF00"/>
                </a:solidFill>
                <a:effectLst>
                  <a:outerShdw blurRad="38100" dist="38100" dir="2700000" algn="tl">
                    <a:srgbClr val="000000"/>
                  </a:outerShdw>
                </a:effectLst>
                <a:latin typeface="Calibri" charset="0"/>
                <a:cs typeface="Arial" charset="0"/>
              </a:rPr>
              <a:t> </a:t>
            </a:r>
            <a:r>
              <a:rPr lang="en-US" sz="3000" dirty="0">
                <a:solidFill>
                  <a:schemeClr val="bg1"/>
                </a:solidFill>
                <a:effectLst>
                  <a:outerShdw blurRad="38100" dist="38100" dir="2700000" algn="tl">
                    <a:srgbClr val="000000"/>
                  </a:outerShdw>
                </a:effectLst>
                <a:latin typeface="Calibri" charset="0"/>
                <a:cs typeface="Arial" charset="0"/>
              </a:rPr>
              <a:t>of material are required per unit of product.</a:t>
            </a:r>
          </a:p>
          <a:p>
            <a:pPr eaLnBrk="1" hangingPunct="1">
              <a:lnSpc>
                <a:spcPct val="95000"/>
              </a:lnSpc>
              <a:spcBef>
                <a:spcPct val="40000"/>
              </a:spcBef>
              <a:buClr>
                <a:srgbClr val="FFFF00"/>
              </a:buClr>
            </a:pPr>
            <a:r>
              <a:rPr lang="en-US" sz="3000" dirty="0">
                <a:solidFill>
                  <a:schemeClr val="bg1"/>
                </a:solidFill>
                <a:effectLst>
                  <a:outerShdw blurRad="38100" dist="38100" dir="2700000" algn="tl">
                    <a:srgbClr val="000000"/>
                  </a:outerShdw>
                </a:effectLst>
                <a:latin typeface="Calibri" charset="0"/>
                <a:cs typeface="Arial" charset="0"/>
              </a:rPr>
              <a:t>Management wants materials on hand at the end of each month equal to </a:t>
            </a:r>
            <a:r>
              <a:rPr lang="en-US" sz="3000" i="1" dirty="0">
                <a:solidFill>
                  <a:srgbClr val="FFFF00"/>
                </a:solidFill>
                <a:effectLst>
                  <a:outerShdw blurRad="38100" dist="38100" dir="2700000" algn="tl">
                    <a:srgbClr val="000000"/>
                  </a:outerShdw>
                </a:effectLst>
                <a:latin typeface="Calibri" charset="0"/>
                <a:cs typeface="Arial" charset="0"/>
              </a:rPr>
              <a:t>10%</a:t>
            </a:r>
            <a:r>
              <a:rPr lang="en-US" sz="3000" dirty="0">
                <a:solidFill>
                  <a:schemeClr val="bg1"/>
                </a:solidFill>
                <a:effectLst>
                  <a:outerShdw blurRad="38100" dist="38100" dir="2700000" algn="tl">
                    <a:srgbClr val="000000"/>
                  </a:outerShdw>
                </a:effectLst>
                <a:latin typeface="Calibri" charset="0"/>
                <a:cs typeface="Arial" charset="0"/>
              </a:rPr>
              <a:t> of the following month’s production.</a:t>
            </a:r>
          </a:p>
          <a:p>
            <a:pPr eaLnBrk="1" hangingPunct="1">
              <a:lnSpc>
                <a:spcPct val="95000"/>
              </a:lnSpc>
              <a:spcBef>
                <a:spcPct val="40000"/>
              </a:spcBef>
              <a:buClr>
                <a:srgbClr val="FFFF00"/>
              </a:buClr>
            </a:pPr>
            <a:r>
              <a:rPr lang="en-US" sz="3000" dirty="0">
                <a:solidFill>
                  <a:schemeClr val="bg1"/>
                </a:solidFill>
                <a:effectLst>
                  <a:outerShdw blurRad="38100" dist="38100" dir="2700000" algn="tl">
                    <a:srgbClr val="000000"/>
                  </a:outerShdw>
                </a:effectLst>
                <a:latin typeface="Calibri" charset="0"/>
                <a:cs typeface="Arial" charset="0"/>
              </a:rPr>
              <a:t>On March 31, 13,000 pounds of material are on hand. Material cost is </a:t>
            </a:r>
            <a:r>
              <a:rPr lang="en-US" sz="3000" i="1" dirty="0">
                <a:solidFill>
                  <a:srgbClr val="FFFF00"/>
                </a:solidFill>
                <a:effectLst>
                  <a:outerShdw blurRad="38100" dist="38100" dir="2700000" algn="tl">
                    <a:srgbClr val="000000"/>
                  </a:outerShdw>
                </a:effectLst>
                <a:latin typeface="Calibri" charset="0"/>
                <a:cs typeface="Arial" charset="0"/>
              </a:rPr>
              <a:t>$0.40</a:t>
            </a:r>
            <a:r>
              <a:rPr lang="en-US" sz="3000" dirty="0">
                <a:solidFill>
                  <a:srgbClr val="FFFF00"/>
                </a:solidFill>
                <a:effectLst>
                  <a:outerShdw blurRad="38100" dist="38100" dir="2700000" algn="tl">
                    <a:srgbClr val="000000"/>
                  </a:outerShdw>
                </a:effectLst>
                <a:latin typeface="Calibri" charset="0"/>
                <a:cs typeface="Arial" charset="0"/>
              </a:rPr>
              <a:t> </a:t>
            </a:r>
            <a:r>
              <a:rPr lang="en-US" sz="3000" dirty="0">
                <a:solidFill>
                  <a:schemeClr val="bg1"/>
                </a:solidFill>
                <a:effectLst>
                  <a:outerShdw blurRad="38100" dist="38100" dir="2700000" algn="tl">
                    <a:srgbClr val="000000"/>
                  </a:outerShdw>
                </a:effectLst>
                <a:latin typeface="Calibri" charset="0"/>
                <a:cs typeface="Arial" charset="0"/>
              </a:rPr>
              <a:t>per pound.</a:t>
            </a:r>
            <a:br>
              <a:rPr lang="en-US" sz="3000" dirty="0">
                <a:solidFill>
                  <a:srgbClr val="FFFF00"/>
                </a:solidFill>
                <a:effectLst>
                  <a:outerShdw blurRad="38100" dist="38100" dir="2700000" algn="tl">
                    <a:srgbClr val="000000"/>
                  </a:outerShdw>
                </a:effectLst>
                <a:latin typeface="Calibri" charset="0"/>
                <a:cs typeface="Arial" charset="0"/>
              </a:rPr>
            </a:br>
            <a:endParaRPr lang="en-US" dirty="0">
              <a:solidFill>
                <a:srgbClr val="FFFF00"/>
              </a:solidFill>
              <a:effectLst>
                <a:outerShdw blurRad="38100" dist="38100" dir="2700000" algn="tl">
                  <a:srgbClr val="000000"/>
                </a:outerShdw>
              </a:effectLst>
              <a:latin typeface="Calibri" charset="0"/>
              <a:cs typeface="Arial" charset="0"/>
            </a:endParaRPr>
          </a:p>
          <a:p>
            <a:pPr algn="ctr" eaLnBrk="1" hangingPunct="1">
              <a:lnSpc>
                <a:spcPct val="95000"/>
              </a:lnSpc>
              <a:spcBef>
                <a:spcPct val="40000"/>
              </a:spcBef>
              <a:buClr>
                <a:srgbClr val="FFFF00"/>
              </a:buClr>
              <a:buFont typeface="Wingdings 3" charset="0"/>
              <a:buNone/>
            </a:pPr>
            <a:r>
              <a:rPr lang="en-US" sz="3000" dirty="0">
                <a:solidFill>
                  <a:srgbClr val="FFFF00"/>
                </a:solidFill>
                <a:effectLst>
                  <a:outerShdw blurRad="38100" dist="38100" dir="2700000" algn="tl">
                    <a:srgbClr val="000000"/>
                  </a:outerShdw>
                </a:effectLst>
                <a:latin typeface="Calibri" charset="0"/>
                <a:cs typeface="Arial" charset="0"/>
              </a:rPr>
              <a:t>  Let’s prepare the direct materials budget.</a:t>
            </a:r>
          </a:p>
        </p:txBody>
      </p:sp>
    </p:spTree>
  </p:cSld>
  <p:clrMapOvr>
    <a:masterClrMapping/>
  </p:clrMapOvr>
  <p:transition>
    <p:strips dir="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Direct Materials Budget </a:t>
            </a:r>
            <a:r>
              <a:rPr lang="nb-NO" dirty="0">
                <a:latin typeface="Calibri Light" charset="0"/>
              </a:rPr>
              <a:t>– Part 2</a:t>
            </a:r>
          </a:p>
        </p:txBody>
      </p:sp>
      <p:sp>
        <p:nvSpPr>
          <p:cNvPr id="47107" name="Rectangle 4"/>
          <p:cNvSpPr>
            <a:spLocks noChangeArrowheads="1"/>
          </p:cNvSpPr>
          <p:nvPr/>
        </p:nvSpPr>
        <p:spPr bwMode="auto">
          <a:xfrm>
            <a:off x="4114800" y="3657600"/>
            <a:ext cx="4495800" cy="228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en-US"/>
          </a:p>
        </p:txBody>
      </p:sp>
      <p:sp>
        <p:nvSpPr>
          <p:cNvPr id="47108" name="Rectangle 5"/>
          <p:cNvSpPr>
            <a:spLocks noChangeArrowheads="1"/>
          </p:cNvSpPr>
          <p:nvPr/>
        </p:nvSpPr>
        <p:spPr bwMode="auto">
          <a:xfrm>
            <a:off x="4267200" y="3352800"/>
            <a:ext cx="4495800" cy="228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en-US"/>
          </a:p>
        </p:txBody>
      </p:sp>
      <p:pic>
        <p:nvPicPr>
          <p:cNvPr id="4710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5950" y="1385888"/>
            <a:ext cx="7750175"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7110" name="Group 6"/>
          <p:cNvGrpSpPr>
            <a:grpSpLocks/>
          </p:cNvGrpSpPr>
          <p:nvPr/>
        </p:nvGrpSpPr>
        <p:grpSpPr bwMode="auto">
          <a:xfrm>
            <a:off x="304800" y="2209800"/>
            <a:ext cx="8077200" cy="3176589"/>
            <a:chOff x="336" y="1977"/>
            <a:chExt cx="5088" cy="2001"/>
          </a:xfrm>
        </p:grpSpPr>
        <p:sp>
          <p:nvSpPr>
            <p:cNvPr id="367623" name="Rectangle 7"/>
            <p:cNvSpPr>
              <a:spLocks noChangeArrowheads="1"/>
            </p:cNvSpPr>
            <p:nvPr/>
          </p:nvSpPr>
          <p:spPr bwMode="auto">
            <a:xfrm>
              <a:off x="336" y="3456"/>
              <a:ext cx="2448" cy="522"/>
            </a:xfrm>
            <a:prstGeom prst="rect">
              <a:avLst/>
            </a:prstGeom>
            <a:solidFill>
              <a:schemeClr val="tx2"/>
            </a:solidFill>
            <a:ln w="12700">
              <a:solidFill>
                <a:srgbClr val="000000"/>
              </a:solidFill>
              <a:miter lim="800000"/>
              <a:headEnd/>
              <a:tailEnd/>
            </a:ln>
            <a:effectLst>
              <a:outerShdw blurRad="63500" dist="38100" dir="2700000" algn="tl" rotWithShape="0">
                <a:srgbClr val="000000">
                  <a:alpha val="39998"/>
                </a:srgbClr>
              </a:outerShdw>
            </a:effectLst>
          </p:spPr>
          <p:txBody>
            <a:bodyPr wrap="square" lIns="90488" tIns="44450" rIns="90488" bIns="44450">
              <a:spAutoFit/>
            </a:bodyPr>
            <a:lstStyle/>
            <a:p>
              <a:pPr algn="ctr"/>
              <a:r>
                <a:rPr lang="en-US" sz="2400">
                  <a:solidFill>
                    <a:srgbClr val="FFFFFF"/>
                  </a:solidFill>
                  <a:effectLst>
                    <a:outerShdw blurRad="38100" dist="38100" dir="2700000" algn="tl">
                      <a:srgbClr val="000000"/>
                    </a:outerShdw>
                  </a:effectLst>
                </a:rPr>
                <a:t>From production budget.</a:t>
              </a:r>
            </a:p>
          </p:txBody>
        </p:sp>
        <p:sp>
          <p:nvSpPr>
            <p:cNvPr id="367624" name="Line 8"/>
            <p:cNvSpPr>
              <a:spLocks noChangeShapeType="1"/>
            </p:cNvSpPr>
            <p:nvPr/>
          </p:nvSpPr>
          <p:spPr bwMode="auto">
            <a:xfrm flipV="1">
              <a:off x="2016" y="2112"/>
              <a:ext cx="572" cy="1344"/>
            </a:xfrm>
            <a:prstGeom prst="line">
              <a:avLst/>
            </a:prstGeom>
            <a:noFill/>
            <a:ln w="28575">
              <a:solidFill>
                <a:srgbClr val="FC0128"/>
              </a:solidFill>
              <a:round/>
              <a:headEnd/>
              <a:tailEnd type="triangle"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47113" name="Rectangle 9"/>
            <p:cNvSpPr>
              <a:spLocks noChangeArrowheads="1"/>
            </p:cNvSpPr>
            <p:nvPr/>
          </p:nvSpPr>
          <p:spPr bwMode="auto">
            <a:xfrm>
              <a:off x="2576" y="1977"/>
              <a:ext cx="2848" cy="144"/>
            </a:xfrm>
            <a:prstGeom prst="rect">
              <a:avLst/>
            </a:prstGeom>
            <a:noFill/>
            <a:ln w="50800">
              <a:solidFill>
                <a:srgbClr val="FC012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p>
          </p:txBody>
        </p:sp>
      </p:grpSp>
    </p:spTree>
  </p:cSld>
  <p:clrMapOvr>
    <a:masterClrMapping/>
  </p:clrMapOvr>
  <p:transition>
    <p:strips dir="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026"/>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Direct Materials Budget </a:t>
            </a:r>
            <a:r>
              <a:rPr lang="nb-NO" dirty="0">
                <a:latin typeface="Calibri Light" charset="0"/>
              </a:rPr>
              <a:t>– Part 3</a:t>
            </a:r>
          </a:p>
        </p:txBody>
      </p:sp>
      <p:pic>
        <p:nvPicPr>
          <p:cNvPr id="4813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371600"/>
            <a:ext cx="768667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dir="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2" name="Line 8"/>
          <p:cNvSpPr>
            <a:spLocks noChangeShapeType="1"/>
          </p:cNvSpPr>
          <p:nvPr/>
        </p:nvSpPr>
        <p:spPr bwMode="auto">
          <a:xfrm>
            <a:off x="787400" y="2743200"/>
            <a:ext cx="8026400" cy="0"/>
          </a:xfrm>
          <a:prstGeom prst="line">
            <a:avLst/>
          </a:prstGeom>
          <a:noFill/>
          <a:ln w="50800">
            <a:solidFill>
              <a:srgbClr val="7AE0E5"/>
            </a:solidFill>
            <a:round/>
            <a:headEnd/>
            <a:tailEnd type="triangle"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9219"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Choosing the Budget Period</a:t>
            </a:r>
          </a:p>
        </p:txBody>
      </p:sp>
      <p:sp>
        <p:nvSpPr>
          <p:cNvPr id="15364" name="Line 3"/>
          <p:cNvSpPr>
            <a:spLocks noChangeShapeType="1"/>
          </p:cNvSpPr>
          <p:nvPr/>
        </p:nvSpPr>
        <p:spPr bwMode="auto">
          <a:xfrm>
            <a:off x="762000" y="2514600"/>
            <a:ext cx="0" cy="558800"/>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65" name="Line 4"/>
          <p:cNvSpPr>
            <a:spLocks noChangeShapeType="1"/>
          </p:cNvSpPr>
          <p:nvPr/>
        </p:nvSpPr>
        <p:spPr bwMode="auto">
          <a:xfrm>
            <a:off x="3200400" y="2514600"/>
            <a:ext cx="0" cy="558800"/>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66" name="Line 5"/>
          <p:cNvSpPr>
            <a:spLocks noChangeShapeType="1"/>
          </p:cNvSpPr>
          <p:nvPr/>
        </p:nvSpPr>
        <p:spPr bwMode="auto">
          <a:xfrm>
            <a:off x="5638800" y="2514600"/>
            <a:ext cx="0" cy="558800"/>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67" name="Rectangle 6"/>
          <p:cNvSpPr>
            <a:spLocks noChangeArrowheads="1"/>
          </p:cNvSpPr>
          <p:nvPr/>
        </p:nvSpPr>
        <p:spPr bwMode="auto">
          <a:xfrm>
            <a:off x="762000" y="1828800"/>
            <a:ext cx="23971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a:r>
              <a:rPr lang="en-US" sz="2200">
                <a:solidFill>
                  <a:srgbClr val="006600"/>
                </a:solidFill>
              </a:rPr>
              <a:t>Operating Budget</a:t>
            </a:r>
          </a:p>
        </p:txBody>
      </p:sp>
      <p:sp>
        <p:nvSpPr>
          <p:cNvPr id="15368" name="Line 7"/>
          <p:cNvSpPr>
            <a:spLocks noChangeShapeType="1"/>
          </p:cNvSpPr>
          <p:nvPr/>
        </p:nvSpPr>
        <p:spPr bwMode="auto">
          <a:xfrm>
            <a:off x="8153400" y="2514600"/>
            <a:ext cx="0" cy="558800"/>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69" name="Rectangle 9"/>
          <p:cNvSpPr>
            <a:spLocks noChangeArrowheads="1"/>
          </p:cNvSpPr>
          <p:nvPr/>
        </p:nvSpPr>
        <p:spPr bwMode="auto">
          <a:xfrm>
            <a:off x="359615" y="3200400"/>
            <a:ext cx="811122" cy="428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eaLnBrk="1" hangingPunct="1"/>
            <a:r>
              <a:rPr lang="en-US" sz="2200" b="1" dirty="0"/>
              <a:t>2020</a:t>
            </a:r>
          </a:p>
        </p:txBody>
      </p:sp>
      <p:sp>
        <p:nvSpPr>
          <p:cNvPr id="15370" name="Rectangle 10"/>
          <p:cNvSpPr>
            <a:spLocks noChangeArrowheads="1"/>
          </p:cNvSpPr>
          <p:nvPr/>
        </p:nvSpPr>
        <p:spPr bwMode="auto">
          <a:xfrm>
            <a:off x="2798015" y="3200400"/>
            <a:ext cx="811122" cy="428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eaLnBrk="1" hangingPunct="1"/>
            <a:r>
              <a:rPr lang="en-US" sz="2200" b="1" dirty="0"/>
              <a:t>2021</a:t>
            </a:r>
          </a:p>
        </p:txBody>
      </p:sp>
      <p:sp>
        <p:nvSpPr>
          <p:cNvPr id="15371" name="Rectangle 11"/>
          <p:cNvSpPr>
            <a:spLocks noChangeArrowheads="1"/>
          </p:cNvSpPr>
          <p:nvPr/>
        </p:nvSpPr>
        <p:spPr bwMode="auto">
          <a:xfrm>
            <a:off x="5236415" y="3200400"/>
            <a:ext cx="811122" cy="428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eaLnBrk="1" hangingPunct="1"/>
            <a:r>
              <a:rPr lang="en-US" sz="2200" b="1" dirty="0"/>
              <a:t>2022</a:t>
            </a:r>
          </a:p>
        </p:txBody>
      </p:sp>
      <p:sp>
        <p:nvSpPr>
          <p:cNvPr id="15372" name="Rectangle 12"/>
          <p:cNvSpPr>
            <a:spLocks noChangeArrowheads="1"/>
          </p:cNvSpPr>
          <p:nvPr/>
        </p:nvSpPr>
        <p:spPr bwMode="auto">
          <a:xfrm>
            <a:off x="7744664" y="3200400"/>
            <a:ext cx="811122" cy="428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eaLnBrk="1" hangingPunct="1"/>
            <a:r>
              <a:rPr lang="en-US" sz="2200" b="1" dirty="0"/>
              <a:t>2023</a:t>
            </a:r>
          </a:p>
        </p:txBody>
      </p:sp>
      <p:sp>
        <p:nvSpPr>
          <p:cNvPr id="23565" name="Line 13"/>
          <p:cNvSpPr>
            <a:spLocks noChangeShapeType="1"/>
          </p:cNvSpPr>
          <p:nvPr/>
        </p:nvSpPr>
        <p:spPr bwMode="auto">
          <a:xfrm>
            <a:off x="1003300" y="2438400"/>
            <a:ext cx="1955800" cy="0"/>
          </a:xfrm>
          <a:prstGeom prst="line">
            <a:avLst/>
          </a:prstGeom>
          <a:noFill/>
          <a:ln w="25400">
            <a:solidFill>
              <a:srgbClr val="FF0000"/>
            </a:solidFill>
            <a:round/>
            <a:headEnd type="triangle" w="med" len="med"/>
            <a:tailEnd type="triangle" w="med" len="med"/>
          </a:ln>
          <a:effectLst>
            <a:outerShdw blurRad="63500" dist="38099"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314382" name="Rectangle 14"/>
          <p:cNvSpPr>
            <a:spLocks noChangeArrowheads="1"/>
          </p:cNvSpPr>
          <p:nvPr/>
        </p:nvSpPr>
        <p:spPr bwMode="auto">
          <a:xfrm>
            <a:off x="76200" y="3810000"/>
            <a:ext cx="4343400" cy="1936428"/>
          </a:xfrm>
          <a:prstGeom prst="rect">
            <a:avLst/>
          </a:prstGeom>
          <a:solidFill>
            <a:srgbClr val="E4E9AF"/>
          </a:solidFill>
          <a:ln w="12700">
            <a:solidFill>
              <a:srgbClr val="000000"/>
            </a:solidFill>
            <a:miter lim="800000"/>
            <a:headEnd/>
            <a:tailEnd/>
          </a:ln>
          <a:effectLst>
            <a:outerShdw blurRad="63500" dist="38100" dir="2700000" algn="tl" rotWithShape="0">
              <a:srgbClr val="000000">
                <a:alpha val="39998"/>
              </a:srgbClr>
            </a:outerShdw>
          </a:effectLst>
        </p:spPr>
        <p:txBody>
          <a:bodyPr lIns="90488" tIns="44450" rIns="90488" bIns="44450">
            <a:spAutoFit/>
          </a:bodyPr>
          <a:lstStyle/>
          <a:p>
            <a:pPr algn="ctr"/>
            <a:r>
              <a:rPr lang="en-US" sz="2000" dirty="0">
                <a:effectLst>
                  <a:outerShdw blurRad="38100" dist="38100" dir="2700000" algn="tl">
                    <a:srgbClr val="FFFFFF"/>
                  </a:outerShdw>
                </a:effectLst>
              </a:rPr>
              <a:t>Operating budgets ordinarily    </a:t>
            </a:r>
          </a:p>
          <a:p>
            <a:pPr algn="ctr"/>
            <a:r>
              <a:rPr lang="en-US" sz="2000" dirty="0">
                <a:effectLst>
                  <a:outerShdw blurRad="38100" dist="38100" dir="2700000" algn="tl">
                    <a:srgbClr val="FFFFFF"/>
                  </a:outerShdw>
                </a:effectLst>
              </a:rPr>
              <a:t>cover a one-year period</a:t>
            </a:r>
          </a:p>
          <a:p>
            <a:pPr algn="ctr"/>
            <a:r>
              <a:rPr lang="en-US" sz="2000" dirty="0">
                <a:effectLst>
                  <a:outerShdw blurRad="38100" dist="38100" dir="2700000" algn="tl">
                    <a:srgbClr val="FFFFFF"/>
                  </a:outerShdw>
                </a:effectLst>
              </a:rPr>
              <a:t>corresponding to a company</a:t>
            </a:r>
            <a:r>
              <a:rPr lang="ja-JP" altLang="en-US" sz="2000" dirty="0">
                <a:effectLst>
                  <a:outerShdw blurRad="38100" dist="38100" dir="2700000" algn="tl">
                    <a:srgbClr val="FFFFFF"/>
                  </a:outerShdw>
                </a:effectLst>
              </a:rPr>
              <a:t>’</a:t>
            </a:r>
            <a:r>
              <a:rPr lang="en-US" sz="2000" dirty="0">
                <a:effectLst>
                  <a:outerShdw blurRad="38100" dist="38100" dir="2700000" algn="tl">
                    <a:srgbClr val="FFFFFF"/>
                  </a:outerShdw>
                </a:effectLst>
              </a:rPr>
              <a:t>s fiscal year. Many companies divide their annual budget </a:t>
            </a:r>
          </a:p>
          <a:p>
            <a:pPr algn="ctr"/>
            <a:r>
              <a:rPr lang="en-US" sz="2000" dirty="0">
                <a:effectLst>
                  <a:outerShdw blurRad="38100" dist="38100" dir="2700000" algn="tl">
                    <a:srgbClr val="FFFFFF"/>
                  </a:outerShdw>
                </a:effectLst>
              </a:rPr>
              <a:t>into four quarters.</a:t>
            </a:r>
          </a:p>
        </p:txBody>
      </p:sp>
      <p:sp>
        <p:nvSpPr>
          <p:cNvPr id="314383" name="Rectangle 15"/>
          <p:cNvSpPr>
            <a:spLocks noChangeArrowheads="1"/>
          </p:cNvSpPr>
          <p:nvPr/>
        </p:nvSpPr>
        <p:spPr bwMode="auto">
          <a:xfrm>
            <a:off x="4640870" y="3992563"/>
            <a:ext cx="4308848" cy="1628651"/>
          </a:xfrm>
          <a:prstGeom prst="rect">
            <a:avLst/>
          </a:prstGeom>
          <a:solidFill>
            <a:schemeClr val="tx2"/>
          </a:solidFill>
          <a:ln w="12700">
            <a:solidFill>
              <a:srgbClr val="000000"/>
            </a:solidFill>
            <a:miter lim="800000"/>
            <a:headEnd/>
            <a:tailEnd/>
          </a:ln>
          <a:effectLst>
            <a:outerShdw blurRad="63500" dist="38100" dir="2700000" algn="tl" rotWithShape="0">
              <a:srgbClr val="000000">
                <a:alpha val="39998"/>
              </a:srgbClr>
            </a:outerShdw>
          </a:effectLst>
        </p:spPr>
        <p:txBody>
          <a:bodyPr wrap="none" lIns="90488" tIns="44450" rIns="90488" bIns="44450">
            <a:spAutoFit/>
          </a:bodyPr>
          <a:lstStyle/>
          <a:p>
            <a:pPr algn="ctr"/>
            <a:r>
              <a:rPr lang="en-US" sz="2000" dirty="0">
                <a:solidFill>
                  <a:srgbClr val="FFFFFF"/>
                </a:solidFill>
                <a:effectLst>
                  <a:outerShdw blurRad="38100" dist="38100" dir="2700000" algn="tl">
                    <a:srgbClr val="000000"/>
                  </a:outerShdw>
                </a:effectLst>
              </a:rPr>
              <a:t>A continuous budget is a</a:t>
            </a:r>
            <a:br>
              <a:rPr lang="en-US" sz="2000" dirty="0">
                <a:solidFill>
                  <a:srgbClr val="FFFFFF"/>
                </a:solidFill>
                <a:effectLst>
                  <a:outerShdw blurRad="38100" dist="38100" dir="2700000" algn="tl">
                    <a:srgbClr val="000000"/>
                  </a:outerShdw>
                </a:effectLst>
              </a:rPr>
            </a:br>
            <a:r>
              <a:rPr lang="en-US" sz="2000" dirty="0">
                <a:solidFill>
                  <a:srgbClr val="FFFFFF"/>
                </a:solidFill>
                <a:effectLst>
                  <a:outerShdw blurRad="38100" dist="38100" dir="2700000" algn="tl">
                    <a:srgbClr val="000000"/>
                  </a:outerShdw>
                </a:effectLst>
              </a:rPr>
              <a:t>12-month budget that rolls</a:t>
            </a:r>
            <a:br>
              <a:rPr lang="en-US" sz="2000" dirty="0">
                <a:solidFill>
                  <a:srgbClr val="FFFFFF"/>
                </a:solidFill>
                <a:effectLst>
                  <a:outerShdw blurRad="38100" dist="38100" dir="2700000" algn="tl">
                    <a:srgbClr val="000000"/>
                  </a:outerShdw>
                </a:effectLst>
              </a:rPr>
            </a:br>
            <a:r>
              <a:rPr lang="en-US" sz="2000" dirty="0">
                <a:solidFill>
                  <a:srgbClr val="FFFFFF"/>
                </a:solidFill>
                <a:effectLst>
                  <a:outerShdw blurRad="38100" dist="38100" dir="2700000" algn="tl">
                    <a:srgbClr val="000000"/>
                  </a:outerShdw>
                </a:effectLst>
              </a:rPr>
              <a:t>forward one month (or quarter)</a:t>
            </a:r>
            <a:br>
              <a:rPr lang="en-US" sz="2000" dirty="0">
                <a:solidFill>
                  <a:srgbClr val="FFFFFF"/>
                </a:solidFill>
                <a:effectLst>
                  <a:outerShdw blurRad="38100" dist="38100" dir="2700000" algn="tl">
                    <a:srgbClr val="000000"/>
                  </a:outerShdw>
                </a:effectLst>
              </a:rPr>
            </a:br>
            <a:r>
              <a:rPr lang="en-US" sz="2000" dirty="0">
                <a:solidFill>
                  <a:srgbClr val="FFFFFF"/>
                </a:solidFill>
                <a:effectLst>
                  <a:outerShdw blurRad="38100" dist="38100" dir="2700000" algn="tl">
                    <a:srgbClr val="000000"/>
                  </a:outerShdw>
                </a:effectLst>
              </a:rPr>
              <a:t>as the current month (or quarter)</a:t>
            </a:r>
            <a:br>
              <a:rPr lang="en-US" sz="2000" dirty="0">
                <a:solidFill>
                  <a:srgbClr val="FFFFFF"/>
                </a:solidFill>
                <a:effectLst>
                  <a:outerShdw blurRad="38100" dist="38100" dir="2700000" algn="tl">
                    <a:srgbClr val="000000"/>
                  </a:outerShdw>
                </a:effectLst>
              </a:rPr>
            </a:br>
            <a:r>
              <a:rPr lang="en-US" sz="2000" dirty="0">
                <a:solidFill>
                  <a:srgbClr val="FFFFFF"/>
                </a:solidFill>
                <a:effectLst>
                  <a:outerShdw blurRad="38100" dist="38100" dir="2700000" algn="tl">
                    <a:srgbClr val="000000"/>
                  </a:outerShdw>
                </a:effectLst>
              </a:rPr>
              <a:t>is completed.</a:t>
            </a:r>
          </a:p>
        </p:txBody>
      </p:sp>
    </p:spTree>
  </p:cSld>
  <p:clrMapOvr>
    <a:masterClrMapping/>
  </p:clrMapOvr>
  <p:transition>
    <p:strips dir="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5788" y="1346200"/>
            <a:ext cx="7824787" cy="28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Direct Materials Budget </a:t>
            </a:r>
            <a:r>
              <a:rPr lang="nb-NO" dirty="0">
                <a:latin typeface="Calibri Light" charset="0"/>
              </a:rPr>
              <a:t>– Part 4</a:t>
            </a:r>
          </a:p>
        </p:txBody>
      </p:sp>
      <p:sp>
        <p:nvSpPr>
          <p:cNvPr id="49156" name="Rectangle 3"/>
          <p:cNvSpPr>
            <a:spLocks noChangeArrowheads="1"/>
          </p:cNvSpPr>
          <p:nvPr/>
        </p:nvSpPr>
        <p:spPr bwMode="auto">
          <a:xfrm>
            <a:off x="3771900" y="3429000"/>
            <a:ext cx="952500" cy="260350"/>
          </a:xfrm>
          <a:prstGeom prst="rect">
            <a:avLst/>
          </a:prstGeom>
          <a:noFill/>
          <a:ln w="50800">
            <a:solidFill>
              <a:srgbClr val="FC012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p>
        </p:txBody>
      </p:sp>
      <p:sp>
        <p:nvSpPr>
          <p:cNvPr id="371717" name="Rectangle 5"/>
          <p:cNvSpPr>
            <a:spLocks noChangeArrowheads="1"/>
          </p:cNvSpPr>
          <p:nvPr/>
        </p:nvSpPr>
        <p:spPr bwMode="auto">
          <a:xfrm>
            <a:off x="4248150" y="4392613"/>
            <a:ext cx="4572000" cy="1493837"/>
          </a:xfrm>
          <a:prstGeom prst="rect">
            <a:avLst/>
          </a:prstGeom>
          <a:solidFill>
            <a:schemeClr val="accent2"/>
          </a:solidFill>
          <a:ln w="9525">
            <a:solidFill>
              <a:schemeClr val="tx1"/>
            </a:solidFill>
            <a:miter lim="800000"/>
            <a:headEnd/>
            <a:tailEnd/>
          </a:ln>
          <a:effectLst/>
        </p:spPr>
        <p:txBody>
          <a:bodyPr wrap="none" anchor="ctr"/>
          <a:lstStyle/>
          <a:p>
            <a:pPr algn="ctr"/>
            <a:r>
              <a:rPr lang="en-US" sz="2600">
                <a:solidFill>
                  <a:srgbClr val="FFFFFF"/>
                </a:solidFill>
                <a:effectLst>
                  <a:outerShdw blurRad="38100" dist="38100" dir="2700000" algn="tl">
                    <a:srgbClr val="000000"/>
                  </a:outerShdw>
                </a:effectLst>
              </a:rPr>
              <a:t>Now, why don</a:t>
            </a:r>
            <a:r>
              <a:rPr lang="ja-JP" altLang="en-US" sz="2600">
                <a:solidFill>
                  <a:srgbClr val="FFFFFF"/>
                </a:solidFill>
                <a:effectLst>
                  <a:outerShdw blurRad="38100" dist="38100" dir="2700000" algn="tl">
                    <a:srgbClr val="000000"/>
                  </a:outerShdw>
                </a:effectLst>
              </a:rPr>
              <a:t>’</a:t>
            </a:r>
            <a:r>
              <a:rPr lang="en-US" sz="2600">
                <a:solidFill>
                  <a:srgbClr val="FFFFFF"/>
                </a:solidFill>
                <a:effectLst>
                  <a:outerShdw blurRad="38100" dist="38100" dir="2700000" algn="tl">
                    <a:srgbClr val="000000"/>
                  </a:outerShdw>
                </a:effectLst>
              </a:rPr>
              <a:t>t </a:t>
            </a:r>
            <a:r>
              <a:rPr lang="en-US" sz="2600">
                <a:solidFill>
                  <a:srgbClr val="FFFF00"/>
                </a:solidFill>
                <a:effectLst>
                  <a:outerShdw blurRad="38100" dist="38100" dir="2700000" algn="tl">
                    <a:srgbClr val="000000"/>
                  </a:outerShdw>
                </a:effectLst>
              </a:rPr>
              <a:t>you</a:t>
            </a:r>
            <a:r>
              <a:rPr lang="en-US" sz="2600">
                <a:solidFill>
                  <a:srgbClr val="FFFFFF"/>
                </a:solidFill>
                <a:effectLst>
                  <a:outerShdw blurRad="38100" dist="38100" dir="2700000" algn="tl">
                    <a:srgbClr val="000000"/>
                  </a:outerShdw>
                </a:effectLst>
              </a:rPr>
              <a:t> </a:t>
            </a:r>
          </a:p>
          <a:p>
            <a:pPr algn="ctr"/>
            <a:r>
              <a:rPr lang="en-US" sz="2600">
                <a:solidFill>
                  <a:srgbClr val="FFFFFF"/>
                </a:solidFill>
                <a:effectLst>
                  <a:outerShdw blurRad="38100" dist="38100" dir="2700000" algn="tl">
                    <a:srgbClr val="000000"/>
                  </a:outerShdw>
                </a:effectLst>
              </a:rPr>
              <a:t>calculate the materials to</a:t>
            </a:r>
            <a:br>
              <a:rPr lang="en-US" sz="2600">
                <a:solidFill>
                  <a:srgbClr val="FFFFFF"/>
                </a:solidFill>
                <a:effectLst>
                  <a:outerShdw blurRad="38100" dist="38100" dir="2700000" algn="tl">
                    <a:srgbClr val="000000"/>
                  </a:outerShdw>
                </a:effectLst>
              </a:rPr>
            </a:br>
            <a:r>
              <a:rPr lang="en-US" sz="2600">
                <a:solidFill>
                  <a:srgbClr val="FFFFFF"/>
                </a:solidFill>
                <a:effectLst>
                  <a:outerShdw blurRad="38100" dist="38100" dir="2700000" algn="tl">
                    <a:srgbClr val="000000"/>
                  </a:outerShdw>
                </a:effectLst>
              </a:rPr>
              <a:t>be purchased in May.</a:t>
            </a:r>
          </a:p>
        </p:txBody>
      </p:sp>
      <p:grpSp>
        <p:nvGrpSpPr>
          <p:cNvPr id="2" name="Group 6"/>
          <p:cNvGrpSpPr>
            <a:grpSpLocks/>
          </p:cNvGrpSpPr>
          <p:nvPr/>
        </p:nvGrpSpPr>
        <p:grpSpPr bwMode="auto">
          <a:xfrm>
            <a:off x="4724400" y="3236918"/>
            <a:ext cx="4038600" cy="428625"/>
            <a:chOff x="3072" y="2653"/>
            <a:chExt cx="2544" cy="270"/>
          </a:xfrm>
        </p:grpSpPr>
        <p:sp>
          <p:nvSpPr>
            <p:cNvPr id="371719" name="Rectangle 7"/>
            <p:cNvSpPr>
              <a:spLocks noChangeArrowheads="1"/>
            </p:cNvSpPr>
            <p:nvPr/>
          </p:nvSpPr>
          <p:spPr bwMode="auto">
            <a:xfrm>
              <a:off x="3648" y="2653"/>
              <a:ext cx="1968" cy="270"/>
            </a:xfrm>
            <a:prstGeom prst="rect">
              <a:avLst/>
            </a:prstGeom>
            <a:solidFill>
              <a:srgbClr val="663300"/>
            </a:solidFill>
            <a:ln w="12700">
              <a:solidFill>
                <a:schemeClr val="tx1"/>
              </a:solidFill>
              <a:miter lim="800000"/>
              <a:headEnd/>
              <a:tailEnd/>
            </a:ln>
            <a:effectLst>
              <a:outerShdw blurRad="63500" dist="17961" dir="2700000" algn="ctr" rotWithShape="0">
                <a:schemeClr val="bg2">
                  <a:alpha val="74997"/>
                </a:schemeClr>
              </a:outerShdw>
            </a:effectLst>
          </p:spPr>
          <p:txBody>
            <a:bodyPr wrap="square" lIns="90488" tIns="44450" rIns="90488" bIns="44450">
              <a:spAutoFit/>
            </a:bodyPr>
            <a:lstStyle/>
            <a:p>
              <a:pPr algn="ctr"/>
              <a:r>
                <a:rPr lang="en-US" sz="2200">
                  <a:solidFill>
                    <a:srgbClr val="FFFF00"/>
                  </a:solidFill>
                  <a:effectLst>
                    <a:outerShdw blurRad="38100" dist="38100" dir="2700000" algn="tl">
                      <a:srgbClr val="000000"/>
                    </a:outerShdw>
                  </a:effectLst>
                </a:rPr>
                <a:t>March 31 inventory.</a:t>
              </a:r>
            </a:p>
          </p:txBody>
        </p:sp>
        <p:sp>
          <p:nvSpPr>
            <p:cNvPr id="87055" name="Line 8"/>
            <p:cNvSpPr>
              <a:spLocks noChangeShapeType="1"/>
            </p:cNvSpPr>
            <p:nvPr/>
          </p:nvSpPr>
          <p:spPr bwMode="auto">
            <a:xfrm flipH="1">
              <a:off x="3072" y="2784"/>
              <a:ext cx="576" cy="48"/>
            </a:xfrm>
            <a:prstGeom prst="line">
              <a:avLst/>
            </a:prstGeom>
            <a:noFill/>
            <a:ln w="38100">
              <a:solidFill>
                <a:srgbClr val="FF0000"/>
              </a:solidFill>
              <a:round/>
              <a:headEnd/>
              <a:tailEnd type="triangle" w="med" len="med"/>
            </a:ln>
            <a:effectLst>
              <a:outerShdw blurRad="63500" dist="38099" dir="2700000" algn="ctr" rotWithShape="0">
                <a:schemeClr val="bg2">
                  <a:alpha val="74997"/>
                </a:schemeClr>
              </a:outerShdw>
            </a:effectLst>
            <a:extLst>
              <a:ext uri="{909E8E84-426E-40DD-AFC4-6F175D3DCCD1}">
                <a14:hiddenFill xmlns:a14="http://schemas.microsoft.com/office/drawing/2010/main">
                  <a:noFill/>
                </a14:hiddenFill>
              </a:ext>
            </a:extLst>
          </p:spPr>
          <p:txBody>
            <a:bodyPr/>
            <a:lstStyle/>
            <a:p>
              <a:endParaRPr lang="en-US"/>
            </a:p>
          </p:txBody>
        </p:sp>
      </p:grpSp>
      <p:grpSp>
        <p:nvGrpSpPr>
          <p:cNvPr id="3" name="Group 9"/>
          <p:cNvGrpSpPr>
            <a:grpSpLocks/>
          </p:cNvGrpSpPr>
          <p:nvPr/>
        </p:nvGrpSpPr>
        <p:grpSpPr bwMode="auto">
          <a:xfrm>
            <a:off x="3810000" y="2667000"/>
            <a:ext cx="2133600" cy="533400"/>
            <a:chOff x="2496" y="2288"/>
            <a:chExt cx="1344" cy="336"/>
          </a:xfrm>
        </p:grpSpPr>
        <p:sp>
          <p:nvSpPr>
            <p:cNvPr id="87051" name="Rectangle 10"/>
            <p:cNvSpPr>
              <a:spLocks noChangeArrowheads="1"/>
            </p:cNvSpPr>
            <p:nvPr/>
          </p:nvSpPr>
          <p:spPr bwMode="auto">
            <a:xfrm>
              <a:off x="2496" y="2448"/>
              <a:ext cx="576" cy="176"/>
            </a:xfrm>
            <a:prstGeom prst="rect">
              <a:avLst/>
            </a:prstGeom>
            <a:noFill/>
            <a:ln w="38100">
              <a:solidFill>
                <a:srgbClr val="FF0000"/>
              </a:solidFill>
              <a:miter lim="800000"/>
              <a:headEnd/>
              <a:tailEnd/>
            </a:ln>
            <a:effectLst>
              <a:outerShdw blurRad="63500" dist="29783" dir="1514402" algn="ctr" rotWithShape="0">
                <a:schemeClr val="bg2">
                  <a:alpha val="74997"/>
                </a:scheme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endParaRPr lang="en-US" altLang="en-US">
                <a:cs typeface="+mn-cs"/>
              </a:endParaRPr>
            </a:p>
          </p:txBody>
        </p:sp>
        <p:sp>
          <p:nvSpPr>
            <p:cNvPr id="87052" name="Line 11"/>
            <p:cNvSpPr>
              <a:spLocks noChangeShapeType="1"/>
            </p:cNvSpPr>
            <p:nvPr/>
          </p:nvSpPr>
          <p:spPr bwMode="auto">
            <a:xfrm flipH="1">
              <a:off x="3120" y="2400"/>
              <a:ext cx="144" cy="96"/>
            </a:xfrm>
            <a:prstGeom prst="line">
              <a:avLst/>
            </a:prstGeom>
            <a:noFill/>
            <a:ln w="38100">
              <a:solidFill>
                <a:srgbClr val="FF0000"/>
              </a:solidFill>
              <a:round/>
              <a:headEnd/>
              <a:tailEnd type="arrow" w="med" len="med"/>
            </a:ln>
            <a:effectLst>
              <a:outerShdw blurRad="63500" dist="38099" dir="2700000" algn="ctr" rotWithShape="0">
                <a:schemeClr val="bg2">
                  <a:alpha val="74997"/>
                </a:schemeClr>
              </a:outerShdw>
            </a:effectLst>
            <a:extLst>
              <a:ext uri="{909E8E84-426E-40DD-AFC4-6F175D3DCCD1}">
                <a14:hiddenFill xmlns:a14="http://schemas.microsoft.com/office/drawing/2010/main">
                  <a:noFill/>
                </a14:hiddenFill>
              </a:ext>
            </a:extLst>
          </p:spPr>
          <p:txBody>
            <a:bodyPr/>
            <a:lstStyle/>
            <a:p>
              <a:endParaRPr lang="en-US"/>
            </a:p>
          </p:txBody>
        </p:sp>
        <p:sp>
          <p:nvSpPr>
            <p:cNvPr id="87053" name="Rectangle 12"/>
            <p:cNvSpPr>
              <a:spLocks noChangeArrowheads="1"/>
            </p:cNvSpPr>
            <p:nvPr/>
          </p:nvSpPr>
          <p:spPr bwMode="auto">
            <a:xfrm>
              <a:off x="3264" y="2288"/>
              <a:ext cx="576" cy="192"/>
            </a:xfrm>
            <a:prstGeom prst="rect">
              <a:avLst/>
            </a:prstGeom>
            <a:noFill/>
            <a:ln w="38100">
              <a:solidFill>
                <a:srgbClr val="FF0000"/>
              </a:solidFill>
              <a:miter lim="800000"/>
              <a:headEnd/>
              <a:tailEnd/>
            </a:ln>
            <a:effectLst>
              <a:outerShdw blurRad="63500" dist="29783" dir="1514402" algn="ctr" rotWithShape="0">
                <a:schemeClr val="bg2">
                  <a:alpha val="74997"/>
                </a:scheme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endParaRPr lang="en-US" altLang="en-US">
                <a:cs typeface="+mn-cs"/>
              </a:endParaRPr>
            </a:p>
          </p:txBody>
        </p:sp>
      </p:grpSp>
      <p:grpSp>
        <p:nvGrpSpPr>
          <p:cNvPr id="4" name="Group 13"/>
          <p:cNvGrpSpPr>
            <a:grpSpLocks/>
          </p:cNvGrpSpPr>
          <p:nvPr/>
        </p:nvGrpSpPr>
        <p:grpSpPr bwMode="auto">
          <a:xfrm>
            <a:off x="381689" y="3190875"/>
            <a:ext cx="3541024" cy="2458304"/>
            <a:chOff x="309" y="1973"/>
            <a:chExt cx="2183" cy="1574"/>
          </a:xfrm>
        </p:grpSpPr>
        <p:sp>
          <p:nvSpPr>
            <p:cNvPr id="87049" name="Line 14"/>
            <p:cNvSpPr>
              <a:spLocks noChangeShapeType="1"/>
            </p:cNvSpPr>
            <p:nvPr/>
          </p:nvSpPr>
          <p:spPr bwMode="auto">
            <a:xfrm flipV="1">
              <a:off x="1244" y="1973"/>
              <a:ext cx="1248" cy="865"/>
            </a:xfrm>
            <a:prstGeom prst="line">
              <a:avLst/>
            </a:prstGeom>
            <a:noFill/>
            <a:ln w="38100">
              <a:solidFill>
                <a:srgbClr val="FF0000"/>
              </a:solidFill>
              <a:round/>
              <a:headEnd/>
              <a:tailEnd type="arrow" w="med" len="med"/>
            </a:ln>
            <a:effectLst>
              <a:outerShdw blurRad="63500" dist="38099" dir="2700000" algn="ctr" rotWithShape="0">
                <a:schemeClr val="bg2">
                  <a:alpha val="74997"/>
                </a:schemeClr>
              </a:outerShdw>
            </a:effectLst>
            <a:extLst>
              <a:ext uri="{909E8E84-426E-40DD-AFC4-6F175D3DCCD1}">
                <a14:hiddenFill xmlns:a14="http://schemas.microsoft.com/office/drawing/2010/main">
                  <a:noFill/>
                </a14:hiddenFill>
              </a:ext>
            </a:extLst>
          </p:spPr>
          <p:txBody>
            <a:bodyPr/>
            <a:lstStyle/>
            <a:p>
              <a:endParaRPr lang="en-US"/>
            </a:p>
          </p:txBody>
        </p:sp>
        <p:sp>
          <p:nvSpPr>
            <p:cNvPr id="371727" name="Text Box 15"/>
            <p:cNvSpPr txBox="1">
              <a:spLocks noChangeArrowheads="1"/>
            </p:cNvSpPr>
            <p:nvPr/>
          </p:nvSpPr>
          <p:spPr bwMode="auto">
            <a:xfrm>
              <a:off x="309" y="2838"/>
              <a:ext cx="2090" cy="709"/>
            </a:xfrm>
            <a:prstGeom prst="rect">
              <a:avLst/>
            </a:prstGeom>
            <a:solidFill>
              <a:srgbClr val="146266"/>
            </a:solidFill>
            <a:ln w="9525">
              <a:solidFill>
                <a:schemeClr val="tx1"/>
              </a:solidFill>
              <a:miter lim="800000"/>
              <a:headEnd/>
              <a:tailEnd/>
            </a:ln>
            <a:effectLst>
              <a:outerShdw blurRad="63500" dist="38099" dir="2700000" algn="ctr" rotWithShape="0">
                <a:schemeClr val="bg2">
                  <a:alpha val="74997"/>
                </a:schemeClr>
              </a:outerShdw>
            </a:effectLst>
          </p:spPr>
          <p:txBody>
            <a:bodyPr wrap="squar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ctr">
                <a:spcBef>
                  <a:spcPct val="50000"/>
                </a:spcBef>
              </a:pPr>
              <a:r>
                <a:rPr lang="en-US" sz="2200" dirty="0">
                  <a:solidFill>
                    <a:srgbClr val="FFFFFF"/>
                  </a:solidFill>
                </a:rPr>
                <a:t>10% of following month</a:t>
              </a:r>
              <a:r>
                <a:rPr lang="ja-JP" altLang="en-US" sz="2200" dirty="0">
                  <a:solidFill>
                    <a:srgbClr val="FFFFFF"/>
                  </a:solidFill>
                </a:rPr>
                <a:t>’</a:t>
              </a:r>
              <a:r>
                <a:rPr lang="en-US" sz="2200" dirty="0">
                  <a:solidFill>
                    <a:srgbClr val="FFFFFF"/>
                  </a:solidFill>
                </a:rPr>
                <a:t>s production needs.</a:t>
              </a:r>
            </a:p>
          </p:txBody>
        </p:sp>
      </p:gr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2000"/>
                                        <p:tgtEl>
                                          <p:spTgt spid="3"/>
                                        </p:tgtEl>
                                      </p:cBhvr>
                                    </p:animEffect>
                                  </p:childTnLst>
                                </p:cTn>
                              </p:par>
                            </p:childTnLst>
                          </p:cTn>
                        </p:par>
                        <p:par>
                          <p:cTn id="8" fill="hold" nodeType="afterGroup">
                            <p:stCondLst>
                              <p:cond delay="2000"/>
                            </p:stCondLst>
                            <p:childTnLst>
                              <p:par>
                                <p:cTn id="9" presetID="18" presetClass="entr" presetSubtype="3"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strips(upRight)">
                                      <p:cBhvr>
                                        <p:cTn id="11" dur="1000"/>
                                        <p:tgtEl>
                                          <p:spTgt spid="4"/>
                                        </p:tgtEl>
                                      </p:cBhvr>
                                    </p:animEffect>
                                  </p:childTnLst>
                                </p:cTn>
                              </p:par>
                            </p:childTnLst>
                          </p:cTn>
                        </p:par>
                        <p:par>
                          <p:cTn id="12" fill="hold" nodeType="afterGroup">
                            <p:stCondLst>
                              <p:cond delay="3000"/>
                            </p:stCondLst>
                            <p:childTnLst>
                              <p:par>
                                <p:cTn id="13" presetID="22" presetClass="entr" presetSubtype="2"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right)">
                                      <p:cBhvr>
                                        <p:cTn id="15" dur="500"/>
                                        <p:tgtEl>
                                          <p:spTgt spid="2"/>
                                        </p:tgtEl>
                                      </p:cBhvr>
                                    </p:animEffect>
                                  </p:childTnLst>
                                </p:cTn>
                              </p:par>
                            </p:childTnLst>
                          </p:cTn>
                        </p:par>
                        <p:par>
                          <p:cTn id="16" fill="hold" nodeType="afterGroup">
                            <p:stCondLst>
                              <p:cond delay="3500"/>
                            </p:stCondLst>
                            <p:childTnLst>
                              <p:par>
                                <p:cTn id="17" presetID="12" presetClass="entr" presetSubtype="4" fill="hold" grpId="0" nodeType="afterEffect">
                                  <p:stCondLst>
                                    <p:cond delay="0"/>
                                  </p:stCondLst>
                                  <p:childTnLst>
                                    <p:set>
                                      <p:cBhvr>
                                        <p:cTn id="18" dur="1" fill="hold">
                                          <p:stCondLst>
                                            <p:cond delay="0"/>
                                          </p:stCondLst>
                                        </p:cTn>
                                        <p:tgtEl>
                                          <p:spTgt spid="371717"/>
                                        </p:tgtEl>
                                        <p:attrNameLst>
                                          <p:attrName>style.visibility</p:attrName>
                                        </p:attrNameLst>
                                      </p:cBhvr>
                                      <p:to>
                                        <p:strVal val="visible"/>
                                      </p:to>
                                    </p:set>
                                    <p:animEffect transition="in" filter="slide(fromBottom)">
                                      <p:cBhvr>
                                        <p:cTn id="19" dur="2000"/>
                                        <p:tgtEl>
                                          <p:spTgt spid="3717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171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026"/>
          <p:cNvSpPr>
            <a:spLocks noGrp="1" noChangeArrowheads="1"/>
          </p:cNvSpPr>
          <p:nvPr>
            <p:ph type="title"/>
          </p:nvPr>
        </p:nvSpPr>
        <p:spPr/>
        <p:txBody>
          <a:bodyPr lIns="90488" tIns="44450" rIns="90488" bIns="44450"/>
          <a:lstStyle/>
          <a:p>
            <a:pPr eaLnBrk="1" hangingPunct="1">
              <a:defRPr/>
            </a:pPr>
            <a:r>
              <a:rPr lang="en-US" altLang="en-US" dirty="0">
                <a:ea typeface="+mj-ea"/>
              </a:rPr>
              <a:t>Quick Check </a:t>
            </a:r>
            <a:r>
              <a:rPr lang="en-US" altLang="en-US" dirty="0">
                <a:ea typeface="+mj-ea"/>
                <a:sym typeface="Wingdings" panose="05000000000000000000" pitchFamily="2" charset="2"/>
              </a:rPr>
              <a:t>3</a:t>
            </a:r>
          </a:p>
        </p:txBody>
      </p:sp>
      <p:sp>
        <p:nvSpPr>
          <p:cNvPr id="89091" name="Rectangle 1027"/>
          <p:cNvSpPr>
            <a:spLocks noGrp="1" noChangeArrowheads="1"/>
          </p:cNvSpPr>
          <p:nvPr>
            <p:ph type="body" idx="4294967295"/>
          </p:nvPr>
        </p:nvSpPr>
        <p:spPr>
          <a:xfrm>
            <a:off x="0" y="1727200"/>
            <a:ext cx="9144000" cy="3429000"/>
          </a:xfrm>
          <a:solidFill>
            <a:srgbClr val="EDECD2"/>
          </a:solidFill>
          <a:ln w="12699">
            <a:solidFill>
              <a:srgbClr val="000000"/>
            </a:solidFill>
            <a:miter lim="800000"/>
            <a:headEnd/>
            <a:tailEnd/>
          </a:ln>
          <a:effectLst>
            <a:outerShdw blurRad="63500" dist="53882" dir="2700000" algn="ctr" rotWithShape="0">
              <a:schemeClr val="bg2"/>
            </a:outerShdw>
          </a:effectLst>
        </p:spPr>
        <p:txBody>
          <a:bodyPr lIns="90488" tIns="44450" rIns="90488" bIns="44450"/>
          <a:lstStyle/>
          <a:p>
            <a:pPr eaLnBrk="1" hangingPunct="1">
              <a:buFont typeface="Times" charset="0"/>
              <a:buNone/>
              <a:defRPr/>
            </a:pPr>
            <a:r>
              <a:rPr lang="en-US" altLang="en-US" sz="3000" dirty="0">
                <a:solidFill>
                  <a:srgbClr val="663300"/>
                </a:solidFill>
                <a:ea typeface="+mn-ea"/>
                <a:cs typeface="Arial" pitchFamily="34" charset="0"/>
              </a:rPr>
              <a:t> 	How much materials should be purchased in May? </a:t>
            </a:r>
          </a:p>
          <a:p>
            <a:pPr lvl="1" eaLnBrk="1" hangingPunct="1">
              <a:buFont typeface="Wingdings" pitchFamily="2" charset="2"/>
              <a:buNone/>
              <a:defRPr/>
            </a:pPr>
            <a:r>
              <a:rPr lang="en-US" altLang="en-US" sz="3000" dirty="0">
                <a:solidFill>
                  <a:srgbClr val="663300"/>
                </a:solidFill>
                <a:ea typeface="+mn-ea"/>
                <a:cs typeface="Arial" pitchFamily="34" charset="0"/>
              </a:rPr>
              <a:t>a. 221,500 pounds</a:t>
            </a:r>
          </a:p>
          <a:p>
            <a:pPr lvl="1" eaLnBrk="1" hangingPunct="1">
              <a:buFont typeface="Wingdings" pitchFamily="2" charset="2"/>
              <a:buNone/>
              <a:defRPr/>
            </a:pPr>
            <a:r>
              <a:rPr lang="en-US" altLang="en-US" sz="3000" dirty="0">
                <a:solidFill>
                  <a:srgbClr val="663300"/>
                </a:solidFill>
                <a:ea typeface="+mn-ea"/>
                <a:cs typeface="Arial" pitchFamily="34" charset="0"/>
              </a:rPr>
              <a:t>b. 240,000 pounds</a:t>
            </a:r>
          </a:p>
          <a:p>
            <a:pPr lvl="1" eaLnBrk="1" hangingPunct="1">
              <a:buFont typeface="Wingdings" pitchFamily="2" charset="2"/>
              <a:buNone/>
              <a:defRPr/>
            </a:pPr>
            <a:r>
              <a:rPr lang="en-US" altLang="en-US" sz="3000" dirty="0">
                <a:solidFill>
                  <a:srgbClr val="663300"/>
                </a:solidFill>
                <a:ea typeface="+mn-ea"/>
                <a:cs typeface="Arial" pitchFamily="34" charset="0"/>
              </a:rPr>
              <a:t>c. 230,000 pounds</a:t>
            </a:r>
          </a:p>
          <a:p>
            <a:pPr lvl="1" eaLnBrk="1" hangingPunct="1">
              <a:buFont typeface="Wingdings" pitchFamily="2" charset="2"/>
              <a:buNone/>
              <a:defRPr/>
            </a:pPr>
            <a:r>
              <a:rPr lang="en-US" altLang="en-US" sz="3000" dirty="0">
                <a:solidFill>
                  <a:srgbClr val="663300"/>
                </a:solidFill>
                <a:ea typeface="+mn-ea"/>
                <a:cs typeface="Arial" pitchFamily="34" charset="0"/>
              </a:rPr>
              <a:t>d. 211,500 pounds</a:t>
            </a:r>
          </a:p>
        </p:txBody>
      </p:sp>
    </p:spTree>
  </p:cSld>
  <p:clrMapOvr>
    <a:masterClrMapping/>
  </p:clrMapOvr>
  <p:transition>
    <p:strips dir="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27"/>
          <p:cNvSpPr txBox="1">
            <a:spLocks noChangeArrowheads="1"/>
          </p:cNvSpPr>
          <p:nvPr/>
        </p:nvSpPr>
        <p:spPr bwMode="auto">
          <a:xfrm>
            <a:off x="0" y="1727200"/>
            <a:ext cx="9144000" cy="3429000"/>
          </a:xfrm>
          <a:prstGeom prst="rect">
            <a:avLst/>
          </a:prstGeom>
          <a:solidFill>
            <a:srgbClr val="EDECD2"/>
          </a:solidFill>
          <a:ln w="12699">
            <a:solidFill>
              <a:srgbClr val="000000"/>
            </a:solidFill>
            <a:miter lim="800000"/>
            <a:headEnd/>
            <a:tailEnd/>
          </a:ln>
          <a:effectLst>
            <a:outerShdw blurRad="63500" dist="53882" dir="2700000" algn="ctr" rotWithShape="0">
              <a:schemeClr val="bg2">
                <a:alpha val="74997"/>
              </a:schemeClr>
            </a:outerShdw>
          </a:effectLst>
        </p:spPr>
        <p:txBody>
          <a:bodyPr lIns="90488" tIns="44450" rIns="90488" bIns="44450"/>
          <a:lst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eaLnBrk="1" hangingPunct="1">
              <a:buFont typeface="Times" panose="02020603050405020304" pitchFamily="18" charset="0"/>
              <a:buNone/>
              <a:defRPr/>
            </a:pPr>
            <a:r>
              <a:rPr lang="en-US" altLang="en-US" sz="3000" dirty="0">
                <a:solidFill>
                  <a:srgbClr val="663300"/>
                </a:solidFill>
                <a:cs typeface="Arial" panose="020B0604020202020204" pitchFamily="34" charset="0"/>
              </a:rPr>
              <a:t> 	How much materials should be purchased in May? </a:t>
            </a:r>
          </a:p>
          <a:p>
            <a:pPr lvl="1" eaLnBrk="1" hangingPunct="1">
              <a:buFont typeface="Wingdings" panose="05000000000000000000" pitchFamily="2" charset="2"/>
              <a:buNone/>
              <a:defRPr/>
            </a:pPr>
            <a:r>
              <a:rPr lang="en-US" altLang="en-US" sz="3000" dirty="0">
                <a:solidFill>
                  <a:srgbClr val="663300"/>
                </a:solidFill>
                <a:cs typeface="Arial" panose="020B0604020202020204" pitchFamily="34" charset="0"/>
              </a:rPr>
              <a:t>a. 221,500 pounds</a:t>
            </a:r>
          </a:p>
          <a:p>
            <a:pPr lvl="1" eaLnBrk="1" hangingPunct="1">
              <a:buFont typeface="Wingdings" panose="05000000000000000000" pitchFamily="2" charset="2"/>
              <a:buNone/>
              <a:defRPr/>
            </a:pPr>
            <a:r>
              <a:rPr lang="en-US" altLang="en-US" sz="3000" dirty="0">
                <a:solidFill>
                  <a:schemeClr val="accent1">
                    <a:lumMod val="60000"/>
                    <a:lumOff val="40000"/>
                  </a:schemeClr>
                </a:solidFill>
                <a:cs typeface="Arial" panose="020B0604020202020204" pitchFamily="34" charset="0"/>
              </a:rPr>
              <a:t>b. 240,000 pounds</a:t>
            </a:r>
          </a:p>
          <a:p>
            <a:pPr lvl="1" eaLnBrk="1" hangingPunct="1">
              <a:buFont typeface="Wingdings" panose="05000000000000000000" pitchFamily="2" charset="2"/>
              <a:buNone/>
              <a:defRPr/>
            </a:pPr>
            <a:r>
              <a:rPr lang="en-US" altLang="en-US" sz="3000" dirty="0">
                <a:solidFill>
                  <a:schemeClr val="accent1">
                    <a:lumMod val="60000"/>
                    <a:lumOff val="40000"/>
                  </a:schemeClr>
                </a:solidFill>
                <a:cs typeface="Arial" panose="020B0604020202020204" pitchFamily="34" charset="0"/>
              </a:rPr>
              <a:t>c. 230,000 pounds</a:t>
            </a:r>
          </a:p>
          <a:p>
            <a:pPr lvl="1" eaLnBrk="1" hangingPunct="1">
              <a:buFont typeface="Wingdings" panose="05000000000000000000" pitchFamily="2" charset="2"/>
              <a:buNone/>
              <a:defRPr/>
            </a:pPr>
            <a:r>
              <a:rPr lang="en-US" altLang="en-US" sz="3000" dirty="0">
                <a:solidFill>
                  <a:schemeClr val="accent1">
                    <a:lumMod val="60000"/>
                    <a:lumOff val="40000"/>
                  </a:schemeClr>
                </a:solidFill>
                <a:cs typeface="Arial" panose="020B0604020202020204" pitchFamily="34" charset="0"/>
              </a:rPr>
              <a:t>d. 211,500 pounds</a:t>
            </a:r>
          </a:p>
        </p:txBody>
      </p:sp>
      <p:sp>
        <p:nvSpPr>
          <p:cNvPr id="45060" name="Rectangle 3"/>
          <p:cNvSpPr>
            <a:spLocks noGrp="1" noChangeArrowheads="1"/>
          </p:cNvSpPr>
          <p:nvPr>
            <p:ph type="title"/>
          </p:nvPr>
        </p:nvSpPr>
        <p:spPr/>
        <p:txBody>
          <a:bodyPr lIns="90488" tIns="44450" rIns="90488" bIns="44450"/>
          <a:lstStyle/>
          <a:p>
            <a:pPr eaLnBrk="1" hangingPunct="1">
              <a:defRPr/>
            </a:pPr>
            <a:r>
              <a:rPr lang="en-US" altLang="en-US" dirty="0">
                <a:ea typeface="+mj-ea"/>
              </a:rPr>
              <a:t>Quick Check </a:t>
            </a:r>
            <a:r>
              <a:rPr lang="en-US" altLang="en-US" dirty="0">
                <a:ea typeface="+mj-ea"/>
                <a:sym typeface="Wingdings" panose="05000000000000000000" pitchFamily="2" charset="2"/>
              </a:rPr>
              <a:t>3a</a:t>
            </a:r>
          </a:p>
        </p:txBody>
      </p:sp>
      <p:sp>
        <p:nvSpPr>
          <p:cNvPr id="51204" name="Oval 4"/>
          <p:cNvSpPr>
            <a:spLocks noChangeArrowheads="1"/>
          </p:cNvSpPr>
          <p:nvPr/>
        </p:nvSpPr>
        <p:spPr bwMode="auto">
          <a:xfrm>
            <a:off x="152400" y="2184400"/>
            <a:ext cx="457200" cy="482600"/>
          </a:xfrm>
          <a:prstGeom prst="ellipse">
            <a:avLst/>
          </a:prstGeom>
          <a:noFill/>
          <a:ln w="50799">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p>
        </p:txBody>
      </p:sp>
    </p:spTree>
  </p:cSld>
  <p:clrMapOvr>
    <a:masterClrMapping/>
  </p:clrMapOvr>
  <p:transition>
    <p:strips dir="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026"/>
          <p:cNvSpPr>
            <a:spLocks noGrp="1" noChangeArrowheads="1"/>
          </p:cNvSpPr>
          <p:nvPr>
            <p:ph type="title"/>
          </p:nvPr>
        </p:nvSpPr>
        <p:spPr/>
        <p:txBody>
          <a:bodyPr wrap="square" numCol="1" anchorCtr="0" compatLnSpc="1">
            <a:prstTxWarp prst="textNoShape">
              <a:avLst/>
            </a:prstTxWarp>
          </a:bodyPr>
          <a:lstStyle/>
          <a:p>
            <a:pPr eaLnBrk="1" hangingPunct="1"/>
            <a:r>
              <a:rPr lang="en-US" dirty="0">
                <a:latin typeface="Calibri Light" charset="0"/>
              </a:rPr>
              <a:t>The Direct Materials Budget </a:t>
            </a:r>
            <a:r>
              <a:rPr lang="nb-NO" dirty="0">
                <a:latin typeface="Calibri Light" charset="0"/>
              </a:rPr>
              <a:t>– Part 5</a:t>
            </a:r>
          </a:p>
        </p:txBody>
      </p:sp>
      <p:pic>
        <p:nvPicPr>
          <p:cNvPr id="5222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371600"/>
            <a:ext cx="769937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228" name="Group 1028"/>
          <p:cNvGrpSpPr>
            <a:grpSpLocks/>
          </p:cNvGrpSpPr>
          <p:nvPr/>
        </p:nvGrpSpPr>
        <p:grpSpPr bwMode="auto">
          <a:xfrm>
            <a:off x="3962400" y="2971800"/>
            <a:ext cx="1993900" cy="723900"/>
            <a:chOff x="2464" y="2816"/>
            <a:chExt cx="1256" cy="456"/>
          </a:xfrm>
        </p:grpSpPr>
        <p:sp>
          <p:nvSpPr>
            <p:cNvPr id="93189" name="Rectangle 1029"/>
            <p:cNvSpPr>
              <a:spLocks noChangeArrowheads="1"/>
            </p:cNvSpPr>
            <p:nvPr/>
          </p:nvSpPr>
          <p:spPr bwMode="auto">
            <a:xfrm>
              <a:off x="2464" y="2816"/>
              <a:ext cx="480" cy="144"/>
            </a:xfrm>
            <a:prstGeom prst="rect">
              <a:avLst/>
            </a:prstGeom>
            <a:noFill/>
            <a:ln w="28575">
              <a:solidFill>
                <a:srgbClr val="FF0000"/>
              </a:solidFill>
              <a:miter lim="800000"/>
              <a:headEnd/>
              <a:tailEnd/>
            </a:ln>
            <a:effectLst>
              <a:outerShdw blurRad="63500" dist="29783" dir="1514402" algn="ctr" rotWithShape="0">
                <a:schemeClr val="bg2">
                  <a:alpha val="74997"/>
                </a:scheme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endParaRPr lang="en-US" altLang="en-US">
                <a:cs typeface="+mn-cs"/>
              </a:endParaRPr>
            </a:p>
          </p:txBody>
        </p:sp>
        <p:sp>
          <p:nvSpPr>
            <p:cNvPr id="93190" name="Rectangle 1030"/>
            <p:cNvSpPr>
              <a:spLocks noChangeArrowheads="1"/>
            </p:cNvSpPr>
            <p:nvPr/>
          </p:nvSpPr>
          <p:spPr bwMode="auto">
            <a:xfrm>
              <a:off x="3240" y="3128"/>
              <a:ext cx="480" cy="144"/>
            </a:xfrm>
            <a:prstGeom prst="rect">
              <a:avLst/>
            </a:prstGeom>
            <a:noFill/>
            <a:ln w="28575">
              <a:solidFill>
                <a:srgbClr val="FF0000"/>
              </a:solidFill>
              <a:miter lim="800000"/>
              <a:headEnd/>
              <a:tailEnd/>
            </a:ln>
            <a:effectLst>
              <a:outerShdw blurRad="63500" dist="29783" dir="1514402" algn="ctr" rotWithShape="0">
                <a:schemeClr val="bg2">
                  <a:alpha val="74997"/>
                </a:scheme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endParaRPr lang="en-US" altLang="en-US">
                <a:cs typeface="+mn-cs"/>
              </a:endParaRPr>
            </a:p>
          </p:txBody>
        </p:sp>
        <p:sp>
          <p:nvSpPr>
            <p:cNvPr id="93191" name="Line 1031"/>
            <p:cNvSpPr>
              <a:spLocks noChangeShapeType="1"/>
            </p:cNvSpPr>
            <p:nvPr/>
          </p:nvSpPr>
          <p:spPr bwMode="auto">
            <a:xfrm>
              <a:off x="2976" y="2976"/>
              <a:ext cx="240" cy="144"/>
            </a:xfrm>
            <a:prstGeom prst="line">
              <a:avLst/>
            </a:prstGeom>
            <a:noFill/>
            <a:ln w="38100">
              <a:solidFill>
                <a:srgbClr val="FF0000"/>
              </a:solidFill>
              <a:round/>
              <a:headEnd/>
              <a:tailEnd type="arrow" w="med" len="med"/>
            </a:ln>
            <a:effectLst>
              <a:outerShdw blurRad="63500" dist="38099" dir="2700000" algn="ctr" rotWithShape="0">
                <a:schemeClr val="bg2">
                  <a:alpha val="74997"/>
                </a:schemeClr>
              </a:outerShdw>
            </a:effectLst>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ransition>
    <p:strips dir="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2325" y="1293813"/>
            <a:ext cx="7543800" cy="275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Direct Materials Budget </a:t>
            </a:r>
            <a:r>
              <a:rPr lang="nb-NO" dirty="0">
                <a:latin typeface="Calibri Light" charset="0"/>
              </a:rPr>
              <a:t>– Part 6</a:t>
            </a:r>
          </a:p>
        </p:txBody>
      </p:sp>
      <p:grpSp>
        <p:nvGrpSpPr>
          <p:cNvPr id="53252" name="Group 4"/>
          <p:cNvGrpSpPr>
            <a:grpSpLocks/>
          </p:cNvGrpSpPr>
          <p:nvPr/>
        </p:nvGrpSpPr>
        <p:grpSpPr bwMode="auto">
          <a:xfrm>
            <a:off x="3886200" y="3429000"/>
            <a:ext cx="4876800" cy="2136775"/>
            <a:chOff x="2352" y="2401"/>
            <a:chExt cx="3072" cy="1346"/>
          </a:xfrm>
        </p:grpSpPr>
        <p:sp>
          <p:nvSpPr>
            <p:cNvPr id="379909" name="Text Box 5"/>
            <p:cNvSpPr txBox="1">
              <a:spLocks noChangeArrowheads="1"/>
            </p:cNvSpPr>
            <p:nvPr/>
          </p:nvSpPr>
          <p:spPr bwMode="auto">
            <a:xfrm>
              <a:off x="2352" y="3456"/>
              <a:ext cx="3072" cy="291"/>
            </a:xfrm>
            <a:prstGeom prst="rect">
              <a:avLst/>
            </a:prstGeom>
            <a:solidFill>
              <a:srgbClr val="146266"/>
            </a:solidFill>
            <a:ln w="9525">
              <a:solidFill>
                <a:srgbClr val="000000"/>
              </a:solidFill>
              <a:miter lim="800000"/>
              <a:headEnd/>
              <a:tailEnd/>
            </a:ln>
            <a:effectLst>
              <a:outerShdw blurRad="63500" dist="38099" dir="2700000" algn="ctr" rotWithShape="0">
                <a:srgbClr val="000000">
                  <a:alpha val="74997"/>
                </a:srgbClr>
              </a:outerShdw>
            </a:effectLst>
          </p:spPr>
          <p:txBody>
            <a:bodyPr wrap="square">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defRPr/>
              </a:pPr>
              <a:r>
                <a:rPr lang="en-US" altLang="en-US" sz="2400" dirty="0">
                  <a:solidFill>
                    <a:schemeClr val="bg1"/>
                  </a:solidFill>
                  <a:effectLst>
                    <a:outerShdw blurRad="38100" dist="38100" dir="2700000" algn="tl">
                      <a:srgbClr val="000000"/>
                    </a:outerShdw>
                  </a:effectLst>
                  <a:cs typeface="+mn-cs"/>
                </a:rPr>
                <a:t>Beginning inventory from April.</a:t>
              </a:r>
              <a:endParaRPr lang="en-US" altLang="en-US" sz="2800" dirty="0">
                <a:solidFill>
                  <a:schemeClr val="bg1"/>
                </a:solidFill>
                <a:effectLst>
                  <a:outerShdw blurRad="38100" dist="38100" dir="2700000" algn="tl">
                    <a:srgbClr val="000000"/>
                  </a:outerShdw>
                </a:effectLst>
                <a:latin typeface="Times New Roman" pitchFamily="18" charset="0"/>
                <a:cs typeface="+mn-cs"/>
              </a:endParaRPr>
            </a:p>
          </p:txBody>
        </p:sp>
        <p:sp>
          <p:nvSpPr>
            <p:cNvPr id="53258" name="Line 6"/>
            <p:cNvSpPr>
              <a:spLocks noChangeShapeType="1"/>
            </p:cNvSpPr>
            <p:nvPr/>
          </p:nvSpPr>
          <p:spPr bwMode="auto">
            <a:xfrm flipV="1">
              <a:off x="4512" y="2401"/>
              <a:ext cx="232" cy="1055"/>
            </a:xfrm>
            <a:prstGeom prst="line">
              <a:avLst/>
            </a:prstGeom>
            <a:noFill/>
            <a:ln w="28575">
              <a:solidFill>
                <a:srgbClr val="FF0000"/>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95237" name="Rectangle 8"/>
          <p:cNvSpPr>
            <a:spLocks noChangeArrowheads="1"/>
          </p:cNvSpPr>
          <p:nvPr/>
        </p:nvSpPr>
        <p:spPr bwMode="auto">
          <a:xfrm>
            <a:off x="5257800" y="2895600"/>
            <a:ext cx="762000" cy="228600"/>
          </a:xfrm>
          <a:prstGeom prst="rect">
            <a:avLst/>
          </a:prstGeom>
          <a:noFill/>
          <a:ln w="28575">
            <a:solidFill>
              <a:srgbClr val="FF0000"/>
            </a:solidFill>
            <a:miter lim="800000"/>
            <a:headEnd/>
            <a:tailEnd/>
          </a:ln>
          <a:effectLst>
            <a:outerShdw blurRad="63500" dist="29783" dir="1514402" algn="ctr" rotWithShape="0">
              <a:schemeClr val="bg2">
                <a:alpha val="74997"/>
              </a:scheme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endParaRPr lang="en-US" altLang="en-US">
              <a:cs typeface="+mn-cs"/>
            </a:endParaRPr>
          </a:p>
        </p:txBody>
      </p:sp>
      <p:sp>
        <p:nvSpPr>
          <p:cNvPr id="95238" name="Rectangle 9"/>
          <p:cNvSpPr>
            <a:spLocks noChangeArrowheads="1"/>
          </p:cNvSpPr>
          <p:nvPr/>
        </p:nvSpPr>
        <p:spPr bwMode="auto">
          <a:xfrm>
            <a:off x="6477000" y="3352800"/>
            <a:ext cx="762000" cy="228600"/>
          </a:xfrm>
          <a:prstGeom prst="rect">
            <a:avLst/>
          </a:prstGeom>
          <a:noFill/>
          <a:ln w="28575">
            <a:solidFill>
              <a:srgbClr val="FF0000"/>
            </a:solidFill>
            <a:miter lim="800000"/>
            <a:headEnd/>
            <a:tailEnd/>
          </a:ln>
          <a:effectLst>
            <a:outerShdw blurRad="63500" dist="29783" dir="1514402" algn="ctr" rotWithShape="0">
              <a:schemeClr val="bg2">
                <a:alpha val="74997"/>
              </a:scheme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endParaRPr lang="en-US" altLang="en-US">
              <a:cs typeface="+mn-cs"/>
            </a:endParaRPr>
          </a:p>
        </p:txBody>
      </p:sp>
      <p:sp>
        <p:nvSpPr>
          <p:cNvPr id="95239" name="Line 10"/>
          <p:cNvSpPr>
            <a:spLocks noChangeShapeType="1"/>
          </p:cNvSpPr>
          <p:nvPr/>
        </p:nvSpPr>
        <p:spPr bwMode="auto">
          <a:xfrm>
            <a:off x="6021388" y="3098800"/>
            <a:ext cx="455612" cy="254000"/>
          </a:xfrm>
          <a:prstGeom prst="line">
            <a:avLst/>
          </a:prstGeom>
          <a:noFill/>
          <a:ln w="28575">
            <a:solidFill>
              <a:srgbClr val="FF0000"/>
            </a:solidFill>
            <a:round/>
            <a:headEnd/>
            <a:tailEnd type="arrow" w="med" len="med"/>
          </a:ln>
          <a:effectLst>
            <a:outerShdw blurRad="63500" dist="38099" dir="2700000" algn="ctr" rotWithShape="0">
              <a:schemeClr val="bg2">
                <a:alpha val="74997"/>
              </a:schemeClr>
            </a:outerShdw>
          </a:effectLst>
          <a:extLst>
            <a:ext uri="{909E8E84-426E-40DD-AFC4-6F175D3DCCD1}">
              <a14:hiddenFill xmlns:a14="http://schemas.microsoft.com/office/drawing/2010/main">
                <a:noFill/>
              </a14:hiddenFill>
            </a:ext>
          </a:extLst>
        </p:spPr>
        <p:txBody>
          <a:bodyPr/>
          <a:lstStyle/>
          <a:p>
            <a:endParaRPr lang="en-US"/>
          </a:p>
        </p:txBody>
      </p:sp>
      <p:cxnSp>
        <p:nvCxnSpPr>
          <p:cNvPr id="3" name="Straight Arrow Connector 2"/>
          <p:cNvCxnSpPr/>
          <p:nvPr/>
        </p:nvCxnSpPr>
        <p:spPr>
          <a:xfrm>
            <a:off x="7239000" y="2971800"/>
            <a:ext cx="368300" cy="0"/>
          </a:xfrm>
          <a:prstGeom prst="straightConnector1">
            <a:avLst/>
          </a:prstGeom>
          <a:ln w="2857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ll dir="lu"/>
  </p:transition>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wrap="square" lIns="90488" tIns="44450" rIns="90488" bIns="44450" numCol="1" anchorCtr="0" compatLnSpc="1">
            <a:prstTxWarp prst="textNoShape">
              <a:avLst/>
            </a:prstTxWarp>
            <a:normAutofit fontScale="90000"/>
          </a:bodyPr>
          <a:lstStyle/>
          <a:p>
            <a:pPr eaLnBrk="1" hangingPunct="1"/>
            <a:r>
              <a:rPr lang="en-US" sz="3600" dirty="0">
                <a:latin typeface="Calibri Light" charset="0"/>
              </a:rPr>
              <a:t>Expected Cash Disbursement for Materials </a:t>
            </a:r>
            <a:r>
              <a:rPr lang="nb-NO" sz="3600" dirty="0">
                <a:latin typeface="Calibri Light" charset="0"/>
              </a:rPr>
              <a:t>– Part 1</a:t>
            </a:r>
          </a:p>
        </p:txBody>
      </p:sp>
      <p:sp>
        <p:nvSpPr>
          <p:cNvPr id="381955" name="Rectangle 3"/>
          <p:cNvSpPr>
            <a:spLocks noGrp="1" noChangeArrowheads="1"/>
          </p:cNvSpPr>
          <p:nvPr>
            <p:ph type="body" idx="1"/>
          </p:nvPr>
        </p:nvSpPr>
        <p:spPr>
          <a:xfrm>
            <a:off x="228600" y="1524000"/>
            <a:ext cx="8763000" cy="4419600"/>
          </a:xfrm>
          <a:solidFill>
            <a:schemeClr val="accent3">
              <a:lumMod val="50000"/>
            </a:schemeClr>
          </a:solidFill>
          <a:ln w="12700">
            <a:solidFill>
              <a:srgbClr val="000000"/>
            </a:solidFill>
          </a:ln>
        </p:spPr>
        <p:txBody>
          <a:bodyPr lIns="90488" tIns="44450" rIns="90488" bIns="44450"/>
          <a:lstStyle/>
          <a:p>
            <a:pPr eaLnBrk="1" hangingPunct="1">
              <a:lnSpc>
                <a:spcPct val="95000"/>
              </a:lnSpc>
              <a:spcBef>
                <a:spcPct val="40000"/>
              </a:spcBef>
              <a:buClr>
                <a:srgbClr val="FFFF00"/>
              </a:buClr>
            </a:pPr>
            <a:r>
              <a:rPr lang="en-US" sz="3000">
                <a:solidFill>
                  <a:schemeClr val="bg1"/>
                </a:solidFill>
                <a:latin typeface="Calibri" charset="0"/>
                <a:cs typeface="Arial" charset="0"/>
              </a:rPr>
              <a:t>Royal pays </a:t>
            </a:r>
            <a:r>
              <a:rPr lang="en-US" sz="3000">
                <a:solidFill>
                  <a:srgbClr val="FFFF00"/>
                </a:solidFill>
                <a:latin typeface="Calibri" charset="0"/>
                <a:cs typeface="Arial" charset="0"/>
              </a:rPr>
              <a:t>$0.40 </a:t>
            </a:r>
            <a:r>
              <a:rPr lang="en-US" sz="3000">
                <a:solidFill>
                  <a:schemeClr val="bg1"/>
                </a:solidFill>
                <a:latin typeface="Calibri" charset="0"/>
                <a:cs typeface="Arial" charset="0"/>
              </a:rPr>
              <a:t>per pound for its materials.</a:t>
            </a:r>
          </a:p>
          <a:p>
            <a:pPr eaLnBrk="1" hangingPunct="1">
              <a:lnSpc>
                <a:spcPct val="95000"/>
              </a:lnSpc>
              <a:spcBef>
                <a:spcPct val="40000"/>
              </a:spcBef>
              <a:buClr>
                <a:srgbClr val="FFFF00"/>
              </a:buClr>
            </a:pPr>
            <a:r>
              <a:rPr lang="en-US" sz="3000">
                <a:solidFill>
                  <a:schemeClr val="bg1"/>
                </a:solidFill>
                <a:latin typeface="Calibri" charset="0"/>
                <a:cs typeface="Arial" charset="0"/>
              </a:rPr>
              <a:t>One-half of a month’s purchases is paid for in the month of purchase; the other half is paid in the following month.</a:t>
            </a:r>
          </a:p>
          <a:p>
            <a:pPr eaLnBrk="1" hangingPunct="1">
              <a:lnSpc>
                <a:spcPct val="95000"/>
              </a:lnSpc>
              <a:spcBef>
                <a:spcPct val="40000"/>
              </a:spcBef>
              <a:buClr>
                <a:srgbClr val="FFFF00"/>
              </a:buClr>
            </a:pPr>
            <a:r>
              <a:rPr lang="en-US" sz="3000">
                <a:solidFill>
                  <a:schemeClr val="bg1"/>
                </a:solidFill>
                <a:latin typeface="Calibri" charset="0"/>
                <a:cs typeface="Arial" charset="0"/>
              </a:rPr>
              <a:t>The March 31 accounts payable balance is $12,000.</a:t>
            </a:r>
          </a:p>
          <a:p>
            <a:pPr algn="ctr" eaLnBrk="1" hangingPunct="1">
              <a:buClr>
                <a:srgbClr val="FFFF00"/>
              </a:buClr>
              <a:buFont typeface="Monotype Sorts" charset="0"/>
              <a:buChar char=" "/>
            </a:pPr>
            <a:br>
              <a:rPr lang="en-US" sz="3200">
                <a:solidFill>
                  <a:srgbClr val="FFFF00"/>
                </a:solidFill>
                <a:latin typeface="Calibri" charset="0"/>
                <a:cs typeface="Arial" charset="0"/>
              </a:rPr>
            </a:br>
            <a:r>
              <a:rPr lang="en-US" sz="3200">
                <a:solidFill>
                  <a:srgbClr val="FFFF00"/>
                </a:solidFill>
                <a:latin typeface="Calibri" charset="0"/>
                <a:cs typeface="Arial" charset="0"/>
              </a:rPr>
              <a:t>Let’s calculate expected cash disbursements.</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81955">
                                            <p:txEl>
                                              <p:pRg st="0" end="0"/>
                                            </p:txEl>
                                          </p:spTgt>
                                        </p:tgtEl>
                                        <p:attrNameLst>
                                          <p:attrName>style.visibility</p:attrName>
                                        </p:attrNameLst>
                                      </p:cBhvr>
                                      <p:to>
                                        <p:strVal val="visible"/>
                                      </p:to>
                                    </p:set>
                                    <p:animEffect transition="in" filter="wipe(up)">
                                      <p:cBhvr>
                                        <p:cTn id="7" dur="500"/>
                                        <p:tgtEl>
                                          <p:spTgt spid="381955">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81955">
                                            <p:txEl>
                                              <p:pRg st="1" end="1"/>
                                            </p:txEl>
                                          </p:spTgt>
                                        </p:tgtEl>
                                        <p:attrNameLst>
                                          <p:attrName>style.visibility</p:attrName>
                                        </p:attrNameLst>
                                      </p:cBhvr>
                                      <p:to>
                                        <p:strVal val="visible"/>
                                      </p:to>
                                    </p:set>
                                    <p:animEffect transition="in" filter="wipe(up)">
                                      <p:cBhvr>
                                        <p:cTn id="11" dur="500"/>
                                        <p:tgtEl>
                                          <p:spTgt spid="381955">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81955">
                                            <p:txEl>
                                              <p:pRg st="2" end="2"/>
                                            </p:txEl>
                                          </p:spTgt>
                                        </p:tgtEl>
                                        <p:attrNameLst>
                                          <p:attrName>style.visibility</p:attrName>
                                        </p:attrNameLst>
                                      </p:cBhvr>
                                      <p:to>
                                        <p:strVal val="visible"/>
                                      </p:to>
                                    </p:set>
                                    <p:animEffect transition="in" filter="wipe(up)">
                                      <p:cBhvr>
                                        <p:cTn id="15" dur="500"/>
                                        <p:tgtEl>
                                          <p:spTgt spid="381955">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381955">
                                            <p:txEl>
                                              <p:pRg st="3" end="3"/>
                                            </p:txEl>
                                          </p:spTgt>
                                        </p:tgtEl>
                                        <p:attrNameLst>
                                          <p:attrName>style.visibility</p:attrName>
                                        </p:attrNameLst>
                                      </p:cBhvr>
                                      <p:to>
                                        <p:strVal val="visible"/>
                                      </p:to>
                                    </p:set>
                                    <p:animEffect transition="in" filter="wipe(up)">
                                      <p:cBhvr>
                                        <p:cTn id="19" dur="500"/>
                                        <p:tgtEl>
                                          <p:spTgt spid="38195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55" grpId="0" build="p" autoUpdateAnimBg="0" advAuto="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wrap="square" lIns="90488" tIns="44450" rIns="90488" bIns="44450" numCol="1" anchorCtr="0" compatLnSpc="1">
            <a:prstTxWarp prst="textNoShape">
              <a:avLst/>
            </a:prstTxWarp>
            <a:normAutofit fontScale="90000"/>
          </a:bodyPr>
          <a:lstStyle/>
          <a:p>
            <a:pPr eaLnBrk="1" hangingPunct="1"/>
            <a:r>
              <a:rPr lang="en-US" sz="3600" dirty="0">
                <a:latin typeface="Calibri Light" charset="0"/>
              </a:rPr>
              <a:t>Expected Cash Disbursement for Materials </a:t>
            </a:r>
            <a:r>
              <a:rPr lang="nb-NO" sz="3600" dirty="0">
                <a:latin typeface="Calibri Light" charset="0"/>
              </a:rPr>
              <a:t>– Part 2</a:t>
            </a:r>
          </a:p>
        </p:txBody>
      </p:sp>
      <p:pic>
        <p:nvPicPr>
          <p:cNvPr id="5529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2325" y="1371600"/>
            <a:ext cx="7593013"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371600" y="2514600"/>
            <a:ext cx="7043738" cy="228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Tree>
  </p:cSld>
  <p:clrMapOvr>
    <a:masterClrMapping/>
  </p:clrMapOvr>
  <p:transition>
    <p:strips dir="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1538" y="1333500"/>
            <a:ext cx="7513637"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Grp="1" noChangeArrowheads="1"/>
          </p:cNvSpPr>
          <p:nvPr>
            <p:ph type="title"/>
          </p:nvPr>
        </p:nvSpPr>
        <p:spPr/>
        <p:txBody>
          <a:bodyPr wrap="square" lIns="90488" tIns="44450" rIns="90488" bIns="44450" numCol="1" anchorCtr="0" compatLnSpc="1">
            <a:prstTxWarp prst="textNoShape">
              <a:avLst/>
            </a:prstTxWarp>
            <a:normAutofit fontScale="90000"/>
          </a:bodyPr>
          <a:lstStyle/>
          <a:p>
            <a:pPr eaLnBrk="1" hangingPunct="1"/>
            <a:r>
              <a:rPr lang="en-US" sz="3600" dirty="0">
                <a:latin typeface="Calibri Light" charset="0"/>
              </a:rPr>
              <a:t>Expected Cash Disbursement for Materials </a:t>
            </a:r>
            <a:r>
              <a:rPr lang="nb-NO" sz="3600" dirty="0">
                <a:latin typeface="Calibri Light" charset="0"/>
              </a:rPr>
              <a:t>– Part 3</a:t>
            </a:r>
          </a:p>
        </p:txBody>
      </p:sp>
      <p:sp>
        <p:nvSpPr>
          <p:cNvPr id="386056" name="Rectangle 8"/>
          <p:cNvSpPr>
            <a:spLocks noChangeArrowheads="1"/>
          </p:cNvSpPr>
          <p:nvPr/>
        </p:nvSpPr>
        <p:spPr bwMode="auto">
          <a:xfrm>
            <a:off x="4876800" y="4800600"/>
            <a:ext cx="4191000" cy="1143000"/>
          </a:xfrm>
          <a:prstGeom prst="rect">
            <a:avLst/>
          </a:prstGeom>
          <a:solidFill>
            <a:srgbClr val="487B78"/>
          </a:solidFill>
          <a:ln w="9525">
            <a:solidFill>
              <a:schemeClr val="tx1"/>
            </a:solidFill>
            <a:miter lim="800000"/>
            <a:headEnd/>
            <a:tailEnd/>
          </a:ln>
          <a:effectLst>
            <a:outerShdw blurRad="63500" dist="38099" dir="2700000" algn="ctr" rotWithShape="0">
              <a:schemeClr val="bg2">
                <a:alpha val="74997"/>
              </a:schemeClr>
            </a:outerShdw>
          </a:effectLst>
        </p:spPr>
        <p:txBody>
          <a:bodyPr wrap="none" anchor="ctr"/>
          <a:lstStyle/>
          <a:p>
            <a:pPr algn="ctr"/>
            <a:r>
              <a:rPr lang="en-US" sz="2400" dirty="0">
                <a:solidFill>
                  <a:srgbClr val="FFFFFF"/>
                </a:solidFill>
                <a:effectLst>
                  <a:outerShdw blurRad="38100" dist="38100" dir="2700000" algn="tl">
                    <a:srgbClr val="000000"/>
                  </a:outerShdw>
                </a:effectLst>
              </a:rPr>
              <a:t>Compute the expected cash</a:t>
            </a:r>
            <a:br>
              <a:rPr lang="en-US" sz="2400" dirty="0">
                <a:solidFill>
                  <a:srgbClr val="FFFFFF"/>
                </a:solidFill>
                <a:effectLst>
                  <a:outerShdw blurRad="38100" dist="38100" dir="2700000" algn="tl">
                    <a:srgbClr val="000000"/>
                  </a:outerShdw>
                </a:effectLst>
              </a:rPr>
            </a:br>
            <a:r>
              <a:rPr lang="en-US" sz="2400" dirty="0">
                <a:solidFill>
                  <a:srgbClr val="FFFFFF"/>
                </a:solidFill>
                <a:effectLst>
                  <a:outerShdw blurRad="38100" dist="38100" dir="2700000" algn="tl">
                    <a:srgbClr val="000000"/>
                  </a:outerShdw>
                </a:effectLst>
              </a:rPr>
              <a:t>disbursements for materials</a:t>
            </a:r>
            <a:br>
              <a:rPr lang="en-US" sz="2400" dirty="0">
                <a:solidFill>
                  <a:srgbClr val="FFFFFF"/>
                </a:solidFill>
                <a:effectLst>
                  <a:outerShdw blurRad="38100" dist="38100" dir="2700000" algn="tl">
                    <a:srgbClr val="000000"/>
                  </a:outerShdw>
                </a:effectLst>
              </a:rPr>
            </a:br>
            <a:r>
              <a:rPr lang="en-US" sz="2400" dirty="0">
                <a:solidFill>
                  <a:srgbClr val="FFFFFF"/>
                </a:solidFill>
                <a:effectLst>
                  <a:outerShdw blurRad="38100" dist="38100" dir="2700000" algn="tl">
                    <a:srgbClr val="000000"/>
                  </a:outerShdw>
                </a:effectLst>
              </a:rPr>
              <a:t>for the quarter.</a:t>
            </a:r>
          </a:p>
        </p:txBody>
      </p:sp>
      <p:sp>
        <p:nvSpPr>
          <p:cNvPr id="10" name="Rectangle 9"/>
          <p:cNvSpPr/>
          <p:nvPr/>
        </p:nvSpPr>
        <p:spPr>
          <a:xfrm>
            <a:off x="1371600" y="3151188"/>
            <a:ext cx="7043738" cy="16494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grpSp>
        <p:nvGrpSpPr>
          <p:cNvPr id="56326" name="Group 4"/>
          <p:cNvGrpSpPr>
            <a:grpSpLocks/>
          </p:cNvGrpSpPr>
          <p:nvPr/>
        </p:nvGrpSpPr>
        <p:grpSpPr bwMode="auto">
          <a:xfrm>
            <a:off x="305272" y="2590800"/>
            <a:ext cx="4312766" cy="3000375"/>
            <a:chOff x="-76" y="2208"/>
            <a:chExt cx="2622" cy="1798"/>
          </a:xfrm>
        </p:grpSpPr>
        <p:sp>
          <p:nvSpPr>
            <p:cNvPr id="56327" name="Rectangle 5"/>
            <p:cNvSpPr>
              <a:spLocks noChangeArrowheads="1"/>
            </p:cNvSpPr>
            <p:nvPr/>
          </p:nvSpPr>
          <p:spPr bwMode="auto">
            <a:xfrm>
              <a:off x="528" y="2208"/>
              <a:ext cx="912" cy="336"/>
            </a:xfrm>
            <a:prstGeom prst="rect">
              <a:avLst/>
            </a:prstGeom>
            <a:noFill/>
            <a:ln w="28575">
              <a:solidFill>
                <a:srgbClr val="FC012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p>
          </p:txBody>
        </p:sp>
        <p:sp>
          <p:nvSpPr>
            <p:cNvPr id="101384" name="Line 6"/>
            <p:cNvSpPr>
              <a:spLocks noChangeShapeType="1"/>
            </p:cNvSpPr>
            <p:nvPr/>
          </p:nvSpPr>
          <p:spPr bwMode="auto">
            <a:xfrm flipH="1" flipV="1">
              <a:off x="1196" y="2544"/>
              <a:ext cx="303" cy="1242"/>
            </a:xfrm>
            <a:prstGeom prst="line">
              <a:avLst/>
            </a:prstGeom>
            <a:noFill/>
            <a:ln w="38100">
              <a:solidFill>
                <a:srgbClr val="FC0128"/>
              </a:solidFill>
              <a:round/>
              <a:headEnd/>
              <a:tailEnd type="arrow" w="med" len="med"/>
            </a:ln>
            <a:effectLst>
              <a:outerShdw blurRad="63500" dist="38099"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386055" name="Rectangle 7"/>
            <p:cNvSpPr>
              <a:spLocks noChangeArrowheads="1"/>
            </p:cNvSpPr>
            <p:nvPr/>
          </p:nvSpPr>
          <p:spPr bwMode="auto">
            <a:xfrm>
              <a:off x="-76" y="3786"/>
              <a:ext cx="2622" cy="220"/>
            </a:xfrm>
            <a:prstGeom prst="rect">
              <a:avLst/>
            </a:prstGeom>
            <a:solidFill>
              <a:srgbClr val="663300"/>
            </a:solidFill>
            <a:ln w="12700">
              <a:solidFill>
                <a:srgbClr val="000000"/>
              </a:solidFill>
              <a:miter lim="800000"/>
              <a:headEnd/>
              <a:tailEnd/>
            </a:ln>
            <a:effectLst>
              <a:outerShdw blurRad="63500" dist="38099" dir="2700000" algn="ctr" rotWithShape="0">
                <a:srgbClr val="000000">
                  <a:alpha val="74997"/>
                </a:srgbClr>
              </a:outerShdw>
            </a:effectLst>
          </p:spPr>
          <p:txBody>
            <a:bodyPr wrap="square" lIns="90488" tIns="44450" rIns="90488" bIns="44450">
              <a:spAutoFit/>
            </a:bodyPr>
            <a:lstStyle/>
            <a:p>
              <a:r>
                <a:rPr lang="en-US">
                  <a:solidFill>
                    <a:srgbClr val="FFFF00"/>
                  </a:solidFill>
                  <a:effectLst>
                    <a:outerShdw blurRad="38100" dist="38100" dir="2700000" algn="tl">
                      <a:srgbClr val="000000"/>
                    </a:outerShdw>
                  </a:effectLst>
                </a:rPr>
                <a:t>140,000 lbs. × $0.40/lb. = $56,000</a:t>
              </a:r>
            </a:p>
          </p:txBody>
        </p:sp>
      </p:grpSp>
    </p:spTree>
  </p:cSld>
  <p:clrMapOvr>
    <a:masterClrMapping/>
  </p:clrMapOvr>
  <p:transition>
    <p:pull dir="l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Quick Check </a:t>
            </a:r>
            <a:r>
              <a:rPr lang="en-US" altLang="en-US" dirty="0">
                <a:ea typeface="+mj-ea"/>
                <a:sym typeface="Wingdings" panose="05000000000000000000" pitchFamily="2" charset="2"/>
              </a:rPr>
              <a:t>4</a:t>
            </a:r>
          </a:p>
        </p:txBody>
      </p:sp>
      <p:sp>
        <p:nvSpPr>
          <p:cNvPr id="388099" name="Rectangle 3"/>
          <p:cNvSpPr>
            <a:spLocks noGrp="1" noChangeArrowheads="1"/>
          </p:cNvSpPr>
          <p:nvPr>
            <p:ph type="body" idx="4294967295"/>
          </p:nvPr>
        </p:nvSpPr>
        <p:spPr>
          <a:xfrm>
            <a:off x="457200" y="1752600"/>
            <a:ext cx="8153400" cy="3429000"/>
          </a:xfrm>
          <a:solidFill>
            <a:srgbClr val="487B78"/>
          </a:solidFill>
          <a:ln w="12699">
            <a:solidFill>
              <a:srgbClr val="000000"/>
            </a:solidFill>
            <a:miter lim="800000"/>
            <a:headEnd/>
            <a:tailEnd/>
          </a:ln>
          <a:effectLst>
            <a:outerShdw blurRad="63500" dist="35921" dir="2700000" algn="ctr" rotWithShape="0">
              <a:srgbClr val="000000"/>
            </a:outerShdw>
          </a:effectLst>
        </p:spPr>
        <p:txBody>
          <a:bodyPr lIns="90488" tIns="44450" rIns="90488" bIns="44450"/>
          <a:lstStyle/>
          <a:p>
            <a:pPr eaLnBrk="1" hangingPunct="1">
              <a:buFont typeface="Times" charset="0"/>
              <a:buNone/>
            </a:pPr>
            <a:r>
              <a:rPr lang="en-US" sz="3000">
                <a:solidFill>
                  <a:srgbClr val="FFFFFF"/>
                </a:solidFill>
                <a:effectLst>
                  <a:outerShdw blurRad="38100" dist="38100" dir="2700000" algn="tl">
                    <a:srgbClr val="000000"/>
                  </a:outerShdw>
                </a:effectLst>
                <a:latin typeface="Calibri" charset="0"/>
                <a:cs typeface="Arial" charset="0"/>
              </a:rPr>
              <a:t> 	What are the total cash disbursements for the quarter? </a:t>
            </a:r>
          </a:p>
          <a:p>
            <a:pPr lvl="1" eaLnBrk="1" hangingPunct="1">
              <a:buFont typeface="Wingdings" charset="0"/>
              <a:buNone/>
            </a:pPr>
            <a:r>
              <a:rPr lang="en-US" sz="3000">
                <a:solidFill>
                  <a:srgbClr val="FFFFFF"/>
                </a:solidFill>
                <a:effectLst>
                  <a:outerShdw blurRad="38100" dist="38100" dir="2700000" algn="tl">
                    <a:srgbClr val="000000"/>
                  </a:outerShdw>
                </a:effectLst>
                <a:latin typeface="Calibri" charset="0"/>
                <a:cs typeface="Arial" charset="0"/>
              </a:rPr>
              <a:t>a. $185,000</a:t>
            </a:r>
          </a:p>
          <a:p>
            <a:pPr lvl="1" eaLnBrk="1" hangingPunct="1">
              <a:buFont typeface="Wingdings" charset="0"/>
              <a:buNone/>
            </a:pPr>
            <a:r>
              <a:rPr lang="en-US" sz="3000">
                <a:solidFill>
                  <a:srgbClr val="FFFFFF"/>
                </a:solidFill>
                <a:effectLst>
                  <a:outerShdw blurRad="38100" dist="38100" dir="2700000" algn="tl">
                    <a:srgbClr val="000000"/>
                  </a:outerShdw>
                </a:effectLst>
                <a:latin typeface="Calibri" charset="0"/>
                <a:cs typeface="Arial" charset="0"/>
              </a:rPr>
              <a:t>b. $  68,000</a:t>
            </a:r>
          </a:p>
          <a:p>
            <a:pPr lvl="1" eaLnBrk="1" hangingPunct="1">
              <a:buFont typeface="Wingdings" charset="0"/>
              <a:buNone/>
            </a:pPr>
            <a:r>
              <a:rPr lang="en-US" sz="3000">
                <a:solidFill>
                  <a:srgbClr val="FFFFFF"/>
                </a:solidFill>
                <a:effectLst>
                  <a:outerShdw blurRad="38100" dist="38100" dir="2700000" algn="tl">
                    <a:srgbClr val="000000"/>
                  </a:outerShdw>
                </a:effectLst>
                <a:latin typeface="Calibri" charset="0"/>
                <a:cs typeface="Arial" charset="0"/>
              </a:rPr>
              <a:t>c. $  56,000</a:t>
            </a:r>
          </a:p>
          <a:p>
            <a:pPr lvl="1" eaLnBrk="1" hangingPunct="1">
              <a:buFont typeface="Wingdings" charset="0"/>
              <a:buNone/>
            </a:pPr>
            <a:r>
              <a:rPr lang="en-US" sz="3000">
                <a:solidFill>
                  <a:srgbClr val="FFFFFF"/>
                </a:solidFill>
                <a:effectLst>
                  <a:outerShdw blurRad="38100" dist="38100" dir="2700000" algn="tl">
                    <a:srgbClr val="000000"/>
                  </a:outerShdw>
                </a:effectLst>
                <a:latin typeface="Calibri" charset="0"/>
                <a:cs typeface="Arial" charset="0"/>
              </a:rPr>
              <a:t>d. $201,400</a:t>
            </a:r>
          </a:p>
        </p:txBody>
      </p:sp>
    </p:spTree>
  </p:cSld>
  <p:clrMapOvr>
    <a:masterClrMapping/>
  </p:clrMapOvr>
  <p:transition>
    <p:strips dir="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457200" y="1752600"/>
            <a:ext cx="8153400" cy="3429000"/>
          </a:xfrm>
          <a:prstGeom prst="rect">
            <a:avLst/>
          </a:prstGeom>
          <a:solidFill>
            <a:srgbClr val="487B78"/>
          </a:solidFill>
          <a:ln w="12699">
            <a:solidFill>
              <a:srgbClr val="000000"/>
            </a:solidFill>
            <a:miter lim="800000"/>
            <a:headEnd/>
            <a:tailEnd/>
          </a:ln>
          <a:effectLst>
            <a:outerShdw blurRad="63500" dist="38099" dir="2700000" algn="ctr" rotWithShape="0">
              <a:srgbClr val="000000">
                <a:alpha val="74997"/>
              </a:srgbClr>
            </a:outerShdw>
          </a:effectLst>
        </p:spPr>
        <p:txBody>
          <a:bodyPr lIns="90488" tIns="44450" rIns="90488" bIns="44450"/>
          <a:lstStyle>
            <a:lvl1pPr>
              <a:defRPr sz="2000">
                <a:solidFill>
                  <a:srgbClr val="404040"/>
                </a:solidFill>
                <a:latin typeface="Calibri" charset="0"/>
                <a:ea typeface="ＭＳ Ｐゴシック" charset="0"/>
              </a:defRPr>
            </a:lvl1pPr>
            <a:lvl2pPr>
              <a:defRPr>
                <a:solidFill>
                  <a:srgbClr val="404040"/>
                </a:solidFill>
                <a:latin typeface="Calibri" charset="0"/>
                <a:ea typeface="ＭＳ Ｐゴシック" charset="0"/>
              </a:defRPr>
            </a:lvl2pPr>
            <a:lvl3pPr>
              <a:defRPr sz="1400">
                <a:solidFill>
                  <a:srgbClr val="404040"/>
                </a:solidFill>
                <a:latin typeface="Calibri" charset="0"/>
                <a:ea typeface="ＭＳ Ｐゴシック" charset="0"/>
              </a:defRPr>
            </a:lvl3pPr>
            <a:lvl4pPr>
              <a:defRPr sz="1400">
                <a:solidFill>
                  <a:srgbClr val="404040"/>
                </a:solidFill>
                <a:latin typeface="Calibri" charset="0"/>
                <a:ea typeface="ＭＳ Ｐゴシック" charset="0"/>
              </a:defRPr>
            </a:lvl4pPr>
            <a:lvl5pPr>
              <a:defRPr sz="1400">
                <a:solidFill>
                  <a:srgbClr val="404040"/>
                </a:solidFill>
                <a:latin typeface="Calibri" charset="0"/>
                <a:ea typeface="ＭＳ Ｐゴシック" charset="0"/>
              </a:defRPr>
            </a:lvl5pPr>
            <a:lvl6pPr marL="1389063" indent="-182563" eaLnBrk="0" fontAlgn="base" hangingPunct="0">
              <a:buFont typeface="Calibri" charset="0"/>
              <a:defRPr sz="1400">
                <a:solidFill>
                  <a:srgbClr val="404040"/>
                </a:solidFill>
                <a:latin typeface="Calibri" charset="0"/>
                <a:ea typeface="ＭＳ Ｐゴシック" charset="0"/>
              </a:defRPr>
            </a:lvl6pPr>
            <a:lvl7pPr marL="1846263" indent="-182563" eaLnBrk="0" fontAlgn="base" hangingPunct="0">
              <a:buFont typeface="Calibri" charset="0"/>
              <a:defRPr sz="1400">
                <a:solidFill>
                  <a:srgbClr val="404040"/>
                </a:solidFill>
                <a:latin typeface="Calibri" charset="0"/>
                <a:ea typeface="ＭＳ Ｐゴシック" charset="0"/>
              </a:defRPr>
            </a:lvl7pPr>
            <a:lvl8pPr marL="2303463" indent="-182563" eaLnBrk="0" fontAlgn="base" hangingPunct="0">
              <a:buFont typeface="Calibri" charset="0"/>
              <a:defRPr sz="1400">
                <a:solidFill>
                  <a:srgbClr val="404040"/>
                </a:solidFill>
                <a:latin typeface="Calibri" charset="0"/>
                <a:ea typeface="ＭＳ Ｐゴシック" charset="0"/>
              </a:defRPr>
            </a:lvl8pPr>
            <a:lvl9pPr marL="2760663" indent="-182563" eaLnBrk="0" fontAlgn="base" hangingPunct="0">
              <a:buFont typeface="Calibri" charset="0"/>
              <a:defRPr sz="1400">
                <a:solidFill>
                  <a:srgbClr val="404040"/>
                </a:solidFill>
                <a:latin typeface="Calibri" charset="0"/>
                <a:ea typeface="ＭＳ Ｐゴシック" charset="0"/>
              </a:defRPr>
            </a:lvl9pPr>
          </a:lstStyle>
          <a:p>
            <a:pPr marL="90488" indent="-90488" eaLnBrk="1" hangingPunct="1">
              <a:lnSpc>
                <a:spcPct val="90000"/>
              </a:lnSpc>
              <a:spcBef>
                <a:spcPts val="1200"/>
              </a:spcBef>
              <a:spcAft>
                <a:spcPts val="200"/>
              </a:spcAft>
              <a:buClr>
                <a:schemeClr val="accent1"/>
              </a:buClr>
              <a:buSzPct val="100000"/>
              <a:buFont typeface="Times" charset="0"/>
              <a:buNone/>
            </a:pPr>
            <a:r>
              <a:rPr lang="en-US" sz="3000">
                <a:solidFill>
                  <a:srgbClr val="FFFFFF"/>
                </a:solidFill>
                <a:effectLst>
                  <a:outerShdw blurRad="38100" dist="38100" dir="2700000" algn="tl">
                    <a:srgbClr val="000000"/>
                  </a:outerShdw>
                </a:effectLst>
                <a:ea typeface="MS PGothic" charset="0"/>
                <a:cs typeface="Arial" charset="0"/>
              </a:rPr>
              <a:t> 	What are the total cash disbursements for the quarter? </a:t>
            </a:r>
          </a:p>
          <a:p>
            <a:pPr marL="382588" lvl="1" indent="-182563" eaLnBrk="1" hangingPunct="1">
              <a:lnSpc>
                <a:spcPct val="90000"/>
              </a:lnSpc>
              <a:spcBef>
                <a:spcPts val="200"/>
              </a:spcBef>
              <a:spcAft>
                <a:spcPts val="400"/>
              </a:spcAft>
              <a:buClr>
                <a:schemeClr val="accent1"/>
              </a:buClr>
              <a:buFont typeface="Wingdings" charset="0"/>
              <a:buNone/>
            </a:pPr>
            <a:r>
              <a:rPr lang="en-US" sz="3000">
                <a:solidFill>
                  <a:srgbClr val="FFFFFF"/>
                </a:solidFill>
                <a:effectLst>
                  <a:outerShdw blurRad="38100" dist="38100" dir="2700000" algn="tl">
                    <a:srgbClr val="000000"/>
                  </a:outerShdw>
                </a:effectLst>
                <a:ea typeface="MS PGothic" charset="0"/>
                <a:cs typeface="Arial" charset="0"/>
              </a:rPr>
              <a:t>a. $185,000</a:t>
            </a:r>
          </a:p>
          <a:p>
            <a:pPr marL="382588" lvl="1" indent="-182563" eaLnBrk="1" hangingPunct="1">
              <a:lnSpc>
                <a:spcPct val="90000"/>
              </a:lnSpc>
              <a:spcBef>
                <a:spcPts val="200"/>
              </a:spcBef>
              <a:spcAft>
                <a:spcPts val="400"/>
              </a:spcAft>
              <a:buClr>
                <a:schemeClr val="accent1"/>
              </a:buClr>
              <a:buFont typeface="Wingdings" charset="0"/>
              <a:buNone/>
            </a:pPr>
            <a:r>
              <a:rPr lang="en-US" sz="3000">
                <a:solidFill>
                  <a:srgbClr val="77CEEF"/>
                </a:solidFill>
                <a:effectLst>
                  <a:outerShdw blurRad="38100" dist="38100" dir="2700000" algn="tl">
                    <a:srgbClr val="000000"/>
                  </a:outerShdw>
                </a:effectLst>
                <a:ea typeface="MS PGothic" charset="0"/>
                <a:cs typeface="Arial" charset="0"/>
              </a:rPr>
              <a:t>b. $  68,000</a:t>
            </a:r>
          </a:p>
          <a:p>
            <a:pPr marL="382588" lvl="1" indent="-182563" eaLnBrk="1" hangingPunct="1">
              <a:lnSpc>
                <a:spcPct val="90000"/>
              </a:lnSpc>
              <a:spcBef>
                <a:spcPts val="200"/>
              </a:spcBef>
              <a:spcAft>
                <a:spcPts val="400"/>
              </a:spcAft>
              <a:buClr>
                <a:schemeClr val="accent1"/>
              </a:buClr>
              <a:buFont typeface="Wingdings" charset="0"/>
              <a:buNone/>
            </a:pPr>
            <a:r>
              <a:rPr lang="en-US" sz="3000">
                <a:solidFill>
                  <a:srgbClr val="77CEEF"/>
                </a:solidFill>
                <a:effectLst>
                  <a:outerShdw blurRad="38100" dist="38100" dir="2700000" algn="tl">
                    <a:srgbClr val="000000"/>
                  </a:outerShdw>
                </a:effectLst>
                <a:ea typeface="MS PGothic" charset="0"/>
                <a:cs typeface="Arial" charset="0"/>
              </a:rPr>
              <a:t>c. $  56,000</a:t>
            </a:r>
          </a:p>
          <a:p>
            <a:pPr marL="382588" lvl="1" indent="-182563" eaLnBrk="1" hangingPunct="1">
              <a:lnSpc>
                <a:spcPct val="90000"/>
              </a:lnSpc>
              <a:spcBef>
                <a:spcPts val="200"/>
              </a:spcBef>
              <a:spcAft>
                <a:spcPts val="400"/>
              </a:spcAft>
              <a:buClr>
                <a:schemeClr val="accent1"/>
              </a:buClr>
              <a:buFont typeface="Wingdings" charset="0"/>
              <a:buNone/>
            </a:pPr>
            <a:r>
              <a:rPr lang="en-US" sz="3000">
                <a:solidFill>
                  <a:srgbClr val="77CEEF"/>
                </a:solidFill>
                <a:effectLst>
                  <a:outerShdw blurRad="38100" dist="38100" dir="2700000" algn="tl">
                    <a:srgbClr val="000000"/>
                  </a:outerShdw>
                </a:effectLst>
                <a:ea typeface="MS PGothic" charset="0"/>
                <a:cs typeface="Arial" charset="0"/>
              </a:rPr>
              <a:t>d. $201,400</a:t>
            </a:r>
          </a:p>
        </p:txBody>
      </p:sp>
      <p:sp>
        <p:nvSpPr>
          <p:cNvPr id="52227" name="Rectangle 3"/>
          <p:cNvSpPr>
            <a:spLocks noGrp="1" noChangeArrowheads="1"/>
          </p:cNvSpPr>
          <p:nvPr>
            <p:ph type="title"/>
          </p:nvPr>
        </p:nvSpPr>
        <p:spPr/>
        <p:txBody>
          <a:bodyPr lIns="90488" tIns="44450" rIns="90488" bIns="44450"/>
          <a:lstStyle/>
          <a:p>
            <a:pPr eaLnBrk="1" hangingPunct="1">
              <a:defRPr/>
            </a:pPr>
            <a:r>
              <a:rPr lang="en-US" altLang="en-US" dirty="0">
                <a:ea typeface="+mj-ea"/>
              </a:rPr>
              <a:t>Quick Check </a:t>
            </a:r>
            <a:r>
              <a:rPr lang="en-US" altLang="en-US" dirty="0">
                <a:ea typeface="+mj-ea"/>
                <a:sym typeface="Wingdings" panose="05000000000000000000" pitchFamily="2" charset="2"/>
              </a:rPr>
              <a:t>4a</a:t>
            </a:r>
          </a:p>
        </p:txBody>
      </p:sp>
      <p:sp>
        <p:nvSpPr>
          <p:cNvPr id="390148" name="Oval 4"/>
          <p:cNvSpPr>
            <a:spLocks noChangeArrowheads="1"/>
          </p:cNvSpPr>
          <p:nvPr/>
        </p:nvSpPr>
        <p:spPr bwMode="auto">
          <a:xfrm>
            <a:off x="555625" y="2667000"/>
            <a:ext cx="533400" cy="482600"/>
          </a:xfrm>
          <a:prstGeom prst="ellipse">
            <a:avLst/>
          </a:prstGeom>
          <a:noFill/>
          <a:ln w="50799">
            <a:solidFill>
              <a:srgbClr val="FF0000"/>
            </a:solidFill>
            <a:round/>
            <a:headEnd/>
            <a:tailEnd/>
          </a:ln>
          <a:effectLst>
            <a:outerShdw blurRad="63500"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sz="2800">
              <a:solidFill>
                <a:srgbClr val="FFFF00"/>
              </a:solidFill>
              <a:cs typeface="+mn-cs"/>
            </a:endParaRPr>
          </a:p>
        </p:txBody>
      </p:sp>
    </p:spTree>
  </p:cSld>
  <p:clrMapOvr>
    <a:masterClrMapping/>
  </p:clrMapOvr>
  <p:transition>
    <p:strips dir="rd"/>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lIns="90488" tIns="44450" rIns="90488" bIns="44450">
            <a:normAutofit fontScale="90000"/>
          </a:bodyPr>
          <a:lstStyle/>
          <a:p>
            <a:pPr eaLnBrk="1" hangingPunct="1">
              <a:defRPr/>
            </a:pPr>
            <a:r>
              <a:rPr lang="en-US" dirty="0">
                <a:ea typeface="+mj-ea"/>
              </a:rPr>
              <a:t>Budgets are Used for Two Key Purposes:</a:t>
            </a:r>
          </a:p>
        </p:txBody>
      </p:sp>
      <p:sp>
        <p:nvSpPr>
          <p:cNvPr id="308227" name="Rectangle 3"/>
          <p:cNvSpPr>
            <a:spLocks noGrp="1" noChangeArrowheads="1"/>
          </p:cNvSpPr>
          <p:nvPr>
            <p:ph sz="quarter" idx="1"/>
          </p:nvPr>
        </p:nvSpPr>
        <p:spPr>
          <a:xfrm>
            <a:off x="304800" y="1676400"/>
            <a:ext cx="3733800" cy="3200400"/>
          </a:xfrm>
          <a:solidFill>
            <a:srgbClr val="800080"/>
          </a:solidFill>
          <a:ln w="12700">
            <a:solidFill>
              <a:schemeClr val="tx1"/>
            </a:solidFill>
            <a:miter lim="800000"/>
            <a:headEnd/>
            <a:tailEnd/>
          </a:ln>
          <a:effectLst>
            <a:outerShdw blurRad="63500" dist="35921" dir="2700000" algn="ctr" rotWithShape="0">
              <a:schemeClr val="bg2"/>
            </a:outerShdw>
          </a:effectLst>
        </p:spPr>
        <p:txBody>
          <a:bodyPr lIns="90488" tIns="44450" rIns="90488" bIns="44450"/>
          <a:lstStyle/>
          <a:p>
            <a:pPr eaLnBrk="1" hangingPunct="1">
              <a:buFont typeface="Times" charset="0"/>
              <a:buNone/>
            </a:pPr>
            <a:r>
              <a:rPr lang="en-US" sz="3000" i="1" dirty="0">
                <a:solidFill>
                  <a:srgbClr val="FFFF00"/>
                </a:solidFill>
                <a:effectLst>
                  <a:outerShdw blurRad="38100" dist="38100" dir="2700000" algn="tl">
                    <a:srgbClr val="000000"/>
                  </a:outerShdw>
                </a:effectLst>
                <a:latin typeface="Calibri" charset="0"/>
                <a:cs typeface="Arial" charset="0"/>
              </a:rPr>
              <a:t>Planning</a:t>
            </a:r>
            <a:r>
              <a:rPr lang="en-US" sz="3000" dirty="0">
                <a:solidFill>
                  <a:srgbClr val="FFFFFF"/>
                </a:solidFill>
                <a:effectLst>
                  <a:outerShdw blurRad="38100" dist="38100" dir="2700000" algn="tl">
                    <a:srgbClr val="000000"/>
                  </a:outerShdw>
                </a:effectLst>
                <a:latin typeface="Calibri" charset="0"/>
                <a:cs typeface="Arial" charset="0"/>
              </a:rPr>
              <a:t> – </a:t>
            </a:r>
            <a:br>
              <a:rPr lang="en-US" sz="3000" dirty="0">
                <a:solidFill>
                  <a:srgbClr val="FFFFFF"/>
                </a:solidFill>
                <a:effectLst>
                  <a:outerShdw blurRad="38100" dist="38100" dir="2700000" algn="tl">
                    <a:srgbClr val="000000"/>
                  </a:outerShdw>
                </a:effectLst>
                <a:latin typeface="Calibri" charset="0"/>
                <a:cs typeface="Arial" charset="0"/>
              </a:rPr>
            </a:br>
            <a:r>
              <a:rPr lang="en-US" sz="2700" dirty="0">
                <a:solidFill>
                  <a:srgbClr val="FFFFFF"/>
                </a:solidFill>
                <a:effectLst>
                  <a:outerShdw blurRad="38100" dist="38100" dir="2700000" algn="tl">
                    <a:srgbClr val="000000"/>
                  </a:outerShdw>
                </a:effectLst>
                <a:latin typeface="Calibri" charset="0"/>
                <a:cs typeface="Arial" charset="0"/>
              </a:rPr>
              <a:t>involves developing objectives and preparing various budgets to achieve those objectives.</a:t>
            </a:r>
          </a:p>
        </p:txBody>
      </p:sp>
      <p:sp>
        <p:nvSpPr>
          <p:cNvPr id="308228" name="Rectangle 4"/>
          <p:cNvSpPr>
            <a:spLocks noGrp="1" noChangeArrowheads="1"/>
          </p:cNvSpPr>
          <p:nvPr>
            <p:ph sz="quarter" idx="4294967295"/>
          </p:nvPr>
        </p:nvSpPr>
        <p:spPr>
          <a:xfrm>
            <a:off x="4191000" y="1676400"/>
            <a:ext cx="4648200" cy="3200400"/>
          </a:xfrm>
          <a:solidFill>
            <a:srgbClr val="800080"/>
          </a:solidFill>
          <a:ln w="12700">
            <a:solidFill>
              <a:schemeClr val="tx1"/>
            </a:solidFill>
            <a:miter lim="800000"/>
            <a:headEnd/>
            <a:tailEnd/>
          </a:ln>
          <a:effectLst>
            <a:outerShdw blurRad="63500" dist="35921" dir="2700000" algn="ctr" rotWithShape="0">
              <a:schemeClr val="bg2"/>
            </a:outerShdw>
          </a:effectLst>
        </p:spPr>
        <p:txBody>
          <a:bodyPr lIns="90488" tIns="44450" rIns="90488" bIns="44450"/>
          <a:lstStyle/>
          <a:p>
            <a:pPr eaLnBrk="1" hangingPunct="1">
              <a:buFont typeface="Times" charset="0"/>
              <a:buNone/>
            </a:pPr>
            <a:r>
              <a:rPr lang="en-US" sz="3000" i="1">
                <a:solidFill>
                  <a:srgbClr val="FFFF00"/>
                </a:solidFill>
                <a:effectLst>
                  <a:outerShdw blurRad="38100" dist="38100" dir="2700000" algn="tl">
                    <a:srgbClr val="000000"/>
                  </a:outerShdw>
                </a:effectLst>
                <a:latin typeface="Calibri" charset="0"/>
                <a:cs typeface="Arial" charset="0"/>
              </a:rPr>
              <a:t>Control</a:t>
            </a:r>
            <a:r>
              <a:rPr lang="en-US" sz="3000" b="1">
                <a:solidFill>
                  <a:schemeClr val="accent2"/>
                </a:solidFill>
                <a:effectLst>
                  <a:outerShdw blurRad="38100" dist="38100" dir="2700000" algn="tl">
                    <a:srgbClr val="000000"/>
                  </a:outerShdw>
                </a:effectLst>
                <a:latin typeface="Calibri" charset="0"/>
                <a:cs typeface="Arial" charset="0"/>
              </a:rPr>
              <a:t> </a:t>
            </a:r>
            <a:r>
              <a:rPr lang="en-US" sz="3000">
                <a:solidFill>
                  <a:srgbClr val="FFFFFF"/>
                </a:solidFill>
                <a:effectLst>
                  <a:outerShdw blurRad="38100" dist="38100" dir="2700000" algn="tl">
                    <a:srgbClr val="000000"/>
                  </a:outerShdw>
                </a:effectLst>
                <a:latin typeface="Calibri" charset="0"/>
                <a:cs typeface="Arial" charset="0"/>
              </a:rPr>
              <a:t>– </a:t>
            </a:r>
            <a:br>
              <a:rPr lang="en-US" sz="3000">
                <a:solidFill>
                  <a:srgbClr val="FFFFFF"/>
                </a:solidFill>
                <a:effectLst>
                  <a:outerShdw blurRad="38100" dist="38100" dir="2700000" algn="tl">
                    <a:srgbClr val="000000"/>
                  </a:outerShdw>
                </a:effectLst>
                <a:latin typeface="Calibri" charset="0"/>
                <a:cs typeface="Arial" charset="0"/>
              </a:rPr>
            </a:br>
            <a:r>
              <a:rPr lang="en-US" sz="2700">
                <a:solidFill>
                  <a:srgbClr val="FFFFFF"/>
                </a:solidFill>
                <a:effectLst>
                  <a:outerShdw blurRad="38100" dist="38100" dir="2700000" algn="tl">
                    <a:srgbClr val="000000"/>
                  </a:outerShdw>
                </a:effectLst>
                <a:latin typeface="Calibri" charset="0"/>
                <a:cs typeface="Arial" charset="0"/>
              </a:rPr>
              <a:t>involves the steps taken by management to increase the likelihood that the objectives set down while planning are attained and that all parts of the organization are working together toward that goal.</a:t>
            </a:r>
          </a:p>
        </p:txBody>
      </p:sp>
    </p:spTree>
    <p:extLst>
      <p:ext uri="{BB962C8B-B14F-4D97-AF65-F5344CB8AC3E}">
        <p14:creationId xmlns:p14="http://schemas.microsoft.com/office/powerpoint/2010/main" val="2010728629"/>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08227">
                                            <p:txEl>
                                              <p:pRg st="0" end="0"/>
                                            </p:txEl>
                                          </p:spTgt>
                                        </p:tgtEl>
                                        <p:attrNameLst>
                                          <p:attrName>style.visibility</p:attrName>
                                        </p:attrNameLst>
                                      </p:cBhvr>
                                      <p:to>
                                        <p:strVal val="visible"/>
                                      </p:to>
                                    </p:set>
                                    <p:animEffect transition="in" filter="wipe(up)">
                                      <p:cBhvr>
                                        <p:cTn id="7" dur="500"/>
                                        <p:tgtEl>
                                          <p:spTgt spid="308227">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08228">
                                            <p:txEl>
                                              <p:pRg st="0" end="0"/>
                                            </p:txEl>
                                          </p:spTgt>
                                        </p:tgtEl>
                                        <p:attrNameLst>
                                          <p:attrName>style.visibility</p:attrName>
                                        </p:attrNameLst>
                                      </p:cBhvr>
                                      <p:to>
                                        <p:strVal val="visible"/>
                                      </p:to>
                                    </p:set>
                                    <p:animEffect transition="in" filter="wipe(up)">
                                      <p:cBhvr>
                                        <p:cTn id="11" dur="500"/>
                                        <p:tgtEl>
                                          <p:spTgt spid="3082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27" grpId="0" build="p" autoUpdateAnimBg="0" advAuto="0"/>
      <p:bldP spid="308228"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wrap="square" lIns="90488" tIns="44450" rIns="90488" bIns="44450" numCol="1" anchorCtr="0" compatLnSpc="1">
            <a:prstTxWarp prst="textNoShape">
              <a:avLst/>
            </a:prstTxWarp>
            <a:normAutofit fontScale="90000"/>
          </a:bodyPr>
          <a:lstStyle/>
          <a:p>
            <a:pPr eaLnBrk="1" hangingPunct="1"/>
            <a:r>
              <a:rPr lang="en-US" sz="3600" dirty="0">
                <a:latin typeface="Calibri Light" charset="0"/>
              </a:rPr>
              <a:t>Expected Cash Disbursement for Materials </a:t>
            </a:r>
            <a:r>
              <a:rPr lang="nb-NO" sz="3600" dirty="0">
                <a:latin typeface="Calibri Light" charset="0"/>
              </a:rPr>
              <a:t>– Part 4</a:t>
            </a:r>
          </a:p>
        </p:txBody>
      </p:sp>
      <p:pic>
        <p:nvPicPr>
          <p:cNvPr id="5939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2325" y="1371600"/>
            <a:ext cx="7593013"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4" name="Oval 4"/>
          <p:cNvSpPr>
            <a:spLocks noChangeArrowheads="1"/>
          </p:cNvSpPr>
          <p:nvPr/>
        </p:nvSpPr>
        <p:spPr bwMode="auto">
          <a:xfrm>
            <a:off x="7467600" y="4343400"/>
            <a:ext cx="914400" cy="381000"/>
          </a:xfrm>
          <a:prstGeom prst="ellipse">
            <a:avLst/>
          </a:prstGeom>
          <a:noFill/>
          <a:ln w="28575">
            <a:solidFill>
              <a:srgbClr val="FF0000"/>
            </a:solidFill>
            <a:round/>
            <a:headEnd/>
            <a:tailEnd/>
          </a:ln>
          <a:effectLst>
            <a:outerShdw blurRad="63500" dist="17961" dir="2700000" algn="ctr" rotWithShape="0">
              <a:srgbClr val="000000">
                <a:alpha val="74997"/>
              </a:srgb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endParaRPr lang="en-US" altLang="en-US">
              <a:cs typeface="+mn-cs"/>
            </a:endParaRPr>
          </a:p>
        </p:txBody>
      </p:sp>
      <p:sp>
        <p:nvSpPr>
          <p:cNvPr id="59397" name="TextBox 1"/>
          <p:cNvSpPr txBox="1">
            <a:spLocks noChangeArrowheads="1"/>
          </p:cNvSpPr>
          <p:nvPr/>
        </p:nvSpPr>
        <p:spPr bwMode="auto">
          <a:xfrm>
            <a:off x="822325" y="5181600"/>
            <a:ext cx="740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en-US" sz="1400"/>
              <a:t>Accounts payable at June 30 = $56,800×50% = $28,400</a:t>
            </a:r>
          </a:p>
        </p:txBody>
      </p:sp>
    </p:spTree>
  </p:cSld>
  <p:clrMapOvr>
    <a:masterClrMapping/>
  </p:clrMapOvr>
  <p:transition>
    <p:strips dir="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Learning Objective 5</a:t>
            </a:r>
          </a:p>
        </p:txBody>
      </p:sp>
      <p:sp>
        <p:nvSpPr>
          <p:cNvPr id="5" name="Text Box 13"/>
          <p:cNvSpPr txBox="1">
            <a:spLocks noChangeArrowheads="1"/>
          </p:cNvSpPr>
          <p:nvPr/>
        </p:nvSpPr>
        <p:spPr bwMode="auto">
          <a:xfrm>
            <a:off x="1905000" y="2671763"/>
            <a:ext cx="5334000" cy="1138237"/>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fontAlgn="auto">
              <a:spcBef>
                <a:spcPct val="50000"/>
              </a:spcBef>
              <a:spcAft>
                <a:spcPts val="0"/>
              </a:spcAft>
              <a:defRPr/>
            </a:pPr>
            <a:r>
              <a:rPr lang="en-US" sz="3400" b="1" dirty="0">
                <a:solidFill>
                  <a:schemeClr val="accent6">
                    <a:lumMod val="75000"/>
                  </a:schemeClr>
                </a:solidFill>
                <a:latin typeface="+mj-lt"/>
                <a:ea typeface="MS PGothic" pitchFamily="34" charset="-128"/>
                <a:cs typeface="+mn-cs"/>
              </a:rPr>
              <a:t>Prepare a direct labor budget. </a:t>
            </a:r>
          </a:p>
        </p:txBody>
      </p:sp>
    </p:spTree>
  </p:cSld>
  <p:clrMapOvr>
    <a:masterClrMapping/>
  </p:clrMapOvr>
  <p:transition>
    <p:strips dir="rd"/>
  </p:transition>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Direct Labor Budget </a:t>
            </a:r>
            <a:r>
              <a:rPr lang="nb-NO" dirty="0">
                <a:latin typeface="Calibri Light" charset="0"/>
              </a:rPr>
              <a:t>– Part 1</a:t>
            </a:r>
          </a:p>
        </p:txBody>
      </p:sp>
      <p:sp>
        <p:nvSpPr>
          <p:cNvPr id="394243" name="Rectangle 3"/>
          <p:cNvSpPr>
            <a:spLocks noGrp="1" noChangeArrowheads="1"/>
          </p:cNvSpPr>
          <p:nvPr>
            <p:ph type="body" idx="1"/>
          </p:nvPr>
        </p:nvSpPr>
        <p:spPr>
          <a:xfrm>
            <a:off x="457200" y="1600200"/>
            <a:ext cx="8382000" cy="4343400"/>
          </a:xfrm>
          <a:solidFill>
            <a:schemeClr val="accent5">
              <a:lumMod val="50000"/>
            </a:schemeClr>
          </a:solidFill>
          <a:ln w="12700">
            <a:solidFill>
              <a:srgbClr val="000000"/>
            </a:solidFill>
          </a:ln>
        </p:spPr>
        <p:txBody>
          <a:bodyPr lIns="90488" tIns="44450" rIns="90488" bIns="44450"/>
          <a:lstStyle/>
          <a:p>
            <a:pPr eaLnBrk="1" hangingPunct="1">
              <a:lnSpc>
                <a:spcPct val="95000"/>
              </a:lnSpc>
              <a:spcBef>
                <a:spcPct val="40000"/>
              </a:spcBef>
              <a:buClr>
                <a:srgbClr val="FFFF00"/>
              </a:buClr>
            </a:pPr>
            <a:r>
              <a:rPr lang="en-US" sz="3200" dirty="0">
                <a:solidFill>
                  <a:schemeClr val="bg1"/>
                </a:solidFill>
                <a:latin typeface="Calibri" charset="0"/>
                <a:cs typeface="Arial" charset="0"/>
              </a:rPr>
              <a:t>At Royal, each unit of product requires </a:t>
            </a:r>
            <a:r>
              <a:rPr lang="en-US" sz="3200" i="1" dirty="0">
                <a:solidFill>
                  <a:srgbClr val="FFFF00"/>
                </a:solidFill>
                <a:latin typeface="Calibri" charset="0"/>
                <a:cs typeface="Arial" charset="0"/>
              </a:rPr>
              <a:t>0.05 </a:t>
            </a:r>
            <a:r>
              <a:rPr lang="en-US" sz="3200" dirty="0">
                <a:solidFill>
                  <a:srgbClr val="FFFF00"/>
                </a:solidFill>
                <a:latin typeface="Calibri" charset="0"/>
                <a:cs typeface="Arial" charset="0"/>
              </a:rPr>
              <a:t>hours </a:t>
            </a:r>
            <a:r>
              <a:rPr lang="en-US" sz="3200" dirty="0">
                <a:solidFill>
                  <a:schemeClr val="bg1"/>
                </a:solidFill>
                <a:latin typeface="Calibri" charset="0"/>
                <a:cs typeface="Arial" charset="0"/>
              </a:rPr>
              <a:t>(3 minutes) of direct labor. The labor can be unskilled because the production process is relatively simple and formal training is not required.</a:t>
            </a:r>
          </a:p>
          <a:p>
            <a:pPr eaLnBrk="1" hangingPunct="1">
              <a:lnSpc>
                <a:spcPct val="95000"/>
              </a:lnSpc>
              <a:spcBef>
                <a:spcPct val="40000"/>
              </a:spcBef>
              <a:buClr>
                <a:srgbClr val="FFFF00"/>
              </a:buClr>
            </a:pPr>
            <a:r>
              <a:rPr lang="en-US" sz="3200" dirty="0">
                <a:solidFill>
                  <a:schemeClr val="bg1"/>
                </a:solidFill>
                <a:latin typeface="Calibri" charset="0"/>
                <a:cs typeface="Arial" charset="0"/>
              </a:rPr>
              <a:t>Royal pays its workers at the rate of </a:t>
            </a:r>
            <a:r>
              <a:rPr lang="en-US" sz="3200" dirty="0">
                <a:solidFill>
                  <a:srgbClr val="FFFF00"/>
                </a:solidFill>
                <a:latin typeface="Calibri" charset="0"/>
                <a:cs typeface="Arial" charset="0"/>
              </a:rPr>
              <a:t>$10 per hour. </a:t>
            </a:r>
            <a:endParaRPr lang="en-US" sz="3200" dirty="0">
              <a:solidFill>
                <a:schemeClr val="bg1"/>
              </a:solidFill>
              <a:latin typeface="Calibri" charset="0"/>
              <a:cs typeface="Arial" charset="0"/>
            </a:endParaRPr>
          </a:p>
          <a:p>
            <a:pPr algn="ctr" eaLnBrk="1" hangingPunct="1">
              <a:lnSpc>
                <a:spcPct val="95000"/>
              </a:lnSpc>
              <a:spcBef>
                <a:spcPct val="40000"/>
              </a:spcBef>
              <a:buClr>
                <a:srgbClr val="FFFF00"/>
              </a:buClr>
              <a:buFont typeface="Calibri" charset="0"/>
              <a:buNone/>
            </a:pPr>
            <a:r>
              <a:rPr lang="en-US" sz="3200" dirty="0">
                <a:solidFill>
                  <a:srgbClr val="FFFF00"/>
                </a:solidFill>
                <a:latin typeface="Calibri" charset="0"/>
                <a:cs typeface="Arial" charset="0"/>
              </a:rPr>
              <a:t>Let’s prepare the direct labor budget.</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94243">
                                            <p:txEl>
                                              <p:pRg st="0" end="0"/>
                                            </p:txEl>
                                          </p:spTgt>
                                        </p:tgtEl>
                                        <p:attrNameLst>
                                          <p:attrName>style.visibility</p:attrName>
                                        </p:attrNameLst>
                                      </p:cBhvr>
                                      <p:to>
                                        <p:strVal val="visible"/>
                                      </p:to>
                                    </p:set>
                                    <p:animEffect transition="in" filter="wipe(up)">
                                      <p:cBhvr>
                                        <p:cTn id="7" dur="500"/>
                                        <p:tgtEl>
                                          <p:spTgt spid="394243">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94243">
                                            <p:txEl>
                                              <p:pRg st="1" end="1"/>
                                            </p:txEl>
                                          </p:spTgt>
                                        </p:tgtEl>
                                        <p:attrNameLst>
                                          <p:attrName>style.visibility</p:attrName>
                                        </p:attrNameLst>
                                      </p:cBhvr>
                                      <p:to>
                                        <p:strVal val="visible"/>
                                      </p:to>
                                    </p:set>
                                    <p:animEffect transition="in" filter="wipe(up)">
                                      <p:cBhvr>
                                        <p:cTn id="11" dur="500"/>
                                        <p:tgtEl>
                                          <p:spTgt spid="394243">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94243">
                                            <p:txEl>
                                              <p:pRg st="2" end="2"/>
                                            </p:txEl>
                                          </p:spTgt>
                                        </p:tgtEl>
                                        <p:attrNameLst>
                                          <p:attrName>style.visibility</p:attrName>
                                        </p:attrNameLst>
                                      </p:cBhvr>
                                      <p:to>
                                        <p:strVal val="visible"/>
                                      </p:to>
                                    </p:set>
                                    <p:animEffect transition="in" filter="wipe(up)">
                                      <p:cBhvr>
                                        <p:cTn id="15" dur="500"/>
                                        <p:tgtEl>
                                          <p:spTgt spid="3942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43" grpId="0" build="p" autoUpdateAnimBg="0" advAuto="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371600"/>
            <a:ext cx="76358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2"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Direct Labor Budget </a:t>
            </a:r>
            <a:r>
              <a:rPr lang="nb-NO" dirty="0">
                <a:latin typeface="Calibri Light" charset="0"/>
              </a:rPr>
              <a:t>– Part 2</a:t>
            </a:r>
          </a:p>
        </p:txBody>
      </p:sp>
      <p:sp>
        <p:nvSpPr>
          <p:cNvPr id="62468" name="Rectangle 4"/>
          <p:cNvSpPr>
            <a:spLocks noChangeArrowheads="1"/>
          </p:cNvSpPr>
          <p:nvPr/>
        </p:nvSpPr>
        <p:spPr bwMode="auto">
          <a:xfrm>
            <a:off x="3962400" y="3619500"/>
            <a:ext cx="4724400" cy="228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en-US"/>
          </a:p>
        </p:txBody>
      </p:sp>
      <p:sp>
        <p:nvSpPr>
          <p:cNvPr id="62469" name="Rectangle 5"/>
          <p:cNvSpPr>
            <a:spLocks noChangeArrowheads="1"/>
          </p:cNvSpPr>
          <p:nvPr/>
        </p:nvSpPr>
        <p:spPr bwMode="auto">
          <a:xfrm>
            <a:off x="3949700" y="3352800"/>
            <a:ext cx="4724400" cy="228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en-US"/>
          </a:p>
        </p:txBody>
      </p:sp>
      <p:sp>
        <p:nvSpPr>
          <p:cNvPr id="3" name="Rectangle 2"/>
          <p:cNvSpPr/>
          <p:nvPr/>
        </p:nvSpPr>
        <p:spPr>
          <a:xfrm>
            <a:off x="3749675" y="2438400"/>
            <a:ext cx="4708525" cy="1066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grpSp>
        <p:nvGrpSpPr>
          <p:cNvPr id="62471" name="Group 6"/>
          <p:cNvGrpSpPr>
            <a:grpSpLocks/>
          </p:cNvGrpSpPr>
          <p:nvPr/>
        </p:nvGrpSpPr>
        <p:grpSpPr bwMode="auto">
          <a:xfrm>
            <a:off x="3048000" y="2133600"/>
            <a:ext cx="4267200" cy="2808288"/>
            <a:chOff x="1920" y="1923"/>
            <a:chExt cx="2688" cy="1769"/>
          </a:xfrm>
        </p:grpSpPr>
        <p:sp>
          <p:nvSpPr>
            <p:cNvPr id="113672" name="Rectangle 7"/>
            <p:cNvSpPr>
              <a:spLocks noChangeArrowheads="1"/>
            </p:cNvSpPr>
            <p:nvPr/>
          </p:nvSpPr>
          <p:spPr bwMode="auto">
            <a:xfrm>
              <a:off x="2352" y="1923"/>
              <a:ext cx="2256" cy="189"/>
            </a:xfrm>
            <a:prstGeom prst="rect">
              <a:avLst/>
            </a:prstGeom>
            <a:noFill/>
            <a:ln w="38100">
              <a:solidFill>
                <a:srgbClr val="FC0128"/>
              </a:solidFill>
              <a:miter lim="800000"/>
              <a:headEnd/>
              <a:tailEnd/>
            </a:ln>
            <a:effectLst>
              <a:outerShdw blurRad="63500" dist="17961" dir="2700000" algn="ctr" rotWithShape="0">
                <a:srgbClr val="000000">
                  <a:alpha val="74997"/>
                </a:srgb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endParaRPr lang="en-US" altLang="en-US">
                <a:cs typeface="+mn-cs"/>
              </a:endParaRPr>
            </a:p>
          </p:txBody>
        </p:sp>
        <p:sp>
          <p:nvSpPr>
            <p:cNvPr id="113673" name="Line 8"/>
            <p:cNvSpPr>
              <a:spLocks noChangeShapeType="1"/>
            </p:cNvSpPr>
            <p:nvPr/>
          </p:nvSpPr>
          <p:spPr bwMode="auto">
            <a:xfrm flipV="1">
              <a:off x="3195" y="2112"/>
              <a:ext cx="0" cy="1400"/>
            </a:xfrm>
            <a:prstGeom prst="line">
              <a:avLst/>
            </a:prstGeom>
            <a:noFill/>
            <a:ln w="38100">
              <a:solidFill>
                <a:srgbClr val="FC0128"/>
              </a:solidFill>
              <a:round/>
              <a:headEnd/>
              <a:tailEnd type="triangle" w="med" len="med"/>
            </a:ln>
            <a:effectLst>
              <a:outerShdw blurRad="63500" dist="17961"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396297" name="Rectangle 9"/>
            <p:cNvSpPr>
              <a:spLocks noChangeArrowheads="1"/>
            </p:cNvSpPr>
            <p:nvPr/>
          </p:nvSpPr>
          <p:spPr bwMode="auto">
            <a:xfrm>
              <a:off x="1920" y="3394"/>
              <a:ext cx="2544" cy="298"/>
            </a:xfrm>
            <a:prstGeom prst="rect">
              <a:avLst/>
            </a:prstGeom>
            <a:solidFill>
              <a:srgbClr val="006600"/>
            </a:solidFill>
            <a:ln w="19050">
              <a:solidFill>
                <a:srgbClr val="000000"/>
              </a:solidFill>
              <a:miter lim="800000"/>
              <a:headEnd/>
              <a:tailEnd/>
            </a:ln>
            <a:effectLst>
              <a:outerShdw blurRad="63500" dist="38099" dir="2700000" algn="ctr" rotWithShape="0">
                <a:srgbClr val="000000">
                  <a:alpha val="74997"/>
                </a:srgbClr>
              </a:outerShdw>
            </a:effectLst>
          </p:spPr>
          <p:txBody>
            <a:bodyPr lIns="90488" tIns="44450" rIns="90488" bIns="44450">
              <a:spAutoFit/>
            </a:bodyPr>
            <a:lstStyle/>
            <a:p>
              <a:pPr algn="ctr"/>
              <a:r>
                <a:rPr lang="en-US" sz="2400">
                  <a:solidFill>
                    <a:srgbClr val="FFFF00"/>
                  </a:solidFill>
                  <a:effectLst>
                    <a:outerShdw blurRad="38100" dist="38100" dir="2700000" algn="tl">
                      <a:srgbClr val="000000"/>
                    </a:outerShdw>
                  </a:effectLst>
                </a:rPr>
                <a:t>From production budget.</a:t>
              </a:r>
            </a:p>
          </p:txBody>
        </p:sp>
      </p:grpSp>
    </p:spTree>
  </p:cSld>
  <p:clrMapOvr>
    <a:masterClrMapping/>
  </p:clrMapOvr>
  <p:transition>
    <p:strips dir="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371600"/>
            <a:ext cx="76358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6"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Direct Labor Budget </a:t>
            </a:r>
            <a:r>
              <a:rPr lang="nb-NO" dirty="0">
                <a:latin typeface="Calibri Light" charset="0"/>
              </a:rPr>
              <a:t>– Part 3</a:t>
            </a:r>
          </a:p>
        </p:txBody>
      </p:sp>
      <p:sp>
        <p:nvSpPr>
          <p:cNvPr id="5" name="Rectangle 4"/>
          <p:cNvSpPr/>
          <p:nvPr/>
        </p:nvSpPr>
        <p:spPr>
          <a:xfrm>
            <a:off x="3749675" y="2895600"/>
            <a:ext cx="4708525"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Tree>
  </p:cSld>
  <p:clrMapOvr>
    <a:masterClrMapping/>
  </p:clrMapOvr>
  <p:transition>
    <p:strips dir="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Direct Labor Budget </a:t>
            </a:r>
            <a:r>
              <a:rPr lang="nb-NO" dirty="0">
                <a:latin typeface="Calibri Light" charset="0"/>
              </a:rPr>
              <a:t>– Part 4</a:t>
            </a:r>
          </a:p>
        </p:txBody>
      </p:sp>
      <p:pic>
        <p:nvPicPr>
          <p:cNvPr id="6451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371600"/>
            <a:ext cx="76358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l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026"/>
          <p:cNvSpPr>
            <a:spLocks noGrp="1" noChangeArrowheads="1"/>
          </p:cNvSpPr>
          <p:nvPr>
            <p:ph type="title"/>
          </p:nvPr>
        </p:nvSpPr>
        <p:spPr/>
        <p:txBody>
          <a:bodyPr lIns="90488" tIns="44450" rIns="90488" bIns="44450"/>
          <a:lstStyle/>
          <a:p>
            <a:pPr eaLnBrk="1" hangingPunct="1">
              <a:defRPr/>
            </a:pPr>
            <a:r>
              <a:rPr lang="en-US" altLang="en-US" dirty="0">
                <a:ea typeface="+mj-ea"/>
              </a:rPr>
              <a:t>Learning Objective 6</a:t>
            </a:r>
          </a:p>
        </p:txBody>
      </p:sp>
      <p:sp>
        <p:nvSpPr>
          <p:cNvPr id="5" name="Text Box 13"/>
          <p:cNvSpPr txBox="1">
            <a:spLocks noChangeArrowheads="1"/>
          </p:cNvSpPr>
          <p:nvPr/>
        </p:nvSpPr>
        <p:spPr bwMode="auto">
          <a:xfrm>
            <a:off x="1905000" y="2671763"/>
            <a:ext cx="5334000" cy="1138237"/>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fontAlgn="auto">
              <a:spcBef>
                <a:spcPct val="50000"/>
              </a:spcBef>
              <a:spcAft>
                <a:spcPts val="0"/>
              </a:spcAft>
              <a:defRPr/>
            </a:pPr>
            <a:r>
              <a:rPr lang="en-US" sz="3400" b="1" dirty="0">
                <a:solidFill>
                  <a:schemeClr val="accent6">
                    <a:lumMod val="75000"/>
                  </a:schemeClr>
                </a:solidFill>
                <a:latin typeface="+mj-lt"/>
                <a:ea typeface="MS PGothic" pitchFamily="34" charset="-128"/>
                <a:cs typeface="+mn-cs"/>
              </a:rPr>
              <a:t>Prepare a manufacturing overhead budget. </a:t>
            </a:r>
          </a:p>
        </p:txBody>
      </p:sp>
    </p:spTree>
  </p:cSld>
  <p:clrMapOvr>
    <a:masterClrMapping/>
  </p:clrMapOvr>
  <p:transition>
    <p:strips dir="rd"/>
  </p:transition>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sz="3600" dirty="0">
                <a:latin typeface="Calibri Light" charset="0"/>
              </a:rPr>
              <a:t>Manufacturing Overhead Budget </a:t>
            </a:r>
            <a:r>
              <a:rPr lang="nb-NO" sz="3600" dirty="0">
                <a:latin typeface="Calibri Light" charset="0"/>
              </a:rPr>
              <a:t>– Part 1</a:t>
            </a:r>
          </a:p>
        </p:txBody>
      </p:sp>
      <p:sp>
        <p:nvSpPr>
          <p:cNvPr id="408579" name="Rectangle 3"/>
          <p:cNvSpPr>
            <a:spLocks noGrp="1" noChangeArrowheads="1"/>
          </p:cNvSpPr>
          <p:nvPr>
            <p:ph type="body" idx="1"/>
          </p:nvPr>
        </p:nvSpPr>
        <p:spPr>
          <a:xfrm>
            <a:off x="304800" y="1524000"/>
            <a:ext cx="8610600" cy="4572000"/>
          </a:xfrm>
          <a:solidFill>
            <a:srgbClr val="1F4429"/>
          </a:solidFill>
          <a:ln w="12700">
            <a:solidFill>
              <a:schemeClr val="tx1"/>
            </a:solidFill>
            <a:miter lim="800000"/>
            <a:headEnd/>
            <a:tailEnd/>
          </a:ln>
          <a:effectLst>
            <a:outerShdw blurRad="63500" dist="35921" dir="2700000" algn="ctr" rotWithShape="0">
              <a:srgbClr val="000000"/>
            </a:outerShdw>
          </a:effectLst>
        </p:spPr>
        <p:txBody>
          <a:bodyPr lIns="90488" tIns="44450" rIns="90488" bIns="44450"/>
          <a:lstStyle/>
          <a:p>
            <a:pPr eaLnBrk="1" hangingPunct="1">
              <a:lnSpc>
                <a:spcPct val="95000"/>
              </a:lnSpc>
              <a:spcBef>
                <a:spcPct val="40000"/>
              </a:spcBef>
              <a:buClr>
                <a:srgbClr val="FFFF00"/>
              </a:buClr>
            </a:pPr>
            <a:r>
              <a:rPr lang="en-US" sz="2800">
                <a:solidFill>
                  <a:schemeClr val="bg1"/>
                </a:solidFill>
                <a:effectLst>
                  <a:outerShdw blurRad="38100" dist="38100" dir="2700000" algn="tl">
                    <a:srgbClr val="000000"/>
                  </a:outerShdw>
                </a:effectLst>
                <a:latin typeface="Calibri" charset="0"/>
                <a:cs typeface="Arial" charset="0"/>
              </a:rPr>
              <a:t>At Royal, manufacturing overhead is applied to units of product on the basis of direct labor hours.</a:t>
            </a:r>
          </a:p>
          <a:p>
            <a:pPr eaLnBrk="1" hangingPunct="1">
              <a:lnSpc>
                <a:spcPct val="95000"/>
              </a:lnSpc>
              <a:spcBef>
                <a:spcPct val="40000"/>
              </a:spcBef>
              <a:buClr>
                <a:srgbClr val="FFFF00"/>
              </a:buClr>
            </a:pPr>
            <a:r>
              <a:rPr lang="en-US" sz="2800">
                <a:solidFill>
                  <a:schemeClr val="bg1"/>
                </a:solidFill>
                <a:effectLst>
                  <a:outerShdw blurRad="38100" dist="38100" dir="2700000" algn="tl">
                    <a:srgbClr val="000000"/>
                  </a:outerShdw>
                </a:effectLst>
                <a:latin typeface="Calibri" charset="0"/>
                <a:cs typeface="Arial" charset="0"/>
              </a:rPr>
              <a:t>The </a:t>
            </a:r>
            <a:r>
              <a:rPr lang="en-US" sz="2800">
                <a:solidFill>
                  <a:srgbClr val="FFFF00"/>
                </a:solidFill>
                <a:effectLst>
                  <a:outerShdw blurRad="38100" dist="38100" dir="2700000" algn="tl">
                    <a:srgbClr val="000000"/>
                  </a:outerShdw>
                </a:effectLst>
                <a:latin typeface="Calibri" charset="0"/>
                <a:cs typeface="Arial" charset="0"/>
              </a:rPr>
              <a:t>variable</a:t>
            </a:r>
            <a:r>
              <a:rPr lang="en-US" sz="2800">
                <a:solidFill>
                  <a:schemeClr val="bg1"/>
                </a:solidFill>
                <a:effectLst>
                  <a:outerShdw blurRad="38100" dist="38100" dir="2700000" algn="tl">
                    <a:srgbClr val="000000"/>
                  </a:outerShdw>
                </a:effectLst>
                <a:latin typeface="Calibri" charset="0"/>
                <a:cs typeface="Arial" charset="0"/>
              </a:rPr>
              <a:t> manufacturing overhead rate is </a:t>
            </a:r>
            <a:r>
              <a:rPr lang="en-US" sz="2800">
                <a:solidFill>
                  <a:srgbClr val="FFFF00"/>
                </a:solidFill>
                <a:effectLst>
                  <a:outerShdw blurRad="38100" dist="38100" dir="2700000" algn="tl">
                    <a:srgbClr val="000000"/>
                  </a:outerShdw>
                </a:effectLst>
                <a:latin typeface="Calibri" charset="0"/>
                <a:cs typeface="Arial" charset="0"/>
              </a:rPr>
              <a:t>$20 per direct labor hour</a:t>
            </a:r>
            <a:r>
              <a:rPr lang="en-US" sz="2800">
                <a:solidFill>
                  <a:schemeClr val="bg1"/>
                </a:solidFill>
                <a:effectLst>
                  <a:outerShdw blurRad="38100" dist="38100" dir="2700000" algn="tl">
                    <a:srgbClr val="000000"/>
                  </a:outerShdw>
                </a:effectLst>
                <a:latin typeface="Calibri" charset="0"/>
                <a:cs typeface="Arial" charset="0"/>
              </a:rPr>
              <a:t>.</a:t>
            </a:r>
          </a:p>
          <a:p>
            <a:pPr eaLnBrk="1" hangingPunct="1">
              <a:lnSpc>
                <a:spcPct val="95000"/>
              </a:lnSpc>
              <a:spcBef>
                <a:spcPct val="40000"/>
              </a:spcBef>
              <a:buClr>
                <a:srgbClr val="FFFF00"/>
              </a:buClr>
            </a:pPr>
            <a:r>
              <a:rPr lang="en-US" sz="2800">
                <a:solidFill>
                  <a:schemeClr val="bg1"/>
                </a:solidFill>
                <a:effectLst>
                  <a:outerShdw blurRad="38100" dist="38100" dir="2700000" algn="tl">
                    <a:srgbClr val="000000"/>
                  </a:outerShdw>
                </a:effectLst>
                <a:latin typeface="Calibri" charset="0"/>
                <a:cs typeface="Arial" charset="0"/>
              </a:rPr>
              <a:t>Fixed manufacturing overhead is </a:t>
            </a:r>
            <a:r>
              <a:rPr lang="en-US" sz="2800">
                <a:solidFill>
                  <a:srgbClr val="FFFF00"/>
                </a:solidFill>
                <a:effectLst>
                  <a:outerShdw blurRad="38100" dist="38100" dir="2700000" algn="tl">
                    <a:srgbClr val="000000"/>
                  </a:outerShdw>
                </a:effectLst>
                <a:latin typeface="Calibri" charset="0"/>
                <a:cs typeface="Arial" charset="0"/>
              </a:rPr>
              <a:t>$50,000 </a:t>
            </a:r>
            <a:r>
              <a:rPr lang="en-US" sz="2800">
                <a:solidFill>
                  <a:schemeClr val="bg1"/>
                </a:solidFill>
                <a:effectLst>
                  <a:outerShdw blurRad="38100" dist="38100" dir="2700000" algn="tl">
                    <a:srgbClr val="000000"/>
                  </a:outerShdw>
                </a:effectLst>
                <a:latin typeface="Calibri" charset="0"/>
                <a:cs typeface="Arial" charset="0"/>
              </a:rPr>
              <a:t>per month, which includes </a:t>
            </a:r>
            <a:r>
              <a:rPr lang="en-US" sz="2800">
                <a:solidFill>
                  <a:srgbClr val="FFFF00"/>
                </a:solidFill>
                <a:effectLst>
                  <a:outerShdw blurRad="38100" dist="38100" dir="2700000" algn="tl">
                    <a:srgbClr val="000000"/>
                  </a:outerShdw>
                </a:effectLst>
                <a:latin typeface="Calibri" charset="0"/>
                <a:cs typeface="Arial" charset="0"/>
              </a:rPr>
              <a:t>$20,000 of noncash costs </a:t>
            </a:r>
            <a:r>
              <a:rPr lang="en-US" sz="2800">
                <a:solidFill>
                  <a:schemeClr val="bg1"/>
                </a:solidFill>
                <a:effectLst>
                  <a:outerShdw blurRad="38100" dist="38100" dir="2700000" algn="tl">
                    <a:srgbClr val="000000"/>
                  </a:outerShdw>
                </a:effectLst>
                <a:latin typeface="Calibri" charset="0"/>
                <a:cs typeface="Arial" charset="0"/>
              </a:rPr>
              <a:t>(primarily depreciation of plant assets).</a:t>
            </a:r>
            <a:br>
              <a:rPr lang="en-US" sz="2800">
                <a:solidFill>
                  <a:schemeClr val="bg1"/>
                </a:solidFill>
                <a:effectLst>
                  <a:outerShdw blurRad="38100" dist="38100" dir="2700000" algn="tl">
                    <a:srgbClr val="000000"/>
                  </a:outerShdw>
                </a:effectLst>
                <a:latin typeface="Calibri" charset="0"/>
                <a:cs typeface="Arial" charset="0"/>
              </a:rPr>
            </a:br>
            <a:endParaRPr lang="en-US" sz="2800">
              <a:solidFill>
                <a:schemeClr val="bg1"/>
              </a:solidFill>
              <a:effectLst>
                <a:outerShdw blurRad="38100" dist="38100" dir="2700000" algn="tl">
                  <a:srgbClr val="000000"/>
                </a:outerShdw>
              </a:effectLst>
              <a:latin typeface="Calibri" charset="0"/>
              <a:cs typeface="Arial" charset="0"/>
            </a:endParaRPr>
          </a:p>
          <a:p>
            <a:pPr algn="ctr" eaLnBrk="1" hangingPunct="1">
              <a:buClr>
                <a:srgbClr val="FFFF00"/>
              </a:buClr>
              <a:buFont typeface="Monotype Sorts" charset="0"/>
              <a:buChar char=" "/>
            </a:pPr>
            <a:r>
              <a:rPr lang="en-US" sz="2800">
                <a:solidFill>
                  <a:srgbClr val="FFFF00"/>
                </a:solidFill>
                <a:effectLst>
                  <a:outerShdw blurRad="38100" dist="38100" dir="2700000" algn="tl">
                    <a:srgbClr val="000000"/>
                  </a:outerShdw>
                </a:effectLst>
                <a:latin typeface="Calibri" charset="0"/>
                <a:cs typeface="Arial" charset="0"/>
              </a:rPr>
              <a:t>Let’s prepare the manufacturing overhead budget.</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08579">
                                            <p:txEl>
                                              <p:pRg st="0" end="0"/>
                                            </p:txEl>
                                          </p:spTgt>
                                        </p:tgtEl>
                                        <p:attrNameLst>
                                          <p:attrName>style.visibility</p:attrName>
                                        </p:attrNameLst>
                                      </p:cBhvr>
                                      <p:to>
                                        <p:strVal val="visible"/>
                                      </p:to>
                                    </p:set>
                                    <p:animEffect transition="in" filter="wipe(up)">
                                      <p:cBhvr>
                                        <p:cTn id="7" dur="500"/>
                                        <p:tgtEl>
                                          <p:spTgt spid="408579">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08579">
                                            <p:txEl>
                                              <p:pRg st="1" end="1"/>
                                            </p:txEl>
                                          </p:spTgt>
                                        </p:tgtEl>
                                        <p:attrNameLst>
                                          <p:attrName>style.visibility</p:attrName>
                                        </p:attrNameLst>
                                      </p:cBhvr>
                                      <p:to>
                                        <p:strVal val="visible"/>
                                      </p:to>
                                    </p:set>
                                    <p:animEffect transition="in" filter="wipe(up)">
                                      <p:cBhvr>
                                        <p:cTn id="11" dur="500"/>
                                        <p:tgtEl>
                                          <p:spTgt spid="408579">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08579">
                                            <p:txEl>
                                              <p:pRg st="2" end="2"/>
                                            </p:txEl>
                                          </p:spTgt>
                                        </p:tgtEl>
                                        <p:attrNameLst>
                                          <p:attrName>style.visibility</p:attrName>
                                        </p:attrNameLst>
                                      </p:cBhvr>
                                      <p:to>
                                        <p:strVal val="visible"/>
                                      </p:to>
                                    </p:set>
                                    <p:animEffect transition="in" filter="wipe(up)">
                                      <p:cBhvr>
                                        <p:cTn id="15" dur="500"/>
                                        <p:tgtEl>
                                          <p:spTgt spid="408579">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408579">
                                            <p:txEl>
                                              <p:pRg st="3" end="3"/>
                                            </p:txEl>
                                          </p:spTgt>
                                        </p:tgtEl>
                                        <p:attrNameLst>
                                          <p:attrName>style.visibility</p:attrName>
                                        </p:attrNameLst>
                                      </p:cBhvr>
                                      <p:to>
                                        <p:strVal val="visible"/>
                                      </p:to>
                                    </p:set>
                                    <p:animEffect transition="in" filter="wipe(up)">
                                      <p:cBhvr>
                                        <p:cTn id="19" dur="500"/>
                                        <p:tgtEl>
                                          <p:spTgt spid="4085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579" grpId="0" build="p" autoUpdateAnimBg="0" advAuto="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sz="3600" dirty="0">
                <a:latin typeface="Calibri Light" charset="0"/>
              </a:rPr>
              <a:t>Manufacturing Overhead Budget </a:t>
            </a:r>
            <a:r>
              <a:rPr lang="nb-NO" sz="3600" dirty="0">
                <a:latin typeface="Calibri Light" charset="0"/>
              </a:rPr>
              <a:t>– Part 2</a:t>
            </a:r>
          </a:p>
        </p:txBody>
      </p:sp>
      <p:pic>
        <p:nvPicPr>
          <p:cNvPr id="69635"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8988" y="1360488"/>
            <a:ext cx="7983537" cy="283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3733800" y="2459038"/>
            <a:ext cx="5038725" cy="150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grpSp>
        <p:nvGrpSpPr>
          <p:cNvPr id="2" name="Group 4"/>
          <p:cNvGrpSpPr>
            <a:grpSpLocks/>
          </p:cNvGrpSpPr>
          <p:nvPr/>
        </p:nvGrpSpPr>
        <p:grpSpPr bwMode="auto">
          <a:xfrm>
            <a:off x="2832100" y="2209800"/>
            <a:ext cx="4559300" cy="2959100"/>
            <a:chOff x="1728" y="2216"/>
            <a:chExt cx="2872" cy="1864"/>
          </a:xfrm>
        </p:grpSpPr>
        <p:sp>
          <p:nvSpPr>
            <p:cNvPr id="410629" name="Line 5"/>
            <p:cNvSpPr>
              <a:spLocks noChangeShapeType="1"/>
            </p:cNvSpPr>
            <p:nvPr/>
          </p:nvSpPr>
          <p:spPr bwMode="auto">
            <a:xfrm flipV="1">
              <a:off x="3072" y="2373"/>
              <a:ext cx="0" cy="1448"/>
            </a:xfrm>
            <a:prstGeom prst="line">
              <a:avLst/>
            </a:prstGeom>
            <a:noFill/>
            <a:ln w="38100">
              <a:solidFill>
                <a:srgbClr val="FC0128"/>
              </a:solidFill>
              <a:round/>
              <a:headEnd/>
              <a:tailEnd type="triangle"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410630" name="Rectangle 6"/>
            <p:cNvSpPr>
              <a:spLocks noChangeArrowheads="1"/>
            </p:cNvSpPr>
            <p:nvPr/>
          </p:nvSpPr>
          <p:spPr bwMode="auto">
            <a:xfrm>
              <a:off x="2488" y="2216"/>
              <a:ext cx="2112" cy="144"/>
            </a:xfrm>
            <a:prstGeom prst="rect">
              <a:avLst/>
            </a:prstGeom>
            <a:noFill/>
            <a:ln w="38100">
              <a:solidFill>
                <a:srgbClr val="FC0128"/>
              </a:solidFill>
              <a:miter lim="800000"/>
              <a:headEnd/>
              <a:tailEnd/>
            </a:ln>
            <a:effectLst>
              <a:outerShdw blurRad="63500"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defRPr/>
              </a:pPr>
              <a:endParaRPr lang="en-US" altLang="en-US">
                <a:cs typeface="+mn-cs"/>
              </a:endParaRPr>
            </a:p>
          </p:txBody>
        </p:sp>
        <p:sp>
          <p:nvSpPr>
            <p:cNvPr id="410631" name="Rectangle 7"/>
            <p:cNvSpPr>
              <a:spLocks noChangeArrowheads="1"/>
            </p:cNvSpPr>
            <p:nvPr/>
          </p:nvSpPr>
          <p:spPr bwMode="auto">
            <a:xfrm>
              <a:off x="1728" y="3786"/>
              <a:ext cx="2688" cy="294"/>
            </a:xfrm>
            <a:prstGeom prst="rect">
              <a:avLst/>
            </a:prstGeom>
            <a:solidFill>
              <a:srgbClr val="595959"/>
            </a:solidFill>
            <a:ln w="12700">
              <a:solidFill>
                <a:srgbClr val="000000"/>
              </a:solidFill>
              <a:miter lim="800000"/>
              <a:headEnd/>
              <a:tailEnd/>
            </a:ln>
            <a:effectLst>
              <a:outerShdw blurRad="63500" dist="38100" dir="2700000" algn="tl" rotWithShape="0">
                <a:srgbClr val="000000">
                  <a:alpha val="39998"/>
                </a:srgbClr>
              </a:outerShdw>
            </a:effectLst>
          </p:spPr>
          <p:txBody>
            <a:bodyPr lIns="90488" tIns="44450" rIns="90488" bIns="44450">
              <a:spAutoFit/>
            </a:bodyPr>
            <a:lstStyle/>
            <a:p>
              <a:pPr algn="ctr"/>
              <a:r>
                <a:rPr lang="en-US" sz="2400">
                  <a:solidFill>
                    <a:srgbClr val="FFFFCC"/>
                  </a:solidFill>
                  <a:effectLst>
                    <a:outerShdw blurRad="38100" dist="38100" dir="2700000" algn="tl">
                      <a:srgbClr val="000000"/>
                    </a:outerShdw>
                  </a:effectLst>
                </a:rPr>
                <a:t>Direct Labor Budget.</a:t>
              </a:r>
            </a:p>
          </p:txBody>
        </p:sp>
      </p:gr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sz="3600" dirty="0">
                <a:latin typeface="Calibri Light" charset="0"/>
              </a:rPr>
              <a:t>Manufacturing Overhead Budget </a:t>
            </a:r>
            <a:r>
              <a:rPr lang="nb-NO" sz="3600" dirty="0">
                <a:latin typeface="Calibri Light" charset="0"/>
              </a:rPr>
              <a:t>– Part 3</a:t>
            </a:r>
          </a:p>
        </p:txBody>
      </p:sp>
      <p:pic>
        <p:nvPicPr>
          <p:cNvPr id="70659"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8988" y="1360488"/>
            <a:ext cx="7983537" cy="283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4"/>
          <p:cNvGrpSpPr>
            <a:grpSpLocks/>
          </p:cNvGrpSpPr>
          <p:nvPr/>
        </p:nvGrpSpPr>
        <p:grpSpPr bwMode="auto">
          <a:xfrm>
            <a:off x="1524001" y="3481386"/>
            <a:ext cx="7237413" cy="1822450"/>
            <a:chOff x="1098" y="3048"/>
            <a:chExt cx="4559" cy="1148"/>
          </a:xfrm>
        </p:grpSpPr>
        <p:grpSp>
          <p:nvGrpSpPr>
            <p:cNvPr id="70661" name="Group 5"/>
            <p:cNvGrpSpPr>
              <a:grpSpLocks/>
            </p:cNvGrpSpPr>
            <p:nvPr/>
          </p:nvGrpSpPr>
          <p:grpSpPr bwMode="auto">
            <a:xfrm>
              <a:off x="1098" y="3048"/>
              <a:ext cx="4559" cy="543"/>
              <a:chOff x="234" y="3720"/>
              <a:chExt cx="4559" cy="543"/>
            </a:xfrm>
          </p:grpSpPr>
          <p:sp>
            <p:nvSpPr>
              <p:cNvPr id="412678" name="Rectangle 6"/>
              <p:cNvSpPr>
                <a:spLocks noChangeArrowheads="1"/>
              </p:cNvSpPr>
              <p:nvPr/>
            </p:nvSpPr>
            <p:spPr bwMode="auto">
              <a:xfrm>
                <a:off x="234" y="3720"/>
                <a:ext cx="4559" cy="543"/>
              </a:xfrm>
              <a:prstGeom prst="rect">
                <a:avLst/>
              </a:prstGeom>
              <a:solidFill>
                <a:srgbClr val="0E5772"/>
              </a:solidFill>
              <a:ln w="9525">
                <a:solidFill>
                  <a:schemeClr val="tx1"/>
                </a:solidFill>
                <a:miter lim="800000"/>
                <a:headEnd/>
                <a:tailEnd/>
              </a:ln>
              <a:effectLst>
                <a:outerShdw blurRad="63500" dist="38099" dir="2700000" algn="ctr" rotWithShape="0">
                  <a:schemeClr val="bg2">
                    <a:alpha val="74997"/>
                  </a:schemeClr>
                </a:outerShdw>
              </a:effec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defRPr/>
                </a:pPr>
                <a:endParaRPr lang="en-US" altLang="en-US">
                  <a:solidFill>
                    <a:schemeClr val="bg1"/>
                  </a:solidFill>
                  <a:cs typeface="+mn-cs"/>
                </a:endParaRPr>
              </a:p>
            </p:txBody>
          </p:sp>
          <p:grpSp>
            <p:nvGrpSpPr>
              <p:cNvPr id="70664" name="Group 7"/>
              <p:cNvGrpSpPr>
                <a:grpSpLocks/>
              </p:cNvGrpSpPr>
              <p:nvPr/>
            </p:nvGrpSpPr>
            <p:grpSpPr bwMode="auto">
              <a:xfrm>
                <a:off x="378" y="3735"/>
                <a:ext cx="4363" cy="442"/>
                <a:chOff x="134" y="3387"/>
                <a:chExt cx="4363" cy="442"/>
              </a:xfrm>
            </p:grpSpPr>
            <p:sp>
              <p:nvSpPr>
                <p:cNvPr id="70665" name="Text Box 8"/>
                <p:cNvSpPr txBox="1">
                  <a:spLocks noChangeArrowheads="1"/>
                </p:cNvSpPr>
                <p:nvPr/>
              </p:nvSpPr>
              <p:spPr bwMode="auto">
                <a:xfrm>
                  <a:off x="134" y="3387"/>
                  <a:ext cx="264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000" dirty="0">
                      <a:solidFill>
                        <a:srgbClr val="FFFF00"/>
                      </a:solidFill>
                    </a:rPr>
                    <a:t>Total mfg. OH for quarter  $251,000</a:t>
                  </a:r>
                  <a:br>
                    <a:rPr lang="en-US" sz="2000" dirty="0">
                      <a:solidFill>
                        <a:srgbClr val="FFFF00"/>
                      </a:solidFill>
                    </a:rPr>
                  </a:br>
                  <a:r>
                    <a:rPr lang="en-US" sz="2000" dirty="0">
                      <a:solidFill>
                        <a:srgbClr val="FFFF00"/>
                      </a:solidFill>
                    </a:rPr>
                    <a:t>Total labor hours required    5,050</a:t>
                  </a:r>
                </a:p>
              </p:txBody>
            </p:sp>
            <p:sp>
              <p:nvSpPr>
                <p:cNvPr id="70666" name="Line 9"/>
                <p:cNvSpPr>
                  <a:spLocks noChangeShapeType="1"/>
                </p:cNvSpPr>
                <p:nvPr/>
              </p:nvSpPr>
              <p:spPr bwMode="auto">
                <a:xfrm>
                  <a:off x="414" y="3591"/>
                  <a:ext cx="2592"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7" name="Text Box 10"/>
                <p:cNvSpPr txBox="1">
                  <a:spLocks noChangeArrowheads="1"/>
                </p:cNvSpPr>
                <p:nvPr/>
              </p:nvSpPr>
              <p:spPr bwMode="auto">
                <a:xfrm>
                  <a:off x="2966" y="3483"/>
                  <a:ext cx="153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000" dirty="0">
                      <a:solidFill>
                        <a:srgbClr val="FFFF00"/>
                      </a:solidFill>
                    </a:rPr>
                    <a:t>=  $49.70 per hour </a:t>
                  </a:r>
                  <a:r>
                    <a:rPr lang="en-US" sz="2000" dirty="0">
                      <a:solidFill>
                        <a:srgbClr val="FF0000"/>
                      </a:solidFill>
                    </a:rPr>
                    <a:t>*</a:t>
                  </a:r>
                </a:p>
              </p:txBody>
            </p:sp>
          </p:grpSp>
        </p:grpSp>
        <p:sp>
          <p:nvSpPr>
            <p:cNvPr id="412683" name="Text Box 11"/>
            <p:cNvSpPr txBox="1">
              <a:spLocks noChangeArrowheads="1"/>
            </p:cNvSpPr>
            <p:nvPr/>
          </p:nvSpPr>
          <p:spPr bwMode="auto">
            <a:xfrm>
              <a:off x="4944" y="3984"/>
              <a:ext cx="713" cy="212"/>
            </a:xfrm>
            <a:prstGeom prst="rect">
              <a:avLst/>
            </a:prstGeom>
            <a:noFill/>
            <a:ln w="9525">
              <a:noFill/>
              <a:miter lim="800000"/>
              <a:headEnd/>
              <a:tailEnd/>
            </a:ln>
            <a:effectLst/>
          </p:spPr>
          <p:txBody>
            <a:bodyPr wrap="non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r>
                <a:rPr lang="en-US" sz="1600" b="1">
                  <a:solidFill>
                    <a:srgbClr val="C00000"/>
                  </a:solidFill>
                  <a:effectLst>
                    <a:outerShdw blurRad="38100" dist="38100" dir="2700000" algn="tl">
                      <a:srgbClr val="DDDDDD"/>
                    </a:outerShdw>
                  </a:effectLst>
                </a:rPr>
                <a:t>* rounded</a:t>
              </a:r>
            </a:p>
          </p:txBody>
        </p:sp>
      </p:gr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762000" y="152400"/>
            <a:ext cx="7604125" cy="1025525"/>
          </a:xfrm>
        </p:spPr>
        <p:txBody>
          <a:bodyPr lIns="90488" tIns="44450" rIns="90488" bIns="44450">
            <a:normAutofit fontScale="90000"/>
          </a:bodyPr>
          <a:lstStyle/>
          <a:p>
            <a:pPr eaLnBrk="1" hangingPunct="1">
              <a:defRPr/>
            </a:pPr>
            <a:r>
              <a:rPr lang="en-US" dirty="0"/>
              <a:t>Why Do Organizations Create Budgets?</a:t>
            </a:r>
            <a:br>
              <a:rPr lang="en-US" dirty="0"/>
            </a:br>
            <a:r>
              <a:rPr lang="en-US" dirty="0"/>
              <a:t>                 (Planning Perspective)</a:t>
            </a:r>
            <a:endParaRPr lang="en-US" altLang="en-US" dirty="0">
              <a:ea typeface="+mj-ea"/>
            </a:endParaRPr>
          </a:p>
        </p:txBody>
      </p:sp>
      <p:sp>
        <p:nvSpPr>
          <p:cNvPr id="19459" name="Oval 3"/>
          <p:cNvSpPr>
            <a:spLocks noChangeArrowheads="1"/>
          </p:cNvSpPr>
          <p:nvPr/>
        </p:nvSpPr>
        <p:spPr bwMode="auto">
          <a:xfrm>
            <a:off x="3149600" y="3073400"/>
            <a:ext cx="2463800" cy="1092200"/>
          </a:xfrm>
          <a:prstGeom prst="ellipse">
            <a:avLst/>
          </a:prstGeom>
          <a:solidFill>
            <a:schemeClr val="accent2"/>
          </a:solidFill>
          <a:ln w="12700">
            <a:solidFill>
              <a:srgbClr val="006600"/>
            </a:solidFill>
            <a:round/>
            <a:headEnd/>
            <a:tailEnd/>
          </a:ln>
          <a:effectLst>
            <a:outerShdw blurRad="63500" dist="38099" dir="2700000" algn="ctr" rotWithShape="0">
              <a:srgbClr val="000000">
                <a:alpha val="74997"/>
              </a:srgbClr>
            </a:outerShdw>
          </a:effec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r>
              <a:rPr lang="en-US" altLang="en-US" dirty="0">
                <a:cs typeface="+mn-cs"/>
              </a:rPr>
              <a:t>   </a:t>
            </a:r>
            <a:r>
              <a:rPr lang="en-US" altLang="en-US" sz="2800" dirty="0">
                <a:cs typeface="+mn-cs"/>
              </a:rPr>
              <a:t>Benefits</a:t>
            </a:r>
          </a:p>
        </p:txBody>
      </p:sp>
      <p:grpSp>
        <p:nvGrpSpPr>
          <p:cNvPr id="2" name="Group 5"/>
          <p:cNvGrpSpPr>
            <a:grpSpLocks/>
          </p:cNvGrpSpPr>
          <p:nvPr/>
        </p:nvGrpSpPr>
        <p:grpSpPr bwMode="auto">
          <a:xfrm>
            <a:off x="3389313" y="1685925"/>
            <a:ext cx="1981200" cy="1260475"/>
            <a:chOff x="2135" y="1062"/>
            <a:chExt cx="1248" cy="794"/>
          </a:xfrm>
        </p:grpSpPr>
        <p:sp>
          <p:nvSpPr>
            <p:cNvPr id="13331" name="Line 7"/>
            <p:cNvSpPr>
              <a:spLocks noChangeShapeType="1"/>
            </p:cNvSpPr>
            <p:nvPr/>
          </p:nvSpPr>
          <p:spPr bwMode="auto">
            <a:xfrm>
              <a:off x="2736" y="1536"/>
              <a:ext cx="0" cy="320"/>
            </a:xfrm>
            <a:prstGeom prst="line">
              <a:avLst/>
            </a:prstGeom>
            <a:noFill/>
            <a:ln w="25400">
              <a:solidFill>
                <a:srgbClr val="FF0000"/>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10278" name="Rectangle 6"/>
            <p:cNvSpPr>
              <a:spLocks noChangeArrowheads="1"/>
            </p:cNvSpPr>
            <p:nvPr/>
          </p:nvSpPr>
          <p:spPr bwMode="auto">
            <a:xfrm>
              <a:off x="2135" y="1062"/>
              <a:ext cx="1248" cy="486"/>
            </a:xfrm>
            <a:prstGeom prst="rect">
              <a:avLst/>
            </a:prstGeom>
            <a:solidFill>
              <a:srgbClr val="800080"/>
            </a:solidFill>
            <a:ln w="12700">
              <a:solidFill>
                <a:schemeClr val="tx1"/>
              </a:solidFill>
              <a:miter lim="800000"/>
              <a:headEnd/>
              <a:tailEnd/>
            </a:ln>
            <a:effectLst/>
          </p:spPr>
          <p:txBody>
            <a:bodyPr wrap="none" lIns="90488" tIns="44450" rIns="90488" bIns="44450">
              <a:spAutoFit/>
            </a:bodyPr>
            <a:lstStyle/>
            <a:p>
              <a:pPr algn="ctr"/>
              <a:r>
                <a:rPr lang="en-US" sz="2200">
                  <a:solidFill>
                    <a:srgbClr val="FFFFFF"/>
                  </a:solidFill>
                  <a:effectLst>
                    <a:outerShdw blurRad="38100" dist="38100" dir="2700000" algn="tl">
                      <a:srgbClr val="000000"/>
                    </a:outerShdw>
                  </a:effectLst>
                </a:rPr>
                <a:t>Define goals</a:t>
              </a:r>
            </a:p>
            <a:p>
              <a:pPr algn="ctr"/>
              <a:r>
                <a:rPr lang="en-US" sz="2200">
                  <a:solidFill>
                    <a:srgbClr val="FFFFFF"/>
                  </a:solidFill>
                  <a:effectLst>
                    <a:outerShdw blurRad="38100" dist="38100" dir="2700000" algn="tl">
                      <a:srgbClr val="000000"/>
                    </a:outerShdw>
                  </a:effectLst>
                </a:rPr>
                <a:t>and objectives</a:t>
              </a:r>
            </a:p>
          </p:txBody>
        </p:sp>
      </p:grpSp>
      <p:grpSp>
        <p:nvGrpSpPr>
          <p:cNvPr id="3" name="Group 8"/>
          <p:cNvGrpSpPr>
            <a:grpSpLocks/>
          </p:cNvGrpSpPr>
          <p:nvPr/>
        </p:nvGrpSpPr>
        <p:grpSpPr bwMode="auto">
          <a:xfrm>
            <a:off x="3194051" y="4254500"/>
            <a:ext cx="2444751" cy="1584325"/>
            <a:chOff x="2012" y="2680"/>
            <a:chExt cx="1540" cy="998"/>
          </a:xfrm>
        </p:grpSpPr>
        <p:sp>
          <p:nvSpPr>
            <p:cNvPr id="310281" name="Rectangle 9"/>
            <p:cNvSpPr>
              <a:spLocks noChangeArrowheads="1"/>
            </p:cNvSpPr>
            <p:nvPr/>
          </p:nvSpPr>
          <p:spPr bwMode="auto">
            <a:xfrm>
              <a:off x="2012" y="2982"/>
              <a:ext cx="1540" cy="696"/>
            </a:xfrm>
            <a:prstGeom prst="rect">
              <a:avLst/>
            </a:prstGeom>
            <a:solidFill>
              <a:schemeClr val="accent2">
                <a:lumMod val="75000"/>
              </a:schemeClr>
            </a:solidFill>
            <a:ln w="12700">
              <a:solidFill>
                <a:schemeClr val="tx1"/>
              </a:solidFill>
              <a:miter lim="800000"/>
              <a:headEnd/>
              <a:tailEnd/>
            </a:ln>
            <a:effectLst/>
          </p:spPr>
          <p:txBody>
            <a:bodyPr wrap="square" lIns="90488" tIns="44450" rIns="90488" bIns="44450">
              <a:spAutoFit/>
            </a:bodyPr>
            <a:lstStyle/>
            <a:p>
              <a:pPr algn="ctr"/>
              <a:r>
                <a:rPr lang="en-US" sz="2200" dirty="0">
                  <a:solidFill>
                    <a:schemeClr val="bg1"/>
                  </a:solidFill>
                  <a:effectLst>
                    <a:outerShdw blurRad="38100" dist="38100" dir="2700000" algn="tl">
                      <a:srgbClr val="000000"/>
                    </a:outerShdw>
                  </a:effectLst>
                </a:rPr>
                <a:t>Uncover potential</a:t>
              </a:r>
            </a:p>
            <a:p>
              <a:pPr algn="ctr"/>
              <a:r>
                <a:rPr lang="en-US" sz="2200" dirty="0">
                  <a:solidFill>
                    <a:schemeClr val="bg1"/>
                  </a:solidFill>
                  <a:effectLst>
                    <a:outerShdw blurRad="38100" dist="38100" dir="2700000" algn="tl">
                      <a:srgbClr val="000000"/>
                    </a:outerShdw>
                  </a:effectLst>
                </a:rPr>
                <a:t>bottlenecks</a:t>
              </a:r>
            </a:p>
          </p:txBody>
        </p:sp>
        <p:sp>
          <p:nvSpPr>
            <p:cNvPr id="13330" name="Line 10"/>
            <p:cNvSpPr>
              <a:spLocks noChangeShapeType="1"/>
            </p:cNvSpPr>
            <p:nvPr/>
          </p:nvSpPr>
          <p:spPr bwMode="auto">
            <a:xfrm flipH="1" flipV="1">
              <a:off x="2736" y="2680"/>
              <a:ext cx="29" cy="296"/>
            </a:xfrm>
            <a:prstGeom prst="line">
              <a:avLst/>
            </a:prstGeom>
            <a:noFill/>
            <a:ln w="25400">
              <a:solidFill>
                <a:srgbClr val="FF0000"/>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4" name="Group 11"/>
          <p:cNvGrpSpPr>
            <a:grpSpLocks/>
          </p:cNvGrpSpPr>
          <p:nvPr/>
        </p:nvGrpSpPr>
        <p:grpSpPr bwMode="auto">
          <a:xfrm>
            <a:off x="1271588" y="3743325"/>
            <a:ext cx="1916112" cy="758825"/>
            <a:chOff x="801" y="2358"/>
            <a:chExt cx="1207" cy="478"/>
          </a:xfrm>
        </p:grpSpPr>
        <p:sp>
          <p:nvSpPr>
            <p:cNvPr id="310284" name="Rectangle 12"/>
            <p:cNvSpPr>
              <a:spLocks noChangeArrowheads="1"/>
            </p:cNvSpPr>
            <p:nvPr/>
          </p:nvSpPr>
          <p:spPr bwMode="auto">
            <a:xfrm>
              <a:off x="801" y="2358"/>
              <a:ext cx="976" cy="478"/>
            </a:xfrm>
            <a:prstGeom prst="rect">
              <a:avLst/>
            </a:prstGeom>
            <a:solidFill>
              <a:srgbClr val="663300"/>
            </a:solidFill>
            <a:ln w="12700">
              <a:noFill/>
              <a:miter lim="800000"/>
              <a:headEnd/>
              <a:tailEnd/>
            </a:ln>
            <a:effectLst/>
          </p:spPr>
          <p:txBody>
            <a:bodyPr wrap="none" lIns="90488" tIns="44450" rIns="90488" bIns="44450">
              <a:spAutoFit/>
            </a:bodyPr>
            <a:lstStyle/>
            <a:p>
              <a:pPr algn="ctr"/>
              <a:r>
                <a:rPr lang="en-US" sz="2200" dirty="0">
                  <a:solidFill>
                    <a:srgbClr val="FFFFFF"/>
                  </a:solidFill>
                  <a:effectLst>
                    <a:outerShdw blurRad="38100" dist="38100" dir="2700000" algn="tl">
                      <a:srgbClr val="000000"/>
                    </a:outerShdw>
                  </a:effectLst>
                </a:rPr>
                <a:t>Coordinate</a:t>
              </a:r>
            </a:p>
            <a:p>
              <a:pPr algn="ctr"/>
              <a:r>
                <a:rPr lang="en-US" sz="2200" dirty="0">
                  <a:solidFill>
                    <a:srgbClr val="FFFFFF"/>
                  </a:solidFill>
                  <a:effectLst>
                    <a:outerShdw blurRad="38100" dist="38100" dir="2700000" algn="tl">
                      <a:srgbClr val="000000"/>
                    </a:outerShdw>
                  </a:effectLst>
                </a:rPr>
                <a:t>activities</a:t>
              </a:r>
            </a:p>
          </p:txBody>
        </p:sp>
        <p:sp>
          <p:nvSpPr>
            <p:cNvPr id="13328" name="Line 13"/>
            <p:cNvSpPr>
              <a:spLocks noChangeShapeType="1"/>
            </p:cNvSpPr>
            <p:nvPr/>
          </p:nvSpPr>
          <p:spPr bwMode="auto">
            <a:xfrm flipV="1">
              <a:off x="1776" y="2440"/>
              <a:ext cx="232" cy="104"/>
            </a:xfrm>
            <a:prstGeom prst="line">
              <a:avLst/>
            </a:prstGeom>
            <a:noFill/>
            <a:ln w="25400">
              <a:solidFill>
                <a:srgbClr val="FF0000"/>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5" name="Group 14"/>
          <p:cNvGrpSpPr>
            <a:grpSpLocks/>
          </p:cNvGrpSpPr>
          <p:nvPr/>
        </p:nvGrpSpPr>
        <p:grpSpPr bwMode="auto">
          <a:xfrm>
            <a:off x="1066800" y="2438400"/>
            <a:ext cx="2193925" cy="877888"/>
            <a:chOff x="682" y="1518"/>
            <a:chExt cx="1382" cy="553"/>
          </a:xfrm>
        </p:grpSpPr>
        <p:sp>
          <p:nvSpPr>
            <p:cNvPr id="310287" name="Rectangle 15"/>
            <p:cNvSpPr>
              <a:spLocks noChangeArrowheads="1"/>
            </p:cNvSpPr>
            <p:nvPr/>
          </p:nvSpPr>
          <p:spPr bwMode="auto">
            <a:xfrm>
              <a:off x="682" y="1518"/>
              <a:ext cx="1213" cy="483"/>
            </a:xfrm>
            <a:prstGeom prst="rect">
              <a:avLst/>
            </a:prstGeom>
            <a:solidFill>
              <a:schemeClr val="accent4">
                <a:lumMod val="60000"/>
                <a:lumOff val="40000"/>
              </a:schemeClr>
            </a:solidFill>
            <a:ln w="12700">
              <a:noFill/>
              <a:miter lim="800000"/>
              <a:headEnd/>
              <a:tailEnd/>
            </a:ln>
            <a:effectLst/>
          </p:spPr>
          <p:txBody>
            <a:bodyPr wrap="none" lIns="90488" tIns="44450" rIns="90488" bIns="44450">
              <a:spAutoFit/>
            </a:bodyPr>
            <a:lstStyle/>
            <a:p>
              <a:pPr algn="ctr">
                <a:defRPr/>
              </a:pPr>
              <a:r>
                <a:rPr lang="en-US" sz="2200" dirty="0">
                  <a:solidFill>
                    <a:schemeClr val="accent3">
                      <a:lumMod val="50000"/>
                    </a:schemeClr>
                  </a:solidFill>
                  <a:ea typeface="MS PGothic" pitchFamily="34" charset="-128"/>
                  <a:cs typeface="+mn-cs"/>
                </a:rPr>
                <a:t>Communicate</a:t>
              </a:r>
            </a:p>
            <a:p>
              <a:pPr algn="ctr">
                <a:defRPr/>
              </a:pPr>
              <a:r>
                <a:rPr lang="en-US" sz="2200" dirty="0">
                  <a:solidFill>
                    <a:schemeClr val="accent3">
                      <a:lumMod val="50000"/>
                    </a:schemeClr>
                  </a:solidFill>
                  <a:ea typeface="MS PGothic" pitchFamily="34" charset="-128"/>
                  <a:cs typeface="+mn-cs"/>
                </a:rPr>
                <a:t>plans</a:t>
              </a:r>
            </a:p>
          </p:txBody>
        </p:sp>
        <p:sp>
          <p:nvSpPr>
            <p:cNvPr id="13326" name="Line 16"/>
            <p:cNvSpPr>
              <a:spLocks noChangeShapeType="1"/>
            </p:cNvSpPr>
            <p:nvPr/>
          </p:nvSpPr>
          <p:spPr bwMode="auto">
            <a:xfrm>
              <a:off x="1880" y="1983"/>
              <a:ext cx="184" cy="88"/>
            </a:xfrm>
            <a:prstGeom prst="line">
              <a:avLst/>
            </a:prstGeom>
            <a:noFill/>
            <a:ln w="25400">
              <a:solidFill>
                <a:srgbClr val="FF0000"/>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 name="Group 17"/>
          <p:cNvGrpSpPr>
            <a:grpSpLocks/>
          </p:cNvGrpSpPr>
          <p:nvPr/>
        </p:nvGrpSpPr>
        <p:grpSpPr bwMode="auto">
          <a:xfrm>
            <a:off x="5613400" y="2409825"/>
            <a:ext cx="2997200" cy="1104900"/>
            <a:chOff x="3536" y="1518"/>
            <a:chExt cx="1888" cy="696"/>
          </a:xfrm>
          <a:solidFill>
            <a:schemeClr val="accent3">
              <a:lumMod val="60000"/>
              <a:lumOff val="40000"/>
            </a:schemeClr>
          </a:solidFill>
        </p:grpSpPr>
        <p:sp>
          <p:nvSpPr>
            <p:cNvPr id="26638" name="Line 19"/>
            <p:cNvSpPr>
              <a:spLocks noChangeShapeType="1"/>
            </p:cNvSpPr>
            <p:nvPr/>
          </p:nvSpPr>
          <p:spPr bwMode="auto">
            <a:xfrm flipH="1">
              <a:off x="3536" y="1776"/>
              <a:ext cx="304" cy="176"/>
            </a:xfrm>
            <a:prstGeom prst="line">
              <a:avLst/>
            </a:prstGeom>
            <a:grpFill/>
            <a:ln w="25400">
              <a:solidFill>
                <a:srgbClr val="FF0000"/>
              </a:solidFill>
              <a:round/>
              <a:headEnd type="none" w="med" len="med"/>
              <a:tailEnd type="arrow" w="med" len="med"/>
            </a:ln>
          </p:spPr>
          <p:txBody>
            <a:bodyPr wrap="none" anchor="ctr"/>
            <a:lstStyle/>
            <a:p>
              <a:pPr>
                <a:defRPr/>
              </a:pPr>
              <a:endParaRPr lang="en-US" dirty="0">
                <a:ea typeface="MS PGothic" pitchFamily="34" charset="-128"/>
                <a:cs typeface="+mn-cs"/>
              </a:endParaRPr>
            </a:p>
          </p:txBody>
        </p:sp>
        <p:sp>
          <p:nvSpPr>
            <p:cNvPr id="310290" name="Rectangle 18"/>
            <p:cNvSpPr>
              <a:spLocks noChangeArrowheads="1"/>
            </p:cNvSpPr>
            <p:nvPr/>
          </p:nvSpPr>
          <p:spPr bwMode="auto">
            <a:xfrm>
              <a:off x="3808" y="1518"/>
              <a:ext cx="1616" cy="696"/>
            </a:xfrm>
            <a:prstGeom prst="rect">
              <a:avLst/>
            </a:prstGeom>
            <a:grpFill/>
            <a:ln w="12700">
              <a:solidFill>
                <a:schemeClr val="tx1"/>
              </a:solidFill>
              <a:miter lim="800000"/>
              <a:headEnd/>
              <a:tailEnd/>
            </a:ln>
            <a:effectLst/>
          </p:spPr>
          <p:txBody>
            <a:bodyPr wrap="square" lIns="90488" tIns="44450" rIns="90488" bIns="44450">
              <a:spAutoFit/>
            </a:bodyPr>
            <a:lstStyle/>
            <a:p>
              <a:pPr algn="ctr">
                <a:defRPr/>
              </a:pPr>
              <a:r>
                <a:rPr lang="en-US" sz="2200" dirty="0">
                  <a:ea typeface="MS PGothic" pitchFamily="34" charset="-128"/>
                  <a:cs typeface="+mn-cs"/>
                </a:rPr>
                <a:t>Think about and</a:t>
              </a:r>
            </a:p>
            <a:p>
              <a:pPr algn="ctr">
                <a:defRPr/>
              </a:pPr>
              <a:r>
                <a:rPr lang="en-US" sz="2200" dirty="0">
                  <a:ea typeface="MS PGothic" pitchFamily="34" charset="-128"/>
                  <a:cs typeface="+mn-cs"/>
                </a:rPr>
                <a:t>plan for the future</a:t>
              </a:r>
            </a:p>
          </p:txBody>
        </p:sp>
      </p:grpSp>
      <p:grpSp>
        <p:nvGrpSpPr>
          <p:cNvPr id="7" name="Group 20"/>
          <p:cNvGrpSpPr>
            <a:grpSpLocks/>
          </p:cNvGrpSpPr>
          <p:nvPr/>
        </p:nvGrpSpPr>
        <p:grpSpPr bwMode="auto">
          <a:xfrm>
            <a:off x="5689600" y="3743325"/>
            <a:ext cx="3149600" cy="1104900"/>
            <a:chOff x="3584" y="2358"/>
            <a:chExt cx="1984" cy="696"/>
          </a:xfrm>
        </p:grpSpPr>
        <p:sp>
          <p:nvSpPr>
            <p:cNvPr id="13323" name="Line 22"/>
            <p:cNvSpPr>
              <a:spLocks noChangeShapeType="1"/>
            </p:cNvSpPr>
            <p:nvPr/>
          </p:nvSpPr>
          <p:spPr bwMode="auto">
            <a:xfrm flipH="1" flipV="1">
              <a:off x="3584" y="2392"/>
              <a:ext cx="256" cy="112"/>
            </a:xfrm>
            <a:prstGeom prst="line">
              <a:avLst/>
            </a:prstGeom>
            <a:noFill/>
            <a:ln w="25400">
              <a:solidFill>
                <a:srgbClr val="FF0000"/>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10293" name="Rectangle 21"/>
            <p:cNvSpPr>
              <a:spLocks noChangeArrowheads="1"/>
            </p:cNvSpPr>
            <p:nvPr/>
          </p:nvSpPr>
          <p:spPr bwMode="auto">
            <a:xfrm>
              <a:off x="3824" y="2358"/>
              <a:ext cx="1744" cy="696"/>
            </a:xfrm>
            <a:prstGeom prst="rect">
              <a:avLst/>
            </a:prstGeom>
            <a:solidFill>
              <a:schemeClr val="tx2"/>
            </a:solidFill>
            <a:ln w="12700">
              <a:solidFill>
                <a:schemeClr val="tx1"/>
              </a:solidFill>
              <a:miter lim="800000"/>
              <a:headEnd/>
              <a:tailEnd/>
            </a:ln>
            <a:effectLst/>
          </p:spPr>
          <p:txBody>
            <a:bodyPr wrap="square" lIns="90488" tIns="44450" rIns="90488" bIns="44450">
              <a:spAutoFit/>
            </a:bodyPr>
            <a:lstStyle/>
            <a:p>
              <a:pPr algn="ctr"/>
              <a:r>
                <a:rPr lang="en-US" sz="2200" dirty="0">
                  <a:solidFill>
                    <a:srgbClr val="FFFFFF"/>
                  </a:solidFill>
                  <a:effectLst>
                    <a:outerShdw blurRad="38100" dist="38100" dir="2700000" algn="tl">
                      <a:srgbClr val="000000"/>
                    </a:outerShdw>
                  </a:effectLst>
                </a:rPr>
                <a:t>Means of allocating</a:t>
              </a:r>
            </a:p>
            <a:p>
              <a:pPr algn="ctr"/>
              <a:r>
                <a:rPr lang="en-US" sz="2200" dirty="0">
                  <a:solidFill>
                    <a:srgbClr val="FFFFFF"/>
                  </a:solidFill>
                  <a:effectLst>
                    <a:outerShdw blurRad="38100" dist="38100" dir="2700000" algn="tl">
                      <a:srgbClr val="000000"/>
                    </a:outerShdw>
                  </a:effectLst>
                </a:rPr>
                <a:t>resources</a:t>
              </a:r>
            </a:p>
          </p:txBody>
        </p:sp>
      </p:gr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par>
                          <p:cTn id="8" fill="hold" nodeType="afterGroup">
                            <p:stCondLst>
                              <p:cond delay="500"/>
                            </p:stCondLst>
                            <p:childTnLst>
                              <p:par>
                                <p:cTn id="9" presetID="18" presetClass="entr" presetSubtype="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strips(downRight)">
                                      <p:cBhvr>
                                        <p:cTn id="11" dur="500"/>
                                        <p:tgtEl>
                                          <p:spTgt spid="2"/>
                                        </p:tgtEl>
                                      </p:cBhvr>
                                    </p:animEffect>
                                  </p:childTnLst>
                                </p:cTn>
                              </p:par>
                            </p:childTnLst>
                          </p:cTn>
                        </p:par>
                        <p:par>
                          <p:cTn id="12" fill="hold" nodeType="afterGroup">
                            <p:stCondLst>
                              <p:cond delay="1000"/>
                            </p:stCondLst>
                            <p:childTnLst>
                              <p:par>
                                <p:cTn id="13" presetID="18" presetClass="entr" presetSubtype="9"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strips(upLeft)">
                                      <p:cBhvr>
                                        <p:cTn id="15" dur="500"/>
                                        <p:tgtEl>
                                          <p:spTgt spid="3"/>
                                        </p:tgtEl>
                                      </p:cBhvr>
                                    </p:animEffect>
                                  </p:childTnLst>
                                </p:cTn>
                              </p:par>
                            </p:childTnLst>
                          </p:cTn>
                        </p:par>
                        <p:par>
                          <p:cTn id="16" fill="hold" nodeType="afterGroup">
                            <p:stCondLst>
                              <p:cond delay="1500"/>
                            </p:stCondLst>
                            <p:childTnLst>
                              <p:par>
                                <p:cTn id="17" presetID="18" presetClass="entr" presetSubtype="3"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strips(upRight)">
                                      <p:cBhvr>
                                        <p:cTn id="19" dur="500"/>
                                        <p:tgtEl>
                                          <p:spTgt spid="7"/>
                                        </p:tgtEl>
                                      </p:cBhvr>
                                    </p:animEffect>
                                  </p:childTnLst>
                                </p:cTn>
                              </p:par>
                            </p:childTnLst>
                          </p:cTn>
                        </p:par>
                        <p:par>
                          <p:cTn id="20" fill="hold" nodeType="afterGroup">
                            <p:stCondLst>
                              <p:cond delay="2000"/>
                            </p:stCondLst>
                            <p:childTnLst>
                              <p:par>
                                <p:cTn id="21" presetID="18" presetClass="entr" presetSubtype="3"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strips(upRight)">
                                      <p:cBhvr>
                                        <p:cTn id="23" dur="500"/>
                                        <p:tgtEl>
                                          <p:spTgt spid="4"/>
                                        </p:tgtEl>
                                      </p:cBhvr>
                                    </p:animEffect>
                                  </p:childTnLst>
                                </p:cTn>
                              </p:par>
                            </p:childTnLst>
                          </p:cTn>
                        </p:par>
                        <p:par>
                          <p:cTn id="24" fill="hold" nodeType="afterGroup">
                            <p:stCondLst>
                              <p:cond delay="2500"/>
                            </p:stCondLst>
                            <p:childTnLst>
                              <p:par>
                                <p:cTn id="25" presetID="18" presetClass="entr" presetSubtype="6"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strips(downRight)">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sz="3600" dirty="0">
                <a:latin typeface="Calibri Light" charset="0"/>
              </a:rPr>
              <a:t>Manufacturing Overhead Budget </a:t>
            </a:r>
            <a:r>
              <a:rPr lang="nb-NO" sz="3600" dirty="0">
                <a:latin typeface="Calibri Light" charset="0"/>
              </a:rPr>
              <a:t>– Part 4</a:t>
            </a:r>
          </a:p>
        </p:txBody>
      </p:sp>
      <p:pic>
        <p:nvPicPr>
          <p:cNvPr id="7168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8988" y="1360488"/>
            <a:ext cx="7983537" cy="283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684" name="Group 4"/>
          <p:cNvGrpSpPr>
            <a:grpSpLocks/>
          </p:cNvGrpSpPr>
          <p:nvPr/>
        </p:nvGrpSpPr>
        <p:grpSpPr bwMode="auto">
          <a:xfrm>
            <a:off x="609600" y="3581400"/>
            <a:ext cx="6248400" cy="1447800"/>
            <a:chOff x="528" y="2976"/>
            <a:chExt cx="3936" cy="912"/>
          </a:xfrm>
        </p:grpSpPr>
        <p:sp>
          <p:nvSpPr>
            <p:cNvPr id="132101" name="Line 5"/>
            <p:cNvSpPr>
              <a:spLocks noChangeShapeType="1"/>
            </p:cNvSpPr>
            <p:nvPr/>
          </p:nvSpPr>
          <p:spPr bwMode="auto">
            <a:xfrm flipH="1" flipV="1">
              <a:off x="1920" y="2976"/>
              <a:ext cx="432" cy="576"/>
            </a:xfrm>
            <a:prstGeom prst="line">
              <a:avLst/>
            </a:prstGeom>
            <a:noFill/>
            <a:ln w="38100">
              <a:solidFill>
                <a:srgbClr val="FF0000"/>
              </a:solidFill>
              <a:round/>
              <a:headEnd/>
              <a:tailEnd type="arrow" w="med" len="med"/>
            </a:ln>
            <a:effectLst>
              <a:outerShdw blurRad="63500" dist="38099" dir="2700000" algn="ctr" rotWithShape="0">
                <a:schemeClr val="bg2">
                  <a:alpha val="74997"/>
                </a:schemeClr>
              </a:outerShdw>
            </a:effectLst>
            <a:extLst>
              <a:ext uri="{909E8E84-426E-40DD-AFC4-6F175D3DCCD1}">
                <a14:hiddenFill xmlns:a14="http://schemas.microsoft.com/office/drawing/2010/main">
                  <a:noFill/>
                </a14:hiddenFill>
              </a:ext>
            </a:extLst>
          </p:spPr>
          <p:txBody>
            <a:bodyPr/>
            <a:lstStyle/>
            <a:p>
              <a:endParaRPr lang="en-US"/>
            </a:p>
          </p:txBody>
        </p:sp>
        <p:sp>
          <p:nvSpPr>
            <p:cNvPr id="132102" name="Rectangle 6"/>
            <p:cNvSpPr>
              <a:spLocks noChangeArrowheads="1"/>
            </p:cNvSpPr>
            <p:nvPr/>
          </p:nvSpPr>
          <p:spPr bwMode="auto">
            <a:xfrm>
              <a:off x="528" y="3552"/>
              <a:ext cx="3936" cy="336"/>
            </a:xfrm>
            <a:prstGeom prst="rect">
              <a:avLst/>
            </a:prstGeom>
            <a:solidFill>
              <a:srgbClr val="CCECFF"/>
            </a:solidFill>
            <a:ln w="9525">
              <a:solidFill>
                <a:srgbClr val="0033CC"/>
              </a:solidFill>
              <a:miter lim="800000"/>
              <a:headEnd/>
              <a:tailEnd/>
            </a:ln>
            <a:effectLst>
              <a:outerShdw blurRad="63500" dist="53882" dir="2700000" algn="ctr" rotWithShape="0">
                <a:schemeClr val="tx1">
                  <a:alpha val="74997"/>
                </a:schemeClr>
              </a:outerShdw>
            </a:effectLst>
          </p:spPr>
          <p:txBody>
            <a:bodyPr wrap="none" anchor="ctr"/>
            <a:lstStyle/>
            <a:p>
              <a:pPr algn="ctr">
                <a:defRPr/>
              </a:pPr>
              <a:r>
                <a:rPr lang="en-US" altLang="en-US" sz="2600" dirty="0">
                  <a:solidFill>
                    <a:srgbClr val="0033CC"/>
                  </a:solidFill>
                  <a:latin typeface="Arial" pitchFamily="34" charset="0"/>
                  <a:ea typeface="MS PGothic" pitchFamily="34" charset="-128"/>
                  <a:cs typeface="+mn-cs"/>
                </a:rPr>
                <a:t>Depreciation is a noncash charge.</a:t>
              </a:r>
            </a:p>
          </p:txBody>
        </p:sp>
      </p:grpSp>
    </p:spTree>
  </p:cSld>
  <p:clrMapOvr>
    <a:masterClrMapping/>
  </p:clrMapOvr>
  <p:transition spd="med">
    <p:pull dir="l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706" name="Object 2"/>
          <p:cNvGraphicFramePr>
            <a:graphicFrameLocks/>
          </p:cNvGraphicFramePr>
          <p:nvPr/>
        </p:nvGraphicFramePr>
        <p:xfrm>
          <a:off x="304800" y="1905000"/>
          <a:ext cx="8610600" cy="2971800"/>
        </p:xfrm>
        <a:graphic>
          <a:graphicData uri="http://schemas.openxmlformats.org/presentationml/2006/ole">
            <mc:AlternateContent xmlns:mc="http://schemas.openxmlformats.org/markup-compatibility/2006">
              <mc:Choice xmlns:v="urn:schemas-microsoft-com:vml" Requires="v">
                <p:oleObj spid="_x0000_s72743" name="Worksheet" r:id="rId4" imgW="4089400" imgH="1587500" progId="Excel.Sheet.8">
                  <p:embed/>
                </p:oleObj>
              </mc:Choice>
              <mc:Fallback>
                <p:oleObj name="Worksheet" r:id="rId4" imgW="4089400" imgH="15875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905000"/>
                        <a:ext cx="8610600" cy="2971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5123" name="Rectangle 3"/>
          <p:cNvSpPr>
            <a:spLocks noGrp="1" noChangeArrowheads="1"/>
          </p:cNvSpPr>
          <p:nvPr>
            <p:ph type="title"/>
          </p:nvPr>
        </p:nvSpPr>
        <p:spPr/>
        <p:txBody>
          <a:bodyPr wrap="square" lIns="90488" tIns="44450" rIns="90488" bIns="44450" numCol="1" anchorCtr="0" compatLnSpc="1">
            <a:prstTxWarp prst="textNoShape">
              <a:avLst/>
            </a:prstTxWarp>
            <a:normAutofit fontScale="90000"/>
          </a:bodyPr>
          <a:lstStyle/>
          <a:p>
            <a:pPr eaLnBrk="1" hangingPunct="1"/>
            <a:r>
              <a:rPr lang="en-US" sz="3600" dirty="0">
                <a:latin typeface="Calibri Light" charset="0"/>
              </a:rPr>
              <a:t>Ending Finished Goods Inventory Budget </a:t>
            </a:r>
            <a:r>
              <a:rPr lang="nb-NO" sz="3600" dirty="0">
                <a:latin typeface="Calibri Light" charset="0"/>
              </a:rPr>
              <a:t>– Part 1</a:t>
            </a:r>
          </a:p>
        </p:txBody>
      </p:sp>
      <p:sp>
        <p:nvSpPr>
          <p:cNvPr id="416772" name="Rectangle 4"/>
          <p:cNvSpPr>
            <a:spLocks noChangeArrowheads="1"/>
          </p:cNvSpPr>
          <p:nvPr/>
        </p:nvSpPr>
        <p:spPr bwMode="auto">
          <a:xfrm>
            <a:off x="4306888" y="2208213"/>
            <a:ext cx="2768600" cy="406400"/>
          </a:xfrm>
          <a:prstGeom prst="rect">
            <a:avLst/>
          </a:prstGeom>
          <a:noFill/>
          <a:ln w="50800">
            <a:solidFill>
              <a:srgbClr val="FC0128"/>
            </a:solidFill>
            <a:miter lim="800000"/>
            <a:headEnd/>
            <a:tailEnd/>
          </a:ln>
          <a:effectLst>
            <a:outerShdw blurRad="63500"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defRPr/>
            </a:pPr>
            <a:endParaRPr lang="en-US" altLang="en-US">
              <a:cs typeface="+mn-cs"/>
            </a:endParaRPr>
          </a:p>
        </p:txBody>
      </p:sp>
      <p:sp>
        <p:nvSpPr>
          <p:cNvPr id="416773" name="Line 5"/>
          <p:cNvSpPr>
            <a:spLocks noChangeShapeType="1"/>
          </p:cNvSpPr>
          <p:nvPr/>
        </p:nvSpPr>
        <p:spPr bwMode="auto">
          <a:xfrm flipV="1">
            <a:off x="5703888" y="2633663"/>
            <a:ext cx="0" cy="2527300"/>
          </a:xfrm>
          <a:prstGeom prst="line">
            <a:avLst/>
          </a:prstGeom>
          <a:noFill/>
          <a:ln w="28575">
            <a:solidFill>
              <a:srgbClr val="FC0128"/>
            </a:solidFill>
            <a:round/>
            <a:headEnd/>
            <a:tailEnd type="triangle"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416774" name="Rectangle 6"/>
          <p:cNvSpPr>
            <a:spLocks noChangeArrowheads="1"/>
          </p:cNvSpPr>
          <p:nvPr/>
        </p:nvSpPr>
        <p:spPr bwMode="auto">
          <a:xfrm>
            <a:off x="3810001" y="5089524"/>
            <a:ext cx="3619500" cy="1197764"/>
          </a:xfrm>
          <a:prstGeom prst="rect">
            <a:avLst/>
          </a:prstGeom>
          <a:solidFill>
            <a:srgbClr val="006600"/>
          </a:solidFill>
          <a:ln w="12700">
            <a:solidFill>
              <a:srgbClr val="000000"/>
            </a:solidFill>
            <a:miter lim="800000"/>
            <a:headEnd/>
            <a:tailEnd/>
          </a:ln>
          <a:effectLst>
            <a:outerShdw blurRad="63500" dist="38100" dir="2700000" algn="tl" rotWithShape="0">
              <a:srgbClr val="000000">
                <a:alpha val="39998"/>
              </a:srgbClr>
            </a:outerShdw>
          </a:effectLst>
        </p:spPr>
        <p:txBody>
          <a:bodyPr wrap="square" lIns="90488" tIns="44450" rIns="90488" bIns="44450">
            <a:spAutoFit/>
          </a:bodyPr>
          <a:lstStyle/>
          <a:p>
            <a:pPr algn="ctr"/>
            <a:r>
              <a:rPr lang="en-US" sz="2400" dirty="0">
                <a:solidFill>
                  <a:srgbClr val="FFFFCC"/>
                </a:solidFill>
                <a:effectLst>
                  <a:outerShdw blurRad="38100" dist="38100" dir="2700000" algn="tl">
                    <a:srgbClr val="000000"/>
                  </a:outerShdw>
                </a:effectLst>
              </a:rPr>
              <a:t>Direct materials</a:t>
            </a:r>
          </a:p>
          <a:p>
            <a:pPr algn="ctr"/>
            <a:r>
              <a:rPr lang="en-US" sz="2400" dirty="0">
                <a:solidFill>
                  <a:srgbClr val="FFFFCC"/>
                </a:solidFill>
                <a:effectLst>
                  <a:outerShdw blurRad="38100" dist="38100" dir="2700000" algn="tl">
                    <a:srgbClr val="000000"/>
                  </a:outerShdw>
                </a:effectLst>
              </a:rPr>
              <a:t>budget and information.</a:t>
            </a:r>
          </a:p>
        </p:txBody>
      </p:sp>
    </p:spTree>
  </p:cSld>
  <p:clrMapOvr>
    <a:masterClrMapping/>
  </p:clrMapOvr>
  <p:transition>
    <p:strips dir="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730" name="Object 2"/>
          <p:cNvGraphicFramePr>
            <a:graphicFrameLocks/>
          </p:cNvGraphicFramePr>
          <p:nvPr/>
        </p:nvGraphicFramePr>
        <p:xfrm>
          <a:off x="304800" y="1905000"/>
          <a:ext cx="8610600" cy="2971800"/>
        </p:xfrm>
        <a:graphic>
          <a:graphicData uri="http://schemas.openxmlformats.org/presentationml/2006/ole">
            <mc:AlternateContent xmlns:mc="http://schemas.openxmlformats.org/markup-compatibility/2006">
              <mc:Choice xmlns:v="urn:schemas-microsoft-com:vml" Requires="v">
                <p:oleObj spid="_x0000_s73766" name="Worksheet" r:id="rId4" imgW="4089400" imgH="1587500" progId="Excel.Sheet.8">
                  <p:embed/>
                </p:oleObj>
              </mc:Choice>
              <mc:Fallback>
                <p:oleObj name="Worksheet" r:id="rId4" imgW="4089400" imgH="15875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905000"/>
                        <a:ext cx="8610600" cy="2971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6147" name="Rectangle 3"/>
          <p:cNvSpPr>
            <a:spLocks noGrp="1" noChangeArrowheads="1"/>
          </p:cNvSpPr>
          <p:nvPr>
            <p:ph type="title"/>
          </p:nvPr>
        </p:nvSpPr>
        <p:spPr/>
        <p:txBody>
          <a:bodyPr wrap="square" lIns="90488" tIns="44450" rIns="90488" bIns="44450" numCol="1" anchorCtr="0" compatLnSpc="1">
            <a:prstTxWarp prst="textNoShape">
              <a:avLst/>
            </a:prstTxWarp>
            <a:normAutofit fontScale="90000"/>
          </a:bodyPr>
          <a:lstStyle/>
          <a:p>
            <a:pPr eaLnBrk="1" hangingPunct="1"/>
            <a:r>
              <a:rPr lang="en-US" sz="3600" dirty="0">
                <a:latin typeface="Calibri Light" charset="0"/>
              </a:rPr>
              <a:t>Ending Finished Goods Inventory Budget </a:t>
            </a:r>
            <a:r>
              <a:rPr lang="nb-NO" sz="3600" dirty="0">
                <a:latin typeface="Calibri Light" charset="0"/>
              </a:rPr>
              <a:t>– Part 2</a:t>
            </a:r>
          </a:p>
        </p:txBody>
      </p:sp>
      <p:sp>
        <p:nvSpPr>
          <p:cNvPr id="6148" name="Rectangle 4"/>
          <p:cNvSpPr>
            <a:spLocks noChangeArrowheads="1"/>
          </p:cNvSpPr>
          <p:nvPr/>
        </p:nvSpPr>
        <p:spPr bwMode="auto">
          <a:xfrm>
            <a:off x="4343400" y="2468563"/>
            <a:ext cx="2768600" cy="406400"/>
          </a:xfrm>
          <a:prstGeom prst="rect">
            <a:avLst/>
          </a:prstGeom>
          <a:noFill/>
          <a:ln w="50800">
            <a:solidFill>
              <a:srgbClr val="FC0128"/>
            </a:solidFill>
            <a:miter lim="800000"/>
            <a:headEnd/>
            <a:tailEnd/>
          </a:ln>
          <a:effectLst>
            <a:outerShdw blurRad="63500"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defRPr/>
            </a:pPr>
            <a:endParaRPr lang="en-US" altLang="en-US">
              <a:cs typeface="+mn-cs"/>
            </a:endParaRPr>
          </a:p>
        </p:txBody>
      </p:sp>
      <p:sp>
        <p:nvSpPr>
          <p:cNvPr id="418821" name="Line 5"/>
          <p:cNvSpPr>
            <a:spLocks noChangeShapeType="1"/>
          </p:cNvSpPr>
          <p:nvPr/>
        </p:nvSpPr>
        <p:spPr bwMode="auto">
          <a:xfrm flipV="1">
            <a:off x="6019800" y="2894013"/>
            <a:ext cx="0" cy="2222500"/>
          </a:xfrm>
          <a:prstGeom prst="line">
            <a:avLst/>
          </a:prstGeom>
          <a:noFill/>
          <a:ln w="28575">
            <a:solidFill>
              <a:srgbClr val="FC0128"/>
            </a:solidFill>
            <a:round/>
            <a:headEnd/>
            <a:tailEnd type="triangle"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418822" name="Rectangle 6"/>
          <p:cNvSpPr>
            <a:spLocks noChangeArrowheads="1"/>
          </p:cNvSpPr>
          <p:nvPr/>
        </p:nvSpPr>
        <p:spPr bwMode="auto">
          <a:xfrm>
            <a:off x="4419600" y="5099050"/>
            <a:ext cx="3200400" cy="466725"/>
          </a:xfrm>
          <a:prstGeom prst="rect">
            <a:avLst/>
          </a:prstGeom>
          <a:solidFill>
            <a:srgbClr val="006600"/>
          </a:solidFill>
          <a:ln w="12700">
            <a:solidFill>
              <a:srgbClr val="000000"/>
            </a:solidFill>
            <a:miter lim="800000"/>
            <a:headEnd/>
            <a:tailEnd/>
          </a:ln>
          <a:effectLst>
            <a:outerShdw blurRad="63500" dist="38100" dir="2700000" algn="tl" rotWithShape="0">
              <a:srgbClr val="000000">
                <a:alpha val="39998"/>
              </a:srgbClr>
            </a:outerShdw>
          </a:effectLst>
        </p:spPr>
        <p:txBody>
          <a:bodyPr lIns="90488" tIns="44450" rIns="90488" bIns="44450">
            <a:spAutoFit/>
          </a:bodyPr>
          <a:lstStyle/>
          <a:p>
            <a:pPr algn="ctr"/>
            <a:r>
              <a:rPr lang="en-US" sz="2400">
                <a:solidFill>
                  <a:srgbClr val="FFFFCC"/>
                </a:solidFill>
                <a:effectLst>
                  <a:outerShdw blurRad="38100" dist="38100" dir="2700000" algn="tl">
                    <a:srgbClr val="000000"/>
                  </a:outerShdw>
                </a:effectLst>
              </a:rPr>
              <a:t>Direct labor budget.</a:t>
            </a:r>
          </a:p>
        </p:txBody>
      </p:sp>
    </p:spTree>
  </p:cSld>
  <p:clrMapOvr>
    <a:masterClrMapping/>
  </p:clrMapOvr>
  <p:transition>
    <p:strips dir="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754" name="Object 2"/>
          <p:cNvGraphicFramePr>
            <a:graphicFrameLocks/>
          </p:cNvGraphicFramePr>
          <p:nvPr/>
        </p:nvGraphicFramePr>
        <p:xfrm>
          <a:off x="76200" y="1905000"/>
          <a:ext cx="8980488" cy="3055938"/>
        </p:xfrm>
        <a:graphic>
          <a:graphicData uri="http://schemas.openxmlformats.org/presentationml/2006/ole">
            <mc:AlternateContent xmlns:mc="http://schemas.openxmlformats.org/markup-compatibility/2006">
              <mc:Choice xmlns:v="urn:schemas-microsoft-com:vml" Requires="v">
                <p:oleObj spid="_x0000_s74796" name="Worksheet" r:id="rId4" imgW="4254500" imgH="1625600" progId="Excel.Sheet.8">
                  <p:embed/>
                </p:oleObj>
              </mc:Choice>
              <mc:Fallback>
                <p:oleObj name="Worksheet" r:id="rId4" imgW="4254500" imgH="16256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1905000"/>
                        <a:ext cx="8980488" cy="30559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7171" name="Rectangle 3"/>
          <p:cNvSpPr>
            <a:spLocks noGrp="1" noChangeArrowheads="1"/>
          </p:cNvSpPr>
          <p:nvPr>
            <p:ph type="title"/>
          </p:nvPr>
        </p:nvSpPr>
        <p:spPr/>
        <p:txBody>
          <a:bodyPr wrap="square" lIns="90488" tIns="44450" rIns="90488" bIns="44450" numCol="1" anchorCtr="0" compatLnSpc="1">
            <a:prstTxWarp prst="textNoShape">
              <a:avLst/>
            </a:prstTxWarp>
            <a:normAutofit fontScale="90000"/>
          </a:bodyPr>
          <a:lstStyle/>
          <a:p>
            <a:pPr eaLnBrk="1" hangingPunct="1"/>
            <a:r>
              <a:rPr lang="en-US" sz="3600" dirty="0">
                <a:latin typeface="Calibri Light" charset="0"/>
              </a:rPr>
              <a:t>Ending Finished Goods Inventory Budget </a:t>
            </a:r>
            <a:r>
              <a:rPr lang="nb-NO" sz="3600" dirty="0">
                <a:latin typeface="Calibri Light" charset="0"/>
              </a:rPr>
              <a:t>– Part 3</a:t>
            </a:r>
          </a:p>
        </p:txBody>
      </p:sp>
      <p:grpSp>
        <p:nvGrpSpPr>
          <p:cNvPr id="74756" name="Group 4"/>
          <p:cNvGrpSpPr>
            <a:grpSpLocks/>
          </p:cNvGrpSpPr>
          <p:nvPr/>
        </p:nvGrpSpPr>
        <p:grpSpPr bwMode="auto">
          <a:xfrm>
            <a:off x="1981200" y="3124200"/>
            <a:ext cx="6934200" cy="2743200"/>
            <a:chOff x="1248" y="1968"/>
            <a:chExt cx="4368" cy="1728"/>
          </a:xfrm>
        </p:grpSpPr>
        <p:sp>
          <p:nvSpPr>
            <p:cNvPr id="420869" name="Line 5"/>
            <p:cNvSpPr>
              <a:spLocks noChangeShapeType="1"/>
            </p:cNvSpPr>
            <p:nvPr/>
          </p:nvSpPr>
          <p:spPr bwMode="auto">
            <a:xfrm flipH="1" flipV="1">
              <a:off x="4176" y="1968"/>
              <a:ext cx="432" cy="1344"/>
            </a:xfrm>
            <a:prstGeom prst="line">
              <a:avLst/>
            </a:prstGeom>
            <a:noFill/>
            <a:ln w="38100">
              <a:solidFill>
                <a:srgbClr val="FF0000"/>
              </a:solidFill>
              <a:round/>
              <a:headEnd/>
              <a:tailEnd type="triangle"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txBody>
            <a:bodyPr/>
            <a:lstStyle/>
            <a:p>
              <a:endParaRPr lang="en-US"/>
            </a:p>
          </p:txBody>
        </p:sp>
        <p:grpSp>
          <p:nvGrpSpPr>
            <p:cNvPr id="74758" name="Group 6"/>
            <p:cNvGrpSpPr>
              <a:grpSpLocks/>
            </p:cNvGrpSpPr>
            <p:nvPr/>
          </p:nvGrpSpPr>
          <p:grpSpPr bwMode="auto">
            <a:xfrm>
              <a:off x="1248" y="3216"/>
              <a:ext cx="4368" cy="480"/>
              <a:chOff x="528" y="3696"/>
              <a:chExt cx="4368" cy="480"/>
            </a:xfrm>
          </p:grpSpPr>
          <p:sp>
            <p:nvSpPr>
              <p:cNvPr id="420871" name="Rectangle 7"/>
              <p:cNvSpPr>
                <a:spLocks noChangeArrowheads="1"/>
              </p:cNvSpPr>
              <p:nvPr/>
            </p:nvSpPr>
            <p:spPr bwMode="auto">
              <a:xfrm>
                <a:off x="528" y="3696"/>
                <a:ext cx="4368" cy="480"/>
              </a:xfrm>
              <a:prstGeom prst="rect">
                <a:avLst/>
              </a:prstGeom>
              <a:solidFill>
                <a:srgbClr val="318B71"/>
              </a:solidFill>
              <a:ln w="9525">
                <a:solidFill>
                  <a:schemeClr val="tx1"/>
                </a:solidFill>
                <a:miter lim="800000"/>
                <a:headEnd/>
                <a:tailEnd/>
              </a:ln>
              <a:effectLst>
                <a:outerShdw blurRad="63500" dist="38099" dir="2700000" algn="ctr" rotWithShape="0">
                  <a:schemeClr val="bg2">
                    <a:alpha val="74997"/>
                  </a:schemeClr>
                </a:outerShdw>
              </a:effec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defRPr/>
                </a:pPr>
                <a:endParaRPr lang="en-US" altLang="en-US">
                  <a:cs typeface="+mn-cs"/>
                </a:endParaRPr>
              </a:p>
            </p:txBody>
          </p:sp>
          <p:grpSp>
            <p:nvGrpSpPr>
              <p:cNvPr id="74760" name="Group 8"/>
              <p:cNvGrpSpPr>
                <a:grpSpLocks/>
              </p:cNvGrpSpPr>
              <p:nvPr/>
            </p:nvGrpSpPr>
            <p:grpSpPr bwMode="auto">
              <a:xfrm>
                <a:off x="618" y="3715"/>
                <a:ext cx="4088" cy="442"/>
                <a:chOff x="374" y="3367"/>
                <a:chExt cx="4088" cy="442"/>
              </a:xfrm>
            </p:grpSpPr>
            <p:sp>
              <p:nvSpPr>
                <p:cNvPr id="74761" name="Text Box 9"/>
                <p:cNvSpPr txBox="1">
                  <a:spLocks noChangeArrowheads="1"/>
                </p:cNvSpPr>
                <p:nvPr/>
              </p:nvSpPr>
              <p:spPr bwMode="auto">
                <a:xfrm>
                  <a:off x="374" y="3367"/>
                  <a:ext cx="264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000">
                      <a:solidFill>
                        <a:srgbClr val="FFFF00"/>
                      </a:solidFill>
                    </a:rPr>
                    <a:t>Total mfg. OH for quarter  $251,000</a:t>
                  </a:r>
                  <a:br>
                    <a:rPr lang="en-US" sz="2000">
                      <a:solidFill>
                        <a:srgbClr val="FFFF00"/>
                      </a:solidFill>
                    </a:rPr>
                  </a:br>
                  <a:r>
                    <a:rPr lang="en-US" sz="2000">
                      <a:solidFill>
                        <a:srgbClr val="FFFF00"/>
                      </a:solidFill>
                    </a:rPr>
                    <a:t>Total labor hours required    5,050</a:t>
                  </a:r>
                </a:p>
              </p:txBody>
            </p:sp>
            <p:sp>
              <p:nvSpPr>
                <p:cNvPr id="74762" name="Line 10"/>
                <p:cNvSpPr>
                  <a:spLocks noChangeShapeType="1"/>
                </p:cNvSpPr>
                <p:nvPr/>
              </p:nvSpPr>
              <p:spPr bwMode="auto">
                <a:xfrm>
                  <a:off x="414" y="3591"/>
                  <a:ext cx="2592"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63" name="Text Box 11"/>
                <p:cNvSpPr txBox="1">
                  <a:spLocks noChangeArrowheads="1"/>
                </p:cNvSpPr>
                <p:nvPr/>
              </p:nvSpPr>
              <p:spPr bwMode="auto">
                <a:xfrm>
                  <a:off x="3024" y="3463"/>
                  <a:ext cx="143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eaLnBrk="1" hangingPunct="1"/>
                  <a:r>
                    <a:rPr lang="en-US" sz="2000">
                      <a:solidFill>
                        <a:srgbClr val="FFFF00"/>
                      </a:solidFill>
                    </a:rPr>
                    <a:t>=  $49.70 per hour</a:t>
                  </a:r>
                </a:p>
              </p:txBody>
            </p:sp>
          </p:grpSp>
        </p:grpSp>
      </p:grpSp>
    </p:spTree>
  </p:cSld>
  <p:clrMapOvr>
    <a:masterClrMapping/>
  </p:clrMapOvr>
  <p:transition>
    <p:strips dir="rd"/>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778" name="Object 2"/>
          <p:cNvGraphicFramePr>
            <a:graphicFrameLocks/>
          </p:cNvGraphicFramePr>
          <p:nvPr/>
        </p:nvGraphicFramePr>
        <p:xfrm>
          <a:off x="304800" y="1905000"/>
          <a:ext cx="8610600" cy="2971800"/>
        </p:xfrm>
        <a:graphic>
          <a:graphicData uri="http://schemas.openxmlformats.org/presentationml/2006/ole">
            <mc:AlternateContent xmlns:mc="http://schemas.openxmlformats.org/markup-compatibility/2006">
              <mc:Choice xmlns:v="urn:schemas-microsoft-com:vml" Requires="v">
                <p:oleObj spid="_x0000_s75811" name="Worksheet" r:id="rId4" imgW="4089400" imgH="1587500" progId="Excel.Sheet.8">
                  <p:embed/>
                </p:oleObj>
              </mc:Choice>
              <mc:Fallback>
                <p:oleObj name="Worksheet" r:id="rId4" imgW="4089400" imgH="15875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905000"/>
                        <a:ext cx="8610600" cy="2971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8195" name="Rectangle 3"/>
          <p:cNvSpPr>
            <a:spLocks noGrp="1" noChangeArrowheads="1"/>
          </p:cNvSpPr>
          <p:nvPr>
            <p:ph type="title"/>
          </p:nvPr>
        </p:nvSpPr>
        <p:spPr/>
        <p:txBody>
          <a:bodyPr wrap="square" lIns="90488" tIns="44450" rIns="90488" bIns="44450" numCol="1" anchorCtr="0" compatLnSpc="1">
            <a:prstTxWarp prst="textNoShape">
              <a:avLst/>
            </a:prstTxWarp>
            <a:normAutofit fontScale="90000"/>
          </a:bodyPr>
          <a:lstStyle/>
          <a:p>
            <a:pPr eaLnBrk="1" hangingPunct="1"/>
            <a:r>
              <a:rPr lang="en-US" sz="3600" dirty="0">
                <a:latin typeface="Calibri Light" charset="0"/>
              </a:rPr>
              <a:t>Ending Finished Goods Inventory Budget </a:t>
            </a:r>
            <a:r>
              <a:rPr lang="nb-NO" sz="3600" dirty="0">
                <a:latin typeface="Calibri Light" charset="0"/>
              </a:rPr>
              <a:t>– Part 4</a:t>
            </a:r>
          </a:p>
        </p:txBody>
      </p:sp>
    </p:spTree>
  </p:cSld>
  <p:clrMapOvr>
    <a:masterClrMapping/>
  </p:clrMapOvr>
  <p:transition>
    <p:strips dir="r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Object 2"/>
          <p:cNvGraphicFramePr>
            <a:graphicFrameLocks/>
          </p:cNvGraphicFramePr>
          <p:nvPr/>
        </p:nvGraphicFramePr>
        <p:xfrm>
          <a:off x="304800" y="1905000"/>
          <a:ext cx="8610600" cy="2971800"/>
        </p:xfrm>
        <a:graphic>
          <a:graphicData uri="http://schemas.openxmlformats.org/presentationml/2006/ole">
            <mc:AlternateContent xmlns:mc="http://schemas.openxmlformats.org/markup-compatibility/2006">
              <mc:Choice xmlns:v="urn:schemas-microsoft-com:vml" Requires="v">
                <p:oleObj spid="_x0000_s76838" name="Worksheet" r:id="rId4" imgW="4089400" imgH="1587500" progId="Excel.Sheet.8">
                  <p:embed/>
                </p:oleObj>
              </mc:Choice>
              <mc:Fallback>
                <p:oleObj name="Worksheet" r:id="rId4" imgW="4089400" imgH="15875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905000"/>
                        <a:ext cx="8610600" cy="2971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8195" name="Rectangle 3"/>
          <p:cNvSpPr>
            <a:spLocks noGrp="1" noChangeArrowheads="1"/>
          </p:cNvSpPr>
          <p:nvPr>
            <p:ph type="title"/>
          </p:nvPr>
        </p:nvSpPr>
        <p:spPr/>
        <p:txBody>
          <a:bodyPr wrap="square" lIns="90488" tIns="44450" rIns="90488" bIns="44450" numCol="1" anchorCtr="0" compatLnSpc="1">
            <a:prstTxWarp prst="textNoShape">
              <a:avLst/>
            </a:prstTxWarp>
            <a:normAutofit fontScale="90000"/>
          </a:bodyPr>
          <a:lstStyle/>
          <a:p>
            <a:pPr eaLnBrk="1" hangingPunct="1"/>
            <a:r>
              <a:rPr lang="en-US" sz="3600" dirty="0">
                <a:latin typeface="Calibri Light" charset="0"/>
              </a:rPr>
              <a:t>Ending Finished Goods Inventory Budget </a:t>
            </a:r>
            <a:r>
              <a:rPr lang="nb-NO" sz="3600" dirty="0">
                <a:latin typeface="Calibri Light" charset="0"/>
              </a:rPr>
              <a:t>– Part 5</a:t>
            </a:r>
          </a:p>
        </p:txBody>
      </p:sp>
      <p:sp>
        <p:nvSpPr>
          <p:cNvPr id="142340" name="Rectangle 4"/>
          <p:cNvSpPr>
            <a:spLocks noChangeArrowheads="1"/>
          </p:cNvSpPr>
          <p:nvPr/>
        </p:nvSpPr>
        <p:spPr bwMode="auto">
          <a:xfrm>
            <a:off x="7543800" y="3733800"/>
            <a:ext cx="914400" cy="381000"/>
          </a:xfrm>
          <a:prstGeom prst="rect">
            <a:avLst/>
          </a:prstGeom>
          <a:noFill/>
          <a:ln w="31750">
            <a:solidFill>
              <a:srgbClr val="FC0128"/>
            </a:solidFill>
            <a:miter lim="800000"/>
            <a:headEnd/>
            <a:tailEnd/>
          </a:ln>
          <a:effectLst>
            <a:outerShdw blurRad="63500"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endParaRPr lang="en-US" altLang="en-US">
              <a:cs typeface="+mn-cs"/>
            </a:endParaRPr>
          </a:p>
        </p:txBody>
      </p:sp>
      <p:sp>
        <p:nvSpPr>
          <p:cNvPr id="422917" name="Rectangle 5"/>
          <p:cNvSpPr>
            <a:spLocks noChangeArrowheads="1"/>
          </p:cNvSpPr>
          <p:nvPr/>
        </p:nvSpPr>
        <p:spPr bwMode="auto">
          <a:xfrm>
            <a:off x="4114800" y="5105400"/>
            <a:ext cx="3624263" cy="466725"/>
          </a:xfrm>
          <a:prstGeom prst="rect">
            <a:avLst/>
          </a:prstGeom>
          <a:solidFill>
            <a:srgbClr val="006600"/>
          </a:solidFill>
          <a:ln w="12700">
            <a:solidFill>
              <a:srgbClr val="000000"/>
            </a:solidFill>
            <a:miter lim="800000"/>
            <a:headEnd/>
            <a:tailEnd/>
          </a:ln>
          <a:effectLst>
            <a:outerShdw blurRad="63500" dist="38100" dir="2700000" algn="tl" rotWithShape="0">
              <a:srgbClr val="000000">
                <a:alpha val="39998"/>
              </a:srgbClr>
            </a:outerShdw>
          </a:effectLst>
        </p:spPr>
        <p:txBody>
          <a:bodyPr lIns="90488" tIns="44450" rIns="90488" bIns="44450">
            <a:spAutoFit/>
          </a:bodyPr>
          <a:lstStyle/>
          <a:p>
            <a:pPr algn="ctr"/>
            <a:r>
              <a:rPr lang="en-US" sz="2400">
                <a:solidFill>
                  <a:srgbClr val="FFFFCC"/>
                </a:solidFill>
                <a:effectLst>
                  <a:outerShdw blurRad="38100" dist="38100" dir="2700000" algn="tl">
                    <a:srgbClr val="000000"/>
                  </a:outerShdw>
                </a:effectLst>
              </a:rPr>
              <a:t>Production Budget.</a:t>
            </a:r>
          </a:p>
        </p:txBody>
      </p:sp>
      <p:sp>
        <p:nvSpPr>
          <p:cNvPr id="422918" name="Line 6"/>
          <p:cNvSpPr>
            <a:spLocks noChangeShapeType="1"/>
          </p:cNvSpPr>
          <p:nvPr/>
        </p:nvSpPr>
        <p:spPr bwMode="auto">
          <a:xfrm flipV="1">
            <a:off x="5791200" y="4108450"/>
            <a:ext cx="1587500" cy="1003300"/>
          </a:xfrm>
          <a:prstGeom prst="line">
            <a:avLst/>
          </a:prstGeom>
          <a:noFill/>
          <a:ln w="28575">
            <a:solidFill>
              <a:srgbClr val="FC0128"/>
            </a:solidFill>
            <a:round/>
            <a:headEnd/>
            <a:tailEnd type="triangle" w="med" len="med"/>
          </a:ln>
          <a:effectLst>
            <a:outerShdw blurRad="63500" dist="38100" dir="2700000" algn="tl" rotWithShape="0">
              <a:srgbClr val="000000">
                <a:alpha val="39998"/>
              </a:srgbClr>
            </a:outerShdw>
          </a:effectLst>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strips dir="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Learning Objective 7</a:t>
            </a:r>
          </a:p>
        </p:txBody>
      </p:sp>
      <p:sp>
        <p:nvSpPr>
          <p:cNvPr id="5" name="Text Box 13"/>
          <p:cNvSpPr txBox="1">
            <a:spLocks noChangeArrowheads="1"/>
          </p:cNvSpPr>
          <p:nvPr/>
        </p:nvSpPr>
        <p:spPr bwMode="auto">
          <a:xfrm>
            <a:off x="1905000" y="2514600"/>
            <a:ext cx="5334000" cy="1662113"/>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fontAlgn="auto">
              <a:spcBef>
                <a:spcPct val="50000"/>
              </a:spcBef>
              <a:spcAft>
                <a:spcPts val="0"/>
              </a:spcAft>
              <a:defRPr/>
            </a:pPr>
            <a:r>
              <a:rPr lang="en-US" sz="3400" b="1" dirty="0">
                <a:solidFill>
                  <a:schemeClr val="accent6">
                    <a:lumMod val="75000"/>
                  </a:schemeClr>
                </a:solidFill>
                <a:latin typeface="+mj-lt"/>
                <a:ea typeface="MS PGothic" pitchFamily="34" charset="-128"/>
                <a:cs typeface="+mn-cs"/>
              </a:rPr>
              <a:t>Prepare a selling and administrative expense budget. </a:t>
            </a:r>
          </a:p>
        </p:txBody>
      </p:sp>
    </p:spTree>
  </p:cSld>
  <p:clrMapOvr>
    <a:masterClrMapping/>
  </p:clrMapOvr>
  <p:transition>
    <p:strips dir="rd"/>
  </p:transition>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wrap="square" lIns="90488" tIns="44450" rIns="90488" bIns="44450" numCol="1" anchorCtr="0" compatLnSpc="1">
            <a:prstTxWarp prst="textNoShape">
              <a:avLst/>
            </a:prstTxWarp>
            <a:normAutofit fontScale="90000"/>
          </a:bodyPr>
          <a:lstStyle/>
          <a:p>
            <a:pPr eaLnBrk="1" hangingPunct="1"/>
            <a:r>
              <a:rPr lang="en-US" sz="3600" dirty="0">
                <a:latin typeface="Calibri Light" charset="0"/>
              </a:rPr>
              <a:t>Selling and Administrative Expense Budget </a:t>
            </a:r>
            <a:r>
              <a:rPr lang="nb-NO" sz="3600" dirty="0">
                <a:latin typeface="Calibri Light" charset="0"/>
              </a:rPr>
              <a:t>– Part 1</a:t>
            </a:r>
          </a:p>
        </p:txBody>
      </p:sp>
      <p:sp>
        <p:nvSpPr>
          <p:cNvPr id="424963" name="Rectangle 3"/>
          <p:cNvSpPr>
            <a:spLocks noGrp="1" noChangeArrowheads="1"/>
          </p:cNvSpPr>
          <p:nvPr>
            <p:ph type="body" idx="1"/>
          </p:nvPr>
        </p:nvSpPr>
        <p:spPr>
          <a:xfrm>
            <a:off x="152400" y="1371600"/>
            <a:ext cx="8763000" cy="4876800"/>
          </a:xfrm>
          <a:solidFill>
            <a:schemeClr val="bg2">
              <a:lumMod val="25000"/>
            </a:schemeClr>
          </a:solidFill>
          <a:ln w="12700">
            <a:solidFill>
              <a:schemeClr val="tx1"/>
            </a:solidFill>
          </a:ln>
        </p:spPr>
        <p:txBody>
          <a:bodyPr lIns="90488" tIns="44450" rIns="90488" bIns="44450"/>
          <a:lstStyle/>
          <a:p>
            <a:pPr eaLnBrk="1" hangingPunct="1">
              <a:lnSpc>
                <a:spcPct val="95000"/>
              </a:lnSpc>
              <a:spcBef>
                <a:spcPct val="40000"/>
              </a:spcBef>
              <a:buClr>
                <a:srgbClr val="FFFF00"/>
              </a:buClr>
            </a:pPr>
            <a:r>
              <a:rPr lang="en-US" sz="2400">
                <a:solidFill>
                  <a:schemeClr val="bg1"/>
                </a:solidFill>
                <a:effectLst>
                  <a:outerShdw blurRad="38100" dist="38100" dir="2700000" algn="tl">
                    <a:srgbClr val="000000"/>
                  </a:outerShdw>
                </a:effectLst>
                <a:latin typeface="Calibri" charset="0"/>
                <a:cs typeface="Arial" charset="0"/>
              </a:rPr>
              <a:t>At Royal, the selling and administrative expense budget is divided into variable and fixed components.</a:t>
            </a:r>
          </a:p>
          <a:p>
            <a:pPr eaLnBrk="1" hangingPunct="1">
              <a:lnSpc>
                <a:spcPct val="95000"/>
              </a:lnSpc>
              <a:spcBef>
                <a:spcPct val="40000"/>
              </a:spcBef>
              <a:buClr>
                <a:srgbClr val="FFFF00"/>
              </a:buClr>
            </a:pPr>
            <a:r>
              <a:rPr lang="en-US" sz="2400">
                <a:solidFill>
                  <a:schemeClr val="bg1"/>
                </a:solidFill>
                <a:effectLst>
                  <a:outerShdw blurRad="38100" dist="38100" dir="2700000" algn="tl">
                    <a:srgbClr val="000000"/>
                  </a:outerShdw>
                </a:effectLst>
                <a:latin typeface="Calibri" charset="0"/>
                <a:cs typeface="Arial" charset="0"/>
              </a:rPr>
              <a:t>The </a:t>
            </a:r>
            <a:r>
              <a:rPr lang="en-US" sz="2400">
                <a:solidFill>
                  <a:srgbClr val="FFFF00"/>
                </a:solidFill>
                <a:effectLst>
                  <a:outerShdw blurRad="38100" dist="38100" dir="2700000" algn="tl">
                    <a:srgbClr val="000000"/>
                  </a:outerShdw>
                </a:effectLst>
                <a:latin typeface="Calibri" charset="0"/>
                <a:cs typeface="Arial" charset="0"/>
              </a:rPr>
              <a:t>variable</a:t>
            </a:r>
            <a:r>
              <a:rPr lang="en-US" sz="2400">
                <a:solidFill>
                  <a:schemeClr val="bg1"/>
                </a:solidFill>
                <a:effectLst>
                  <a:outerShdw blurRad="38100" dist="38100" dir="2700000" algn="tl">
                    <a:srgbClr val="000000"/>
                  </a:outerShdw>
                </a:effectLst>
                <a:latin typeface="Calibri" charset="0"/>
                <a:cs typeface="Arial" charset="0"/>
              </a:rPr>
              <a:t> selling and administrative expenses are $0.50 per unit sold.</a:t>
            </a:r>
          </a:p>
          <a:p>
            <a:pPr eaLnBrk="1" hangingPunct="1">
              <a:lnSpc>
                <a:spcPct val="95000"/>
              </a:lnSpc>
              <a:spcBef>
                <a:spcPct val="40000"/>
              </a:spcBef>
              <a:buClr>
                <a:srgbClr val="FFFF00"/>
              </a:buClr>
            </a:pPr>
            <a:r>
              <a:rPr lang="en-US" sz="2400">
                <a:solidFill>
                  <a:srgbClr val="FFFF00"/>
                </a:solidFill>
                <a:effectLst>
                  <a:outerShdw blurRad="38100" dist="38100" dir="2700000" algn="tl">
                    <a:srgbClr val="000000"/>
                  </a:outerShdw>
                </a:effectLst>
                <a:latin typeface="Calibri" charset="0"/>
                <a:cs typeface="Arial" charset="0"/>
              </a:rPr>
              <a:t>Fixed</a:t>
            </a:r>
            <a:r>
              <a:rPr lang="en-US" sz="2400">
                <a:solidFill>
                  <a:schemeClr val="bg1"/>
                </a:solidFill>
                <a:effectLst>
                  <a:outerShdw blurRad="38100" dist="38100" dir="2700000" algn="tl">
                    <a:srgbClr val="000000"/>
                  </a:outerShdw>
                </a:effectLst>
                <a:latin typeface="Calibri" charset="0"/>
                <a:cs typeface="Arial" charset="0"/>
              </a:rPr>
              <a:t> selling and administrative expenses are $70,000 per month.</a:t>
            </a:r>
          </a:p>
          <a:p>
            <a:pPr eaLnBrk="1" hangingPunct="1">
              <a:lnSpc>
                <a:spcPct val="95000"/>
              </a:lnSpc>
              <a:spcBef>
                <a:spcPct val="40000"/>
              </a:spcBef>
              <a:buClr>
                <a:srgbClr val="FFFF00"/>
              </a:buClr>
            </a:pPr>
            <a:r>
              <a:rPr lang="en-US" sz="2400">
                <a:solidFill>
                  <a:schemeClr val="bg1"/>
                </a:solidFill>
                <a:effectLst>
                  <a:outerShdw blurRad="38100" dist="38100" dir="2700000" algn="tl">
                    <a:srgbClr val="000000"/>
                  </a:outerShdw>
                </a:effectLst>
                <a:latin typeface="Calibri" charset="0"/>
                <a:cs typeface="Arial" charset="0"/>
              </a:rPr>
              <a:t>The fixed selling and administrative expenses include $10,000 in costs – primarily depreciation – that are not cash outflows of the current month.</a:t>
            </a:r>
          </a:p>
          <a:p>
            <a:pPr algn="ctr" eaLnBrk="1" hangingPunct="1">
              <a:lnSpc>
                <a:spcPct val="95000"/>
              </a:lnSpc>
              <a:spcBef>
                <a:spcPct val="40000"/>
              </a:spcBef>
              <a:buClr>
                <a:srgbClr val="FFFF00"/>
              </a:buClr>
              <a:buFont typeface="Times" charset="0"/>
              <a:buNone/>
            </a:pPr>
            <a:br>
              <a:rPr lang="en-US" sz="2400">
                <a:solidFill>
                  <a:srgbClr val="FFFF00"/>
                </a:solidFill>
                <a:effectLst>
                  <a:outerShdw blurRad="38100" dist="38100" dir="2700000" algn="tl">
                    <a:srgbClr val="000000"/>
                  </a:outerShdw>
                </a:effectLst>
                <a:latin typeface="Calibri" charset="0"/>
                <a:cs typeface="Arial" charset="0"/>
              </a:rPr>
            </a:br>
            <a:r>
              <a:rPr lang="en-US" sz="2400">
                <a:solidFill>
                  <a:srgbClr val="FFFF00"/>
                </a:solidFill>
                <a:effectLst>
                  <a:outerShdw blurRad="38100" dist="38100" dir="2700000" algn="tl">
                    <a:srgbClr val="000000"/>
                  </a:outerShdw>
                </a:effectLst>
                <a:latin typeface="Calibri" charset="0"/>
                <a:cs typeface="Arial" charset="0"/>
              </a:rPr>
              <a:t>Let’s prepare the company’s selling and administrative expense budget.</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24963">
                                            <p:txEl>
                                              <p:pRg st="0" end="0"/>
                                            </p:txEl>
                                          </p:spTgt>
                                        </p:tgtEl>
                                        <p:attrNameLst>
                                          <p:attrName>style.visibility</p:attrName>
                                        </p:attrNameLst>
                                      </p:cBhvr>
                                      <p:to>
                                        <p:strVal val="visible"/>
                                      </p:to>
                                    </p:set>
                                    <p:animEffect transition="in" filter="wipe(up)">
                                      <p:cBhvr>
                                        <p:cTn id="7" dur="500"/>
                                        <p:tgtEl>
                                          <p:spTgt spid="424963">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24963">
                                            <p:txEl>
                                              <p:pRg st="1" end="1"/>
                                            </p:txEl>
                                          </p:spTgt>
                                        </p:tgtEl>
                                        <p:attrNameLst>
                                          <p:attrName>style.visibility</p:attrName>
                                        </p:attrNameLst>
                                      </p:cBhvr>
                                      <p:to>
                                        <p:strVal val="visible"/>
                                      </p:to>
                                    </p:set>
                                    <p:animEffect transition="in" filter="wipe(up)">
                                      <p:cBhvr>
                                        <p:cTn id="11" dur="500"/>
                                        <p:tgtEl>
                                          <p:spTgt spid="424963">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24963">
                                            <p:txEl>
                                              <p:pRg st="2" end="2"/>
                                            </p:txEl>
                                          </p:spTgt>
                                        </p:tgtEl>
                                        <p:attrNameLst>
                                          <p:attrName>style.visibility</p:attrName>
                                        </p:attrNameLst>
                                      </p:cBhvr>
                                      <p:to>
                                        <p:strVal val="visible"/>
                                      </p:to>
                                    </p:set>
                                    <p:animEffect transition="in" filter="wipe(up)">
                                      <p:cBhvr>
                                        <p:cTn id="15" dur="500"/>
                                        <p:tgtEl>
                                          <p:spTgt spid="424963">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424963">
                                            <p:txEl>
                                              <p:pRg st="3" end="3"/>
                                            </p:txEl>
                                          </p:spTgt>
                                        </p:tgtEl>
                                        <p:attrNameLst>
                                          <p:attrName>style.visibility</p:attrName>
                                        </p:attrNameLst>
                                      </p:cBhvr>
                                      <p:to>
                                        <p:strVal val="visible"/>
                                      </p:to>
                                    </p:set>
                                    <p:animEffect transition="in" filter="wipe(up)">
                                      <p:cBhvr>
                                        <p:cTn id="19" dur="500"/>
                                        <p:tgtEl>
                                          <p:spTgt spid="424963">
                                            <p:txEl>
                                              <p:pRg st="3" end="3"/>
                                            </p:txEl>
                                          </p:spTgt>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424963">
                                            <p:txEl>
                                              <p:pRg st="4" end="4"/>
                                            </p:txEl>
                                          </p:spTgt>
                                        </p:tgtEl>
                                        <p:attrNameLst>
                                          <p:attrName>style.visibility</p:attrName>
                                        </p:attrNameLst>
                                      </p:cBhvr>
                                      <p:to>
                                        <p:strVal val="visible"/>
                                      </p:to>
                                    </p:set>
                                    <p:animEffect transition="in" filter="wipe(up)">
                                      <p:cBhvr>
                                        <p:cTn id="23" dur="500"/>
                                        <p:tgtEl>
                                          <p:spTgt spid="4249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4963" grpId="0" build="p" autoUpdateAnimBg="0" advAuto="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wrap="square" lIns="90488" tIns="44450" rIns="90488" bIns="44450" numCol="1" anchorCtr="0" compatLnSpc="1">
            <a:prstTxWarp prst="textNoShape">
              <a:avLst/>
            </a:prstTxWarp>
            <a:normAutofit fontScale="90000"/>
          </a:bodyPr>
          <a:lstStyle/>
          <a:p>
            <a:pPr eaLnBrk="1" hangingPunct="1"/>
            <a:r>
              <a:rPr lang="en-US" sz="3600" dirty="0">
                <a:latin typeface="Calibri Light" charset="0"/>
              </a:rPr>
              <a:t>Selling and Administrative Expense Budget </a:t>
            </a:r>
            <a:r>
              <a:rPr lang="nb-NO" sz="3600" dirty="0">
                <a:latin typeface="Calibri Light" charset="0"/>
              </a:rPr>
              <a:t>– Part 2</a:t>
            </a:r>
          </a:p>
        </p:txBody>
      </p:sp>
      <p:sp>
        <p:nvSpPr>
          <p:cNvPr id="427012" name="Rectangle 4"/>
          <p:cNvSpPr>
            <a:spLocks noChangeArrowheads="1"/>
          </p:cNvSpPr>
          <p:nvPr/>
        </p:nvSpPr>
        <p:spPr bwMode="auto">
          <a:xfrm>
            <a:off x="1981200" y="4343400"/>
            <a:ext cx="5715000" cy="838200"/>
          </a:xfrm>
          <a:prstGeom prst="rect">
            <a:avLst/>
          </a:prstGeom>
          <a:solidFill>
            <a:srgbClr val="134263"/>
          </a:solidFill>
          <a:ln w="9525">
            <a:solidFill>
              <a:schemeClr val="tx1"/>
            </a:solidFill>
            <a:miter lim="800000"/>
            <a:headEnd/>
            <a:tailEnd/>
          </a:ln>
          <a:effectLst>
            <a:outerShdw blurRad="63500" dist="38099" dir="2700000" algn="ctr" rotWithShape="0">
              <a:schemeClr val="bg2">
                <a:alpha val="74997"/>
              </a:schemeClr>
            </a:outerShdw>
          </a:effec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r>
              <a:rPr lang="en-US" altLang="en-US" sz="2400">
                <a:solidFill>
                  <a:schemeClr val="bg1"/>
                </a:solidFill>
                <a:effectLst>
                  <a:outerShdw blurRad="38100" dist="38100" dir="2700000" algn="tl">
                    <a:srgbClr val="000000"/>
                  </a:outerShdw>
                </a:effectLst>
                <a:cs typeface="+mn-cs"/>
              </a:rPr>
              <a:t>Calculate the selling and administrative</a:t>
            </a:r>
            <a:br>
              <a:rPr lang="en-US" altLang="en-US" sz="2400">
                <a:solidFill>
                  <a:schemeClr val="bg1"/>
                </a:solidFill>
                <a:effectLst>
                  <a:outerShdw blurRad="38100" dist="38100" dir="2700000" algn="tl">
                    <a:srgbClr val="000000"/>
                  </a:outerShdw>
                </a:effectLst>
                <a:cs typeface="+mn-cs"/>
              </a:rPr>
            </a:br>
            <a:r>
              <a:rPr lang="en-US" altLang="en-US" sz="2400">
                <a:solidFill>
                  <a:schemeClr val="bg1"/>
                </a:solidFill>
                <a:effectLst>
                  <a:outerShdw blurRad="38100" dist="38100" dir="2700000" algn="tl">
                    <a:srgbClr val="000000"/>
                  </a:outerShdw>
                </a:effectLst>
                <a:cs typeface="+mn-cs"/>
              </a:rPr>
              <a:t>cash expenses for the quarter.</a:t>
            </a:r>
            <a:endParaRPr lang="en-US" altLang="en-US" sz="2800">
              <a:solidFill>
                <a:schemeClr val="bg1"/>
              </a:solidFill>
              <a:effectLst>
                <a:outerShdw blurRad="38100" dist="38100" dir="2700000" algn="tl">
                  <a:srgbClr val="000000"/>
                </a:outerShdw>
              </a:effectLst>
              <a:cs typeface="+mn-cs"/>
            </a:endParaRPr>
          </a:p>
        </p:txBody>
      </p:sp>
      <p:pic>
        <p:nvPicPr>
          <p:cNvPr id="7987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7563" y="1524000"/>
            <a:ext cx="772795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876800" y="2438400"/>
            <a:ext cx="3668713" cy="167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Tree>
  </p:cSld>
  <p:clrMapOvr>
    <a:masterClrMapping/>
  </p:clrMapOvr>
  <p:transition>
    <p:strips dir="rd"/>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defRPr/>
            </a:pPr>
            <a:r>
              <a:rPr lang="en-US" altLang="en-US" dirty="0">
                <a:ea typeface="+mj-ea"/>
              </a:rPr>
              <a:t>Quick Check 6</a:t>
            </a:r>
            <a:endParaRPr lang="en-US" altLang="en-US" dirty="0">
              <a:ea typeface="+mj-ea"/>
              <a:sym typeface="Wingdings" pitchFamily="2" charset="2"/>
            </a:endParaRPr>
          </a:p>
        </p:txBody>
      </p:sp>
      <p:sp>
        <p:nvSpPr>
          <p:cNvPr id="150531" name="Rectangle 3"/>
          <p:cNvSpPr>
            <a:spLocks noGrp="1" noChangeArrowheads="1"/>
          </p:cNvSpPr>
          <p:nvPr>
            <p:ph type="body" idx="4294967295"/>
          </p:nvPr>
        </p:nvSpPr>
        <p:spPr>
          <a:xfrm>
            <a:off x="457200" y="1752600"/>
            <a:ext cx="8153400" cy="3733800"/>
          </a:xfrm>
          <a:solidFill>
            <a:srgbClr val="EDECD2"/>
          </a:solidFill>
          <a:ln w="12699">
            <a:solidFill>
              <a:srgbClr val="000000"/>
            </a:solidFill>
            <a:miter lim="800000"/>
            <a:headEnd/>
            <a:tailEnd/>
          </a:ln>
          <a:effectLst>
            <a:outerShdw blurRad="63500" dist="35921" dir="2700000" algn="ctr" rotWithShape="0">
              <a:srgbClr val="000000"/>
            </a:outerShdw>
          </a:effectLst>
        </p:spPr>
        <p:txBody>
          <a:bodyPr lIns="90488" tIns="44450" rIns="90488" bIns="44450"/>
          <a:lstStyle/>
          <a:p>
            <a:pPr eaLnBrk="1" hangingPunct="1">
              <a:buFont typeface="Times" charset="0"/>
              <a:buNone/>
              <a:defRPr/>
            </a:pPr>
            <a:r>
              <a:rPr lang="en-US" altLang="en-US" sz="3000" dirty="0">
                <a:solidFill>
                  <a:srgbClr val="663300"/>
                </a:solidFill>
                <a:ea typeface="+mn-ea"/>
                <a:cs typeface="Arial" pitchFamily="34" charset="0"/>
              </a:rPr>
              <a:t> 	What are the total cash disbursements for selling and administrative expenses for the quarter? </a:t>
            </a:r>
          </a:p>
          <a:p>
            <a:pPr lvl="1" eaLnBrk="1" hangingPunct="1">
              <a:buFont typeface="Wingdings" pitchFamily="2" charset="2"/>
              <a:buNone/>
              <a:defRPr/>
            </a:pPr>
            <a:r>
              <a:rPr lang="en-US" altLang="en-US" sz="3000" dirty="0">
                <a:solidFill>
                  <a:srgbClr val="663300"/>
                </a:solidFill>
                <a:ea typeface="+mn-ea"/>
                <a:cs typeface="Arial" pitchFamily="34" charset="0"/>
              </a:rPr>
              <a:t>a. $180,000</a:t>
            </a:r>
          </a:p>
          <a:p>
            <a:pPr lvl="1" eaLnBrk="1" hangingPunct="1">
              <a:buFont typeface="Wingdings" pitchFamily="2" charset="2"/>
              <a:buNone/>
              <a:defRPr/>
            </a:pPr>
            <a:r>
              <a:rPr lang="en-US" altLang="en-US" sz="3000" dirty="0">
                <a:solidFill>
                  <a:srgbClr val="663300"/>
                </a:solidFill>
                <a:ea typeface="+mn-ea"/>
                <a:cs typeface="Arial" pitchFamily="34" charset="0"/>
              </a:rPr>
              <a:t>b. $230,000</a:t>
            </a:r>
          </a:p>
          <a:p>
            <a:pPr lvl="1" eaLnBrk="1" hangingPunct="1">
              <a:buFont typeface="Wingdings" pitchFamily="2" charset="2"/>
              <a:buNone/>
              <a:defRPr/>
            </a:pPr>
            <a:r>
              <a:rPr lang="en-US" altLang="en-US" sz="3000" dirty="0">
                <a:solidFill>
                  <a:srgbClr val="663300"/>
                </a:solidFill>
                <a:ea typeface="+mn-ea"/>
                <a:cs typeface="Arial" pitchFamily="34" charset="0"/>
              </a:rPr>
              <a:t>c. $110,000</a:t>
            </a:r>
          </a:p>
          <a:p>
            <a:pPr lvl="1" eaLnBrk="1" hangingPunct="1">
              <a:buFont typeface="Wingdings" pitchFamily="2" charset="2"/>
              <a:buNone/>
              <a:defRPr/>
            </a:pPr>
            <a:r>
              <a:rPr lang="en-US" altLang="en-US" sz="3000" dirty="0">
                <a:solidFill>
                  <a:srgbClr val="663300"/>
                </a:solidFill>
                <a:ea typeface="+mn-ea"/>
                <a:cs typeface="Arial" pitchFamily="34" charset="0"/>
              </a:rPr>
              <a:t>d. $  70,000</a:t>
            </a:r>
          </a:p>
        </p:txBody>
      </p:sp>
    </p:spTree>
  </p:cSld>
  <p:clrMapOvr>
    <a:masterClrMapping/>
  </p:clrMapOvr>
  <p:transition>
    <p:strips dir="rd"/>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800100" y="228600"/>
            <a:ext cx="7543800" cy="1025525"/>
          </a:xfrm>
        </p:spPr>
        <p:txBody>
          <a:bodyPr lIns="90488" tIns="44450" rIns="90488" bIns="44450">
            <a:noAutofit/>
          </a:bodyPr>
          <a:lstStyle/>
          <a:p>
            <a:pPr lvl="0" eaLnBrk="1" hangingPunct="1">
              <a:lnSpc>
                <a:spcPct val="100000"/>
              </a:lnSpc>
              <a:spcBef>
                <a:spcPct val="30000"/>
              </a:spcBef>
            </a:pPr>
            <a:r>
              <a:rPr lang="en-US" sz="3600" dirty="0"/>
              <a:t>Why Do Organizations Create Budgets? </a:t>
            </a:r>
            <a:br>
              <a:rPr lang="en-US" sz="3600" dirty="0"/>
            </a:br>
            <a:r>
              <a:rPr lang="en-US" sz="3600" dirty="0"/>
              <a:t>                  (Control Perspective)</a:t>
            </a:r>
            <a:endParaRPr lang="en-US" sz="3600" dirty="0">
              <a:ea typeface="+mj-ea"/>
            </a:endParaRPr>
          </a:p>
        </p:txBody>
      </p:sp>
      <p:sp>
        <p:nvSpPr>
          <p:cNvPr id="308227" name="Rectangle 3"/>
          <p:cNvSpPr>
            <a:spLocks noGrp="1" noChangeArrowheads="1"/>
          </p:cNvSpPr>
          <p:nvPr>
            <p:ph sz="quarter" idx="1"/>
          </p:nvPr>
        </p:nvSpPr>
        <p:spPr>
          <a:xfrm>
            <a:off x="304800" y="3043660"/>
            <a:ext cx="3733800" cy="2756263"/>
          </a:xfrm>
          <a:solidFill>
            <a:srgbClr val="00B0F0"/>
          </a:solidFill>
          <a:ln w="12700">
            <a:solidFill>
              <a:schemeClr val="tx1"/>
            </a:solidFill>
            <a:miter lim="800000"/>
            <a:headEnd/>
            <a:tailEnd/>
          </a:ln>
          <a:effectLst>
            <a:outerShdw blurRad="63500" dist="35921" dir="2700000" algn="ctr" rotWithShape="0">
              <a:schemeClr val="bg2"/>
            </a:outerShdw>
          </a:effectLst>
        </p:spPr>
        <p:txBody>
          <a:bodyPr lIns="90488" tIns="44450" rIns="90488" bIns="44450"/>
          <a:lstStyle/>
          <a:p>
            <a:pPr eaLnBrk="1" hangingPunct="1">
              <a:buFont typeface="Times" charset="0"/>
              <a:buNone/>
            </a:pPr>
            <a:r>
              <a:rPr lang="en-US" sz="4000" i="1" dirty="0">
                <a:solidFill>
                  <a:schemeClr val="bg1"/>
                </a:solidFill>
              </a:rPr>
              <a:t>Improve</a:t>
            </a:r>
            <a:r>
              <a:rPr lang="en-US" sz="4000" dirty="0">
                <a:solidFill>
                  <a:schemeClr val="bg1"/>
                </a:solidFill>
              </a:rPr>
              <a:t> the efficiency</a:t>
            </a:r>
            <a:r>
              <a:rPr lang="en-US" sz="4000" i="1" dirty="0">
                <a:solidFill>
                  <a:schemeClr val="bg1"/>
                </a:solidFill>
              </a:rPr>
              <a:t> </a:t>
            </a:r>
            <a:r>
              <a:rPr lang="en-US" sz="4000" dirty="0">
                <a:solidFill>
                  <a:schemeClr val="bg1"/>
                </a:solidFill>
              </a:rPr>
              <a:t>and effectiveness of operations.</a:t>
            </a:r>
            <a:endParaRPr lang="en-US" sz="4000" dirty="0">
              <a:solidFill>
                <a:schemeClr val="bg1"/>
              </a:solidFill>
              <a:effectLst>
                <a:outerShdw blurRad="38100" dist="38100" dir="2700000" algn="tl">
                  <a:srgbClr val="000000"/>
                </a:outerShdw>
              </a:effectLst>
              <a:latin typeface="Calibri" charset="0"/>
              <a:cs typeface="Arial" charset="0"/>
            </a:endParaRPr>
          </a:p>
        </p:txBody>
      </p:sp>
      <p:sp>
        <p:nvSpPr>
          <p:cNvPr id="308228" name="Rectangle 4"/>
          <p:cNvSpPr>
            <a:spLocks noGrp="1" noChangeArrowheads="1"/>
          </p:cNvSpPr>
          <p:nvPr>
            <p:ph sz="quarter" idx="4294967295"/>
          </p:nvPr>
        </p:nvSpPr>
        <p:spPr>
          <a:xfrm>
            <a:off x="4191000" y="3043661"/>
            <a:ext cx="4120694" cy="2756262"/>
          </a:xfrm>
          <a:solidFill>
            <a:srgbClr val="00B0F0"/>
          </a:solidFill>
          <a:ln w="12700">
            <a:solidFill>
              <a:schemeClr val="tx1"/>
            </a:solidFill>
            <a:miter lim="800000"/>
            <a:headEnd/>
            <a:tailEnd/>
          </a:ln>
          <a:effectLst>
            <a:outerShdw blurRad="63500" dist="35921" dir="2700000" algn="ctr" rotWithShape="0">
              <a:schemeClr val="bg2"/>
            </a:outerShdw>
          </a:effectLst>
        </p:spPr>
        <p:txBody>
          <a:bodyPr lIns="90488" tIns="44450" rIns="90488" bIns="44450"/>
          <a:lstStyle/>
          <a:p>
            <a:pPr eaLnBrk="1" hangingPunct="1">
              <a:buFont typeface="Times" charset="0"/>
              <a:buNone/>
            </a:pPr>
            <a:r>
              <a:rPr lang="en-US" sz="4000" i="1" dirty="0">
                <a:solidFill>
                  <a:schemeClr val="bg1"/>
                </a:solidFill>
              </a:rPr>
              <a:t>Evaluate </a:t>
            </a:r>
            <a:r>
              <a:rPr lang="en-US" sz="4000" dirty="0">
                <a:solidFill>
                  <a:schemeClr val="bg1"/>
                </a:solidFill>
              </a:rPr>
              <a:t>and </a:t>
            </a:r>
            <a:r>
              <a:rPr lang="en-US" sz="4000" i="1" dirty="0">
                <a:solidFill>
                  <a:schemeClr val="bg1"/>
                </a:solidFill>
              </a:rPr>
              <a:t>reward</a:t>
            </a:r>
            <a:r>
              <a:rPr lang="en-US" sz="4000" dirty="0">
                <a:solidFill>
                  <a:schemeClr val="bg1"/>
                </a:solidFill>
              </a:rPr>
              <a:t> employees</a:t>
            </a:r>
            <a:r>
              <a:rPr lang="en-US" sz="4000" dirty="0"/>
              <a:t>.</a:t>
            </a:r>
            <a:endParaRPr lang="en-US" sz="4000" dirty="0">
              <a:solidFill>
                <a:srgbClr val="FFFFFF"/>
              </a:solidFill>
              <a:effectLst>
                <a:outerShdw blurRad="38100" dist="38100" dir="2700000" algn="tl">
                  <a:srgbClr val="000000"/>
                </a:outerShdw>
              </a:effectLst>
              <a:latin typeface="Calibri" charset="0"/>
              <a:cs typeface="Arial" charset="0"/>
            </a:endParaRPr>
          </a:p>
        </p:txBody>
      </p:sp>
      <p:sp>
        <p:nvSpPr>
          <p:cNvPr id="2" name="TextBox 1">
            <a:extLst>
              <a:ext uri="{FF2B5EF4-FFF2-40B4-BE49-F238E27FC236}">
                <a16:creationId xmlns:a16="http://schemas.microsoft.com/office/drawing/2014/main" id="{0A67E700-D44E-4105-90D7-5201C4FD89E9}"/>
              </a:ext>
            </a:extLst>
          </p:cNvPr>
          <p:cNvSpPr txBox="1"/>
          <p:nvPr/>
        </p:nvSpPr>
        <p:spPr>
          <a:xfrm>
            <a:off x="767895" y="1439364"/>
            <a:ext cx="7543799" cy="1569660"/>
          </a:xfrm>
          <a:prstGeom prst="rect">
            <a:avLst/>
          </a:prstGeom>
          <a:noFill/>
        </p:spPr>
        <p:txBody>
          <a:bodyPr wrap="square" rtlCol="0">
            <a:spAutoFit/>
          </a:bodyPr>
          <a:lstStyle/>
          <a:p>
            <a:r>
              <a:rPr lang="en-US" sz="3200" dirty="0"/>
              <a:t>From a control standpoint, organizations compare their budgets to actual results to: </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08227">
                                            <p:txEl>
                                              <p:pRg st="0" end="0"/>
                                            </p:txEl>
                                          </p:spTgt>
                                        </p:tgtEl>
                                        <p:attrNameLst>
                                          <p:attrName>style.visibility</p:attrName>
                                        </p:attrNameLst>
                                      </p:cBhvr>
                                      <p:to>
                                        <p:strVal val="visible"/>
                                      </p:to>
                                    </p:set>
                                    <p:animEffect transition="in" filter="wipe(up)">
                                      <p:cBhvr>
                                        <p:cTn id="7" dur="500"/>
                                        <p:tgtEl>
                                          <p:spTgt spid="308227">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08228">
                                            <p:txEl>
                                              <p:pRg st="0" end="0"/>
                                            </p:txEl>
                                          </p:spTgt>
                                        </p:tgtEl>
                                        <p:attrNameLst>
                                          <p:attrName>style.visibility</p:attrName>
                                        </p:attrNameLst>
                                      </p:cBhvr>
                                      <p:to>
                                        <p:strVal val="visible"/>
                                      </p:to>
                                    </p:set>
                                    <p:animEffect transition="in" filter="wipe(up)">
                                      <p:cBhvr>
                                        <p:cTn id="11" dur="500"/>
                                        <p:tgtEl>
                                          <p:spTgt spid="3082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27" grpId="0" build="p" autoUpdateAnimBg="0" advAuto="0"/>
      <p:bldP spid="308228" grpId="0" build="p"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defRPr/>
            </a:pPr>
            <a:r>
              <a:rPr lang="en-US" altLang="en-US" dirty="0">
                <a:ea typeface="+mj-ea"/>
              </a:rPr>
              <a:t>Quick Check 6a</a:t>
            </a:r>
            <a:endParaRPr lang="en-US" altLang="en-US" dirty="0">
              <a:ea typeface="+mj-ea"/>
              <a:sym typeface="Wingdings" pitchFamily="2" charset="2"/>
            </a:endParaRPr>
          </a:p>
        </p:txBody>
      </p:sp>
      <p:sp>
        <p:nvSpPr>
          <p:cNvPr id="5" name="Rectangle 3"/>
          <p:cNvSpPr txBox="1">
            <a:spLocks noChangeArrowheads="1"/>
          </p:cNvSpPr>
          <p:nvPr/>
        </p:nvSpPr>
        <p:spPr bwMode="auto">
          <a:xfrm>
            <a:off x="457200" y="1752600"/>
            <a:ext cx="8153400" cy="3733800"/>
          </a:xfrm>
          <a:prstGeom prst="rect">
            <a:avLst/>
          </a:prstGeom>
          <a:solidFill>
            <a:srgbClr val="EDECD2"/>
          </a:solidFill>
          <a:ln w="12699">
            <a:solidFill>
              <a:srgbClr val="000000"/>
            </a:solidFill>
            <a:miter lim="800000"/>
            <a:headEnd/>
            <a:tailEnd/>
          </a:ln>
          <a:effectLst>
            <a:outerShdw blurRad="63500" dist="38099" dir="2700000" algn="ctr" rotWithShape="0">
              <a:srgbClr val="000000">
                <a:alpha val="74997"/>
              </a:srgbClr>
            </a:outerShdw>
          </a:effectLst>
        </p:spPr>
        <p:txBody>
          <a:bodyPr lIns="90488" tIns="44450" rIns="90488" bIns="44450"/>
          <a:lst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eaLnBrk="1" hangingPunct="1">
              <a:buFont typeface="Times" panose="02020603050405020304" pitchFamily="18" charset="0"/>
              <a:buNone/>
              <a:defRPr/>
            </a:pPr>
            <a:r>
              <a:rPr lang="en-US" altLang="en-US" sz="3000" dirty="0">
                <a:solidFill>
                  <a:srgbClr val="663300"/>
                </a:solidFill>
                <a:cs typeface="Arial" panose="020B0604020202020204" pitchFamily="34" charset="0"/>
              </a:rPr>
              <a:t> 	What are the total cash disbursements for selling and administrative expenses for the quarter? </a:t>
            </a:r>
          </a:p>
          <a:p>
            <a:pPr lvl="1" eaLnBrk="1" hangingPunct="1">
              <a:buFont typeface="Wingdings" panose="05000000000000000000" pitchFamily="2" charset="2"/>
              <a:buNone/>
              <a:defRPr/>
            </a:pPr>
            <a:r>
              <a:rPr lang="en-US" altLang="en-US" sz="3000" dirty="0">
                <a:solidFill>
                  <a:schemeClr val="accent1">
                    <a:lumMod val="75000"/>
                  </a:schemeClr>
                </a:solidFill>
                <a:cs typeface="Arial" panose="020B0604020202020204" pitchFamily="34" charset="0"/>
              </a:rPr>
              <a:t>a. $180,000</a:t>
            </a:r>
          </a:p>
          <a:p>
            <a:pPr lvl="1" eaLnBrk="1" hangingPunct="1">
              <a:buFont typeface="Wingdings" panose="05000000000000000000" pitchFamily="2" charset="2"/>
              <a:buNone/>
              <a:defRPr/>
            </a:pPr>
            <a:r>
              <a:rPr lang="en-US" altLang="en-US" sz="3000" dirty="0">
                <a:solidFill>
                  <a:srgbClr val="663300"/>
                </a:solidFill>
                <a:cs typeface="Arial" panose="020B0604020202020204" pitchFamily="34" charset="0"/>
              </a:rPr>
              <a:t>b. $230,000</a:t>
            </a:r>
          </a:p>
          <a:p>
            <a:pPr lvl="1" eaLnBrk="1" hangingPunct="1">
              <a:buFont typeface="Wingdings" panose="05000000000000000000" pitchFamily="2" charset="2"/>
              <a:buNone/>
              <a:defRPr/>
            </a:pPr>
            <a:r>
              <a:rPr lang="en-US" altLang="en-US" sz="3000" dirty="0">
                <a:solidFill>
                  <a:schemeClr val="accent1">
                    <a:lumMod val="75000"/>
                  </a:schemeClr>
                </a:solidFill>
                <a:cs typeface="Arial" panose="020B0604020202020204" pitchFamily="34" charset="0"/>
              </a:rPr>
              <a:t>c. $110,000</a:t>
            </a:r>
          </a:p>
          <a:p>
            <a:pPr lvl="1" eaLnBrk="1" hangingPunct="1">
              <a:buFont typeface="Wingdings" panose="05000000000000000000" pitchFamily="2" charset="2"/>
              <a:buNone/>
              <a:defRPr/>
            </a:pPr>
            <a:r>
              <a:rPr lang="en-US" altLang="en-US" sz="3000" dirty="0">
                <a:solidFill>
                  <a:schemeClr val="accent1">
                    <a:lumMod val="75000"/>
                  </a:schemeClr>
                </a:solidFill>
                <a:cs typeface="Arial" panose="020B0604020202020204" pitchFamily="34" charset="0"/>
              </a:rPr>
              <a:t>d. $  70,000</a:t>
            </a:r>
          </a:p>
        </p:txBody>
      </p:sp>
      <p:sp>
        <p:nvSpPr>
          <p:cNvPr id="83972" name="Oval 4"/>
          <p:cNvSpPr>
            <a:spLocks noChangeArrowheads="1"/>
          </p:cNvSpPr>
          <p:nvPr/>
        </p:nvSpPr>
        <p:spPr bwMode="auto">
          <a:xfrm>
            <a:off x="581025" y="3162300"/>
            <a:ext cx="482600" cy="457200"/>
          </a:xfrm>
          <a:prstGeom prst="ellipse">
            <a:avLst/>
          </a:prstGeom>
          <a:noFill/>
          <a:ln w="50799">
            <a:solidFill>
              <a:srgbClr val="FF0000"/>
            </a:solidFill>
            <a:round/>
            <a:headEnd/>
            <a:tailEnd/>
          </a:ln>
          <a:effectLst>
            <a:outerShdw blurRad="63500"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defRPr/>
            </a:pPr>
            <a:endParaRPr lang="en-US" altLang="en-US">
              <a:cs typeface="+mn-cs"/>
            </a:endParaRPr>
          </a:p>
        </p:txBody>
      </p:sp>
    </p:spTree>
  </p:cSld>
  <p:clrMapOvr>
    <a:masterClrMapping/>
  </p:clrMapOvr>
  <p:transition>
    <p:strips dir="r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lIns="90488" tIns="44450" rIns="90488" bIns="44450">
            <a:normAutofit fontScale="90000"/>
          </a:bodyPr>
          <a:lstStyle/>
          <a:p>
            <a:pPr eaLnBrk="1" hangingPunct="1">
              <a:defRPr/>
            </a:pPr>
            <a:r>
              <a:rPr lang="en-US" dirty="0">
                <a:ea typeface="+mj-ea"/>
              </a:rPr>
              <a:t>Selling Administrative Expense Budget – Part 3</a:t>
            </a:r>
          </a:p>
        </p:txBody>
      </p:sp>
      <p:pic>
        <p:nvPicPr>
          <p:cNvPr id="8294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7563" y="1524000"/>
            <a:ext cx="772795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Oval 4"/>
          <p:cNvSpPr>
            <a:spLocks noChangeArrowheads="1"/>
          </p:cNvSpPr>
          <p:nvPr/>
        </p:nvSpPr>
        <p:spPr bwMode="auto">
          <a:xfrm>
            <a:off x="7239000" y="3733800"/>
            <a:ext cx="1524000" cy="3048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p>
        </p:txBody>
      </p:sp>
    </p:spTree>
  </p:cSld>
  <p:clrMapOvr>
    <a:masterClrMapping/>
  </p:clrMapOvr>
  <p:transition>
    <p:strips dir="rd"/>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Learning Objective 8</a:t>
            </a:r>
          </a:p>
        </p:txBody>
      </p:sp>
      <p:sp>
        <p:nvSpPr>
          <p:cNvPr id="5" name="Text Box 13"/>
          <p:cNvSpPr txBox="1">
            <a:spLocks noChangeArrowheads="1"/>
          </p:cNvSpPr>
          <p:nvPr/>
        </p:nvSpPr>
        <p:spPr bwMode="auto">
          <a:xfrm>
            <a:off x="1905000" y="2671763"/>
            <a:ext cx="5334000" cy="614362"/>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fontAlgn="auto">
              <a:spcBef>
                <a:spcPct val="50000"/>
              </a:spcBef>
              <a:spcAft>
                <a:spcPts val="0"/>
              </a:spcAft>
              <a:defRPr/>
            </a:pPr>
            <a:r>
              <a:rPr lang="en-US" sz="3400" b="1" dirty="0">
                <a:solidFill>
                  <a:schemeClr val="accent6">
                    <a:lumMod val="75000"/>
                  </a:schemeClr>
                </a:solidFill>
                <a:latin typeface="+mj-lt"/>
                <a:ea typeface="MS PGothic" pitchFamily="34" charset="-128"/>
                <a:cs typeface="+mn-cs"/>
              </a:rPr>
              <a:t>Prepare a cash budget. </a:t>
            </a:r>
          </a:p>
        </p:txBody>
      </p:sp>
    </p:spTree>
  </p:cSld>
  <p:clrMapOvr>
    <a:masterClrMapping/>
  </p:clrMapOvr>
  <p:transition>
    <p:strips dir="r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1026"/>
          <p:cNvSpPr>
            <a:spLocks noGrp="1" noChangeArrowheads="1"/>
          </p:cNvSpPr>
          <p:nvPr>
            <p:ph type="title"/>
          </p:nvPr>
        </p:nvSpPr>
        <p:spPr/>
        <p:txBody>
          <a:bodyPr/>
          <a:lstStyle/>
          <a:p>
            <a:pPr eaLnBrk="1" hangingPunct="1">
              <a:defRPr/>
            </a:pPr>
            <a:r>
              <a:rPr lang="en-US" altLang="en-US" dirty="0">
                <a:ea typeface="+mj-ea"/>
              </a:rPr>
              <a:t>Format of the Cash Budget</a:t>
            </a:r>
          </a:p>
        </p:txBody>
      </p:sp>
      <p:sp>
        <p:nvSpPr>
          <p:cNvPr id="435203" name="Text Box 1027"/>
          <p:cNvSpPr txBox="1">
            <a:spLocks noChangeArrowheads="1"/>
          </p:cNvSpPr>
          <p:nvPr/>
        </p:nvSpPr>
        <p:spPr bwMode="auto">
          <a:xfrm>
            <a:off x="152400" y="1544638"/>
            <a:ext cx="8915400" cy="4231927"/>
          </a:xfrm>
          <a:prstGeom prst="rect">
            <a:avLst/>
          </a:prstGeom>
          <a:solidFill>
            <a:srgbClr val="134263"/>
          </a:solidFill>
          <a:ln w="9525">
            <a:solidFill>
              <a:schemeClr val="tx1"/>
            </a:solidFill>
            <a:miter lim="800000"/>
            <a:headEnd/>
            <a:tailEnd/>
          </a:ln>
          <a:effectLst>
            <a:outerShdw blurRad="63500" dist="38099" dir="2700000" algn="ctr" rotWithShape="0">
              <a:schemeClr val="bg2">
                <a:alpha val="74997"/>
              </a:schemeClr>
            </a:outerShdw>
          </a:effectLst>
        </p:spPr>
        <p:txBody>
          <a:bodyPr>
            <a:spAutoFit/>
          </a:bodyPr>
          <a:lstStyle>
            <a:lvl1pPr marL="457200" indent="-457200">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spcBef>
                <a:spcPct val="50000"/>
              </a:spcBef>
            </a:pPr>
            <a:r>
              <a:rPr lang="en-US" sz="2700" dirty="0">
                <a:solidFill>
                  <a:srgbClr val="FFFF00"/>
                </a:solidFill>
                <a:effectLst>
                  <a:outerShdw blurRad="38100" dist="38100" dir="2700000" algn="tl">
                    <a:srgbClr val="000000"/>
                  </a:outerShdw>
                </a:effectLst>
              </a:rPr>
              <a:t>The cash budget is divided into four sections:</a:t>
            </a:r>
          </a:p>
          <a:p>
            <a:pPr>
              <a:spcBef>
                <a:spcPct val="50000"/>
              </a:spcBef>
              <a:buClr>
                <a:srgbClr val="FFFF00"/>
              </a:buClr>
              <a:buFontTx/>
              <a:buAutoNum type="arabicPeriod"/>
            </a:pPr>
            <a:r>
              <a:rPr lang="en-US" sz="2200" dirty="0">
                <a:solidFill>
                  <a:srgbClr val="FFFF00"/>
                </a:solidFill>
                <a:effectLst>
                  <a:outerShdw blurRad="38100" dist="38100" dir="2700000" algn="tl">
                    <a:srgbClr val="000000"/>
                  </a:outerShdw>
                </a:effectLst>
              </a:rPr>
              <a:t>Cash receipts </a:t>
            </a:r>
            <a:r>
              <a:rPr lang="en-US" sz="2200" dirty="0">
                <a:solidFill>
                  <a:schemeClr val="bg1"/>
                </a:solidFill>
                <a:effectLst>
                  <a:outerShdw blurRad="38100" dist="38100" dir="2700000" algn="tl">
                    <a:srgbClr val="000000"/>
                  </a:outerShdw>
                </a:effectLst>
              </a:rPr>
              <a:t>section lists all cash inflows excluding cash received from financing;</a:t>
            </a:r>
          </a:p>
          <a:p>
            <a:pPr>
              <a:spcBef>
                <a:spcPct val="50000"/>
              </a:spcBef>
              <a:buClr>
                <a:srgbClr val="FFFF00"/>
              </a:buClr>
              <a:buFontTx/>
              <a:buAutoNum type="arabicPeriod"/>
            </a:pPr>
            <a:r>
              <a:rPr lang="en-US" sz="2200" dirty="0">
                <a:solidFill>
                  <a:srgbClr val="FFFF00"/>
                </a:solidFill>
                <a:effectLst>
                  <a:outerShdw blurRad="38100" dist="38100" dir="2700000" algn="tl">
                    <a:srgbClr val="000000"/>
                  </a:outerShdw>
                </a:effectLst>
              </a:rPr>
              <a:t>Cash disbursements</a:t>
            </a:r>
            <a:r>
              <a:rPr lang="en-US" sz="2200" dirty="0">
                <a:solidFill>
                  <a:schemeClr val="bg1"/>
                </a:solidFill>
                <a:effectLst>
                  <a:outerShdw blurRad="38100" dist="38100" dir="2700000" algn="tl">
                    <a:srgbClr val="000000"/>
                  </a:outerShdw>
                </a:effectLst>
              </a:rPr>
              <a:t> section consists of all cash payments excluding repayments of principal and interest;</a:t>
            </a:r>
          </a:p>
          <a:p>
            <a:pPr>
              <a:spcBef>
                <a:spcPct val="50000"/>
              </a:spcBef>
              <a:buClr>
                <a:srgbClr val="FFFF00"/>
              </a:buClr>
              <a:buFontTx/>
              <a:buAutoNum type="arabicPeriod"/>
            </a:pPr>
            <a:r>
              <a:rPr lang="en-US" sz="2200" dirty="0">
                <a:solidFill>
                  <a:schemeClr val="bg1"/>
                </a:solidFill>
                <a:effectLst>
                  <a:outerShdw blurRad="38100" dist="38100" dir="2700000" algn="tl">
                    <a:srgbClr val="000000"/>
                  </a:outerShdw>
                </a:effectLst>
              </a:rPr>
              <a:t>Cash excess or deficiency section determines if the company will </a:t>
            </a:r>
            <a:r>
              <a:rPr lang="en-US" sz="2200" dirty="0">
                <a:solidFill>
                  <a:srgbClr val="FFFF00"/>
                </a:solidFill>
                <a:effectLst>
                  <a:outerShdw blurRad="38100" dist="38100" dir="2700000" algn="tl">
                    <a:srgbClr val="000000"/>
                  </a:outerShdw>
                </a:effectLst>
              </a:rPr>
              <a:t>need to borrow money </a:t>
            </a:r>
            <a:r>
              <a:rPr lang="en-US" sz="2200" dirty="0">
                <a:solidFill>
                  <a:schemeClr val="bg1"/>
                </a:solidFill>
                <a:effectLst>
                  <a:outerShdw blurRad="38100" dist="38100" dir="2700000" algn="tl">
                    <a:srgbClr val="000000"/>
                  </a:outerShdw>
                </a:effectLst>
              </a:rPr>
              <a:t>or if it will be able to repay funds previously borrowed; and</a:t>
            </a:r>
          </a:p>
          <a:p>
            <a:pPr>
              <a:spcBef>
                <a:spcPct val="50000"/>
              </a:spcBef>
              <a:buClr>
                <a:srgbClr val="FFFF00"/>
              </a:buClr>
              <a:buFontTx/>
              <a:buAutoNum type="arabicPeriod"/>
            </a:pPr>
            <a:r>
              <a:rPr lang="en-US" sz="2200" dirty="0">
                <a:solidFill>
                  <a:srgbClr val="FFFF00"/>
                </a:solidFill>
                <a:effectLst>
                  <a:outerShdw blurRad="38100" dist="38100" dir="2700000" algn="tl">
                    <a:srgbClr val="000000"/>
                  </a:outerShdw>
                </a:effectLst>
              </a:rPr>
              <a:t>Financing section</a:t>
            </a:r>
            <a:r>
              <a:rPr lang="en-US" sz="2200" dirty="0">
                <a:solidFill>
                  <a:schemeClr val="bg1"/>
                </a:solidFill>
                <a:effectLst>
                  <a:outerShdw blurRad="38100" dist="38100" dir="2700000" algn="tl">
                    <a:srgbClr val="000000"/>
                  </a:outerShdw>
                </a:effectLst>
              </a:rPr>
              <a:t> details the borrowings and repayments projected to take place during the budget period.</a:t>
            </a:r>
          </a:p>
        </p:txBody>
      </p:sp>
    </p:spTree>
  </p:cSld>
  <p:clrMapOvr>
    <a:masterClrMapping/>
  </p:clrMapOvr>
  <p:transition>
    <p:strips dir="rd"/>
  </p:transition>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Additional Cash Budget Information</a:t>
            </a:r>
          </a:p>
        </p:txBody>
      </p:sp>
      <p:sp>
        <p:nvSpPr>
          <p:cNvPr id="437251" name="Rectangle 3"/>
          <p:cNvSpPr>
            <a:spLocks noGrp="1" noChangeArrowheads="1"/>
          </p:cNvSpPr>
          <p:nvPr>
            <p:ph type="body" idx="1"/>
          </p:nvPr>
        </p:nvSpPr>
        <p:spPr>
          <a:xfrm>
            <a:off x="228600" y="1371600"/>
            <a:ext cx="8686800" cy="4953000"/>
          </a:xfrm>
          <a:solidFill>
            <a:schemeClr val="accent4">
              <a:lumMod val="20000"/>
              <a:lumOff val="80000"/>
            </a:schemeClr>
          </a:solidFill>
          <a:ln w="12700">
            <a:solidFill>
              <a:srgbClr val="000000"/>
            </a:solidFill>
          </a:ln>
        </p:spPr>
        <p:txBody>
          <a:bodyPr lIns="90488" tIns="44450" rIns="90488" bIns="44450"/>
          <a:lstStyle/>
          <a:p>
            <a:pPr eaLnBrk="1" hangingPunct="1">
              <a:buClr>
                <a:srgbClr val="C00000"/>
              </a:buClr>
              <a:buFont typeface="Times" charset="0"/>
              <a:buNone/>
            </a:pPr>
            <a:r>
              <a:rPr lang="en-US" sz="3400" dirty="0">
                <a:latin typeface="Calibri" charset="0"/>
                <a:cs typeface="Arial" charset="0"/>
              </a:rPr>
              <a:t>Assume the following information for Royal:</a:t>
            </a:r>
          </a:p>
          <a:p>
            <a:pPr lvl="1" eaLnBrk="1" hangingPunct="1">
              <a:spcBef>
                <a:spcPct val="30000"/>
              </a:spcBef>
              <a:buClr>
                <a:srgbClr val="C00000"/>
              </a:buClr>
              <a:buSzPct val="75000"/>
              <a:buFont typeface="Wingdings" charset="0"/>
              <a:buChar char="Ø"/>
            </a:pPr>
            <a:r>
              <a:rPr lang="en-US" sz="2800" dirty="0">
                <a:latin typeface="Calibri" charset="0"/>
                <a:cs typeface="Arial" charset="0"/>
              </a:rPr>
              <a:t>Maintains a 16% open line of credit for $75,000.</a:t>
            </a:r>
          </a:p>
          <a:p>
            <a:pPr lvl="1" eaLnBrk="1" hangingPunct="1">
              <a:spcBef>
                <a:spcPct val="30000"/>
              </a:spcBef>
              <a:buClr>
                <a:srgbClr val="C00000"/>
              </a:buClr>
              <a:buSzPct val="75000"/>
              <a:buFont typeface="Wingdings" charset="0"/>
              <a:buChar char="Ø"/>
            </a:pPr>
            <a:r>
              <a:rPr lang="en-US" sz="2800" dirty="0">
                <a:latin typeface="Calibri" charset="0"/>
                <a:cs typeface="Arial" charset="0"/>
              </a:rPr>
              <a:t>Maintains a minimum cash balance of $30,000.</a:t>
            </a:r>
          </a:p>
          <a:p>
            <a:pPr lvl="1" eaLnBrk="1" hangingPunct="1">
              <a:spcBef>
                <a:spcPct val="30000"/>
              </a:spcBef>
              <a:buClr>
                <a:srgbClr val="C00000"/>
              </a:buClr>
              <a:buSzPct val="75000"/>
              <a:buFont typeface="Wingdings" charset="0"/>
              <a:buChar char="Ø"/>
            </a:pPr>
            <a:r>
              <a:rPr lang="en-US" sz="2800" dirty="0">
                <a:latin typeface="Calibri" charset="0"/>
                <a:cs typeface="Arial" charset="0"/>
              </a:rPr>
              <a:t>Borrows on the first day of the month and repays loans on the last day of the month.</a:t>
            </a:r>
          </a:p>
          <a:p>
            <a:pPr lvl="1" eaLnBrk="1" hangingPunct="1">
              <a:spcBef>
                <a:spcPct val="30000"/>
              </a:spcBef>
              <a:buClr>
                <a:srgbClr val="C00000"/>
              </a:buClr>
              <a:buSzPct val="75000"/>
              <a:buFont typeface="Wingdings" charset="0"/>
              <a:buChar char="Ø"/>
            </a:pPr>
            <a:r>
              <a:rPr lang="en-US" sz="2800" dirty="0">
                <a:latin typeface="Calibri" charset="0"/>
                <a:cs typeface="Arial" charset="0"/>
              </a:rPr>
              <a:t>Pays a cash dividend of $49,000 in April.</a:t>
            </a:r>
          </a:p>
          <a:p>
            <a:pPr lvl="1" eaLnBrk="1" hangingPunct="1">
              <a:spcBef>
                <a:spcPct val="30000"/>
              </a:spcBef>
              <a:buClr>
                <a:srgbClr val="C00000"/>
              </a:buClr>
              <a:buSzPct val="75000"/>
              <a:buFont typeface="Wingdings" charset="0"/>
              <a:buChar char="Ø"/>
            </a:pPr>
            <a:r>
              <a:rPr lang="en-US" sz="2800" dirty="0">
                <a:latin typeface="Calibri" charset="0"/>
                <a:cs typeface="Arial" charset="0"/>
              </a:rPr>
              <a:t>Purchases $143,700 of equipment in May and $48,300 in June (both purchases paid in cash).</a:t>
            </a:r>
          </a:p>
          <a:p>
            <a:pPr lvl="1" eaLnBrk="1" hangingPunct="1">
              <a:spcBef>
                <a:spcPct val="30000"/>
              </a:spcBef>
              <a:buClr>
                <a:srgbClr val="C00000"/>
              </a:buClr>
              <a:buSzPct val="75000"/>
              <a:buFont typeface="Wingdings" charset="0"/>
              <a:buChar char="Ø"/>
            </a:pPr>
            <a:r>
              <a:rPr lang="en-US" sz="2800" dirty="0">
                <a:latin typeface="Calibri" charset="0"/>
                <a:cs typeface="Arial" charset="0"/>
              </a:rPr>
              <a:t>Has an April 1 cash balance of $40,000.</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37251">
                                            <p:txEl>
                                              <p:pRg st="0" end="0"/>
                                            </p:txEl>
                                          </p:spTgt>
                                        </p:tgtEl>
                                        <p:attrNameLst>
                                          <p:attrName>style.visibility</p:attrName>
                                        </p:attrNameLst>
                                      </p:cBhvr>
                                      <p:to>
                                        <p:strVal val="visible"/>
                                      </p:to>
                                    </p:set>
                                    <p:animEffect transition="in" filter="wipe(up)">
                                      <p:cBhvr>
                                        <p:cTn id="7" dur="500"/>
                                        <p:tgtEl>
                                          <p:spTgt spid="437251">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37251">
                                            <p:txEl>
                                              <p:pRg st="1" end="1"/>
                                            </p:txEl>
                                          </p:spTgt>
                                        </p:tgtEl>
                                        <p:attrNameLst>
                                          <p:attrName>style.visibility</p:attrName>
                                        </p:attrNameLst>
                                      </p:cBhvr>
                                      <p:to>
                                        <p:strVal val="visible"/>
                                      </p:to>
                                    </p:set>
                                    <p:animEffect transition="in" filter="wipe(up)">
                                      <p:cBhvr>
                                        <p:cTn id="11" dur="500"/>
                                        <p:tgtEl>
                                          <p:spTgt spid="437251">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37251">
                                            <p:txEl>
                                              <p:pRg st="2" end="2"/>
                                            </p:txEl>
                                          </p:spTgt>
                                        </p:tgtEl>
                                        <p:attrNameLst>
                                          <p:attrName>style.visibility</p:attrName>
                                        </p:attrNameLst>
                                      </p:cBhvr>
                                      <p:to>
                                        <p:strVal val="visible"/>
                                      </p:to>
                                    </p:set>
                                    <p:animEffect transition="in" filter="wipe(up)">
                                      <p:cBhvr>
                                        <p:cTn id="15" dur="500"/>
                                        <p:tgtEl>
                                          <p:spTgt spid="437251">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437251">
                                            <p:txEl>
                                              <p:pRg st="3" end="3"/>
                                            </p:txEl>
                                          </p:spTgt>
                                        </p:tgtEl>
                                        <p:attrNameLst>
                                          <p:attrName>style.visibility</p:attrName>
                                        </p:attrNameLst>
                                      </p:cBhvr>
                                      <p:to>
                                        <p:strVal val="visible"/>
                                      </p:to>
                                    </p:set>
                                    <p:animEffect transition="in" filter="wipe(up)">
                                      <p:cBhvr>
                                        <p:cTn id="19" dur="500"/>
                                        <p:tgtEl>
                                          <p:spTgt spid="437251">
                                            <p:txEl>
                                              <p:pRg st="3" end="3"/>
                                            </p:txEl>
                                          </p:spTgt>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437251">
                                            <p:txEl>
                                              <p:pRg st="4" end="4"/>
                                            </p:txEl>
                                          </p:spTgt>
                                        </p:tgtEl>
                                        <p:attrNameLst>
                                          <p:attrName>style.visibility</p:attrName>
                                        </p:attrNameLst>
                                      </p:cBhvr>
                                      <p:to>
                                        <p:strVal val="visible"/>
                                      </p:to>
                                    </p:set>
                                    <p:animEffect transition="in" filter="wipe(up)">
                                      <p:cBhvr>
                                        <p:cTn id="23" dur="500"/>
                                        <p:tgtEl>
                                          <p:spTgt spid="437251">
                                            <p:txEl>
                                              <p:pRg st="4" end="4"/>
                                            </p:txEl>
                                          </p:spTgt>
                                        </p:tgtEl>
                                      </p:cBhvr>
                                    </p:animEffect>
                                  </p:childTnLst>
                                </p:cTn>
                              </p:par>
                            </p:childTnLst>
                          </p:cTn>
                        </p:par>
                        <p:par>
                          <p:cTn id="24" fill="hold" nodeType="afterGroup">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437251">
                                            <p:txEl>
                                              <p:pRg st="5" end="5"/>
                                            </p:txEl>
                                          </p:spTgt>
                                        </p:tgtEl>
                                        <p:attrNameLst>
                                          <p:attrName>style.visibility</p:attrName>
                                        </p:attrNameLst>
                                      </p:cBhvr>
                                      <p:to>
                                        <p:strVal val="visible"/>
                                      </p:to>
                                    </p:set>
                                    <p:animEffect transition="in" filter="wipe(up)">
                                      <p:cBhvr>
                                        <p:cTn id="27" dur="500"/>
                                        <p:tgtEl>
                                          <p:spTgt spid="437251">
                                            <p:txEl>
                                              <p:pRg st="5" end="5"/>
                                            </p:txEl>
                                          </p:spTgt>
                                        </p:tgtEl>
                                      </p:cBhvr>
                                    </p:animEffect>
                                  </p:childTnLst>
                                </p:cTn>
                              </p:par>
                            </p:childTnLst>
                          </p:cTn>
                        </p:par>
                        <p:par>
                          <p:cTn id="28" fill="hold" nodeType="afterGroup">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437251">
                                            <p:txEl>
                                              <p:pRg st="6" end="6"/>
                                            </p:txEl>
                                          </p:spTgt>
                                        </p:tgtEl>
                                        <p:attrNameLst>
                                          <p:attrName>style.visibility</p:attrName>
                                        </p:attrNameLst>
                                      </p:cBhvr>
                                      <p:to>
                                        <p:strVal val="visible"/>
                                      </p:to>
                                    </p:set>
                                    <p:animEffect transition="in" filter="wipe(up)">
                                      <p:cBhvr>
                                        <p:cTn id="31" dur="500"/>
                                        <p:tgtEl>
                                          <p:spTgt spid="4372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7251" grpId="0" build="p" bldLvl="2" autoUpdateAnimBg="0" advAuto="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1026"/>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Cash Budget – Part 1</a:t>
            </a:r>
          </a:p>
        </p:txBody>
      </p:sp>
      <p:sp>
        <p:nvSpPr>
          <p:cNvPr id="87043" name="Rectangle 1032"/>
          <p:cNvSpPr>
            <a:spLocks noChangeArrowheads="1"/>
          </p:cNvSpPr>
          <p:nvPr/>
        </p:nvSpPr>
        <p:spPr bwMode="auto">
          <a:xfrm>
            <a:off x="3886200" y="3479800"/>
            <a:ext cx="838200" cy="381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en-US"/>
          </a:p>
        </p:txBody>
      </p:sp>
      <p:pic>
        <p:nvPicPr>
          <p:cNvPr id="8704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8675" y="1370013"/>
            <a:ext cx="7400925" cy="494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4724400" y="2252663"/>
            <a:ext cx="3429000" cy="403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
        <p:nvSpPr>
          <p:cNvPr id="5" name="Rectangle 4"/>
          <p:cNvSpPr/>
          <p:nvPr/>
        </p:nvSpPr>
        <p:spPr>
          <a:xfrm>
            <a:off x="3595688" y="3048000"/>
            <a:ext cx="1052512" cy="32670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grpSp>
        <p:nvGrpSpPr>
          <p:cNvPr id="87047" name="Group 1028"/>
          <p:cNvGrpSpPr>
            <a:grpSpLocks/>
          </p:cNvGrpSpPr>
          <p:nvPr/>
        </p:nvGrpSpPr>
        <p:grpSpPr bwMode="auto">
          <a:xfrm>
            <a:off x="3697288" y="2362200"/>
            <a:ext cx="5446712" cy="908050"/>
            <a:chOff x="2208" y="1252"/>
            <a:chExt cx="3431" cy="572"/>
          </a:xfrm>
        </p:grpSpPr>
        <p:sp>
          <p:nvSpPr>
            <p:cNvPr id="87048" name="Rectangle 1029"/>
            <p:cNvSpPr>
              <a:spLocks noChangeArrowheads="1"/>
            </p:cNvSpPr>
            <p:nvPr/>
          </p:nvSpPr>
          <p:spPr bwMode="auto">
            <a:xfrm>
              <a:off x="2208" y="1252"/>
              <a:ext cx="704" cy="144"/>
            </a:xfrm>
            <a:prstGeom prst="rect">
              <a:avLst/>
            </a:prstGeom>
            <a:noFill/>
            <a:ln w="38100">
              <a:solidFill>
                <a:srgbClr val="FC012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p>
          </p:txBody>
        </p:sp>
        <p:sp>
          <p:nvSpPr>
            <p:cNvPr id="87049" name="Line 1030"/>
            <p:cNvSpPr>
              <a:spLocks noChangeShapeType="1"/>
            </p:cNvSpPr>
            <p:nvPr/>
          </p:nvSpPr>
          <p:spPr bwMode="auto">
            <a:xfrm flipH="1" flipV="1">
              <a:off x="2976" y="1396"/>
              <a:ext cx="672" cy="182"/>
            </a:xfrm>
            <a:prstGeom prst="line">
              <a:avLst/>
            </a:prstGeom>
            <a:noFill/>
            <a:ln w="38100">
              <a:solidFill>
                <a:srgbClr val="FC0128"/>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39303" name="Rectangle 1031"/>
            <p:cNvSpPr>
              <a:spLocks noChangeArrowheads="1"/>
            </p:cNvSpPr>
            <p:nvPr/>
          </p:nvSpPr>
          <p:spPr bwMode="auto">
            <a:xfrm>
              <a:off x="3648" y="1300"/>
              <a:ext cx="1991" cy="524"/>
            </a:xfrm>
            <a:prstGeom prst="rect">
              <a:avLst/>
            </a:prstGeom>
            <a:solidFill>
              <a:srgbClr val="1D6295"/>
            </a:solidFill>
            <a:ln w="12700">
              <a:solidFill>
                <a:schemeClr val="tx1"/>
              </a:solidFill>
              <a:miter lim="800000"/>
              <a:headEnd/>
              <a:tailEnd/>
            </a:ln>
            <a:effectLst>
              <a:outerShdw blurRad="63500" dist="53882" dir="2700000" algn="ctr" rotWithShape="0">
                <a:srgbClr val="000000">
                  <a:alpha val="74997"/>
                </a:srgbClr>
              </a:outerShdw>
            </a:effectLst>
          </p:spPr>
          <p:txBody>
            <a:bodyPr wrap="none" lIns="90488" tIns="44450" rIns="90488" bIns="44450">
              <a:spAutoFit/>
            </a:bodyPr>
            <a:lstStyle/>
            <a:p>
              <a:pPr algn="ctr"/>
              <a:r>
                <a:rPr lang="en-US" sz="2400">
                  <a:solidFill>
                    <a:srgbClr val="FFFFCC"/>
                  </a:solidFill>
                  <a:effectLst>
                    <a:outerShdw blurRad="38100" dist="38100" dir="2700000" algn="tl">
                      <a:srgbClr val="000000"/>
                    </a:outerShdw>
                  </a:effectLst>
                </a:rPr>
                <a:t>Schedule of Expected</a:t>
              </a:r>
            </a:p>
            <a:p>
              <a:pPr algn="ctr"/>
              <a:r>
                <a:rPr lang="en-US" sz="2400">
                  <a:solidFill>
                    <a:srgbClr val="FFFFCC"/>
                  </a:solidFill>
                  <a:effectLst>
                    <a:outerShdw blurRad="38100" dist="38100" dir="2700000" algn="tl">
                      <a:srgbClr val="000000"/>
                    </a:outerShdw>
                  </a:effectLst>
                </a:rPr>
                <a:t>Cash Collections.</a:t>
              </a:r>
            </a:p>
          </p:txBody>
        </p:sp>
      </p:grpSp>
    </p:spTree>
  </p:cSld>
  <p:clrMapOvr>
    <a:masterClrMapping/>
  </p:clrMapOvr>
  <p:transition>
    <p:strips dir="rd"/>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Cash Budget – Part 2</a:t>
            </a:r>
          </a:p>
        </p:txBody>
      </p:sp>
      <p:pic>
        <p:nvPicPr>
          <p:cNvPr id="8806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9163" y="1354138"/>
            <a:ext cx="7324725"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724400" y="2209800"/>
            <a:ext cx="3478213" cy="403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
        <p:nvSpPr>
          <p:cNvPr id="4" name="Rectangle 3"/>
          <p:cNvSpPr/>
          <p:nvPr/>
        </p:nvSpPr>
        <p:spPr>
          <a:xfrm>
            <a:off x="3581400" y="4648200"/>
            <a:ext cx="1066800"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grpSp>
        <p:nvGrpSpPr>
          <p:cNvPr id="88070" name="Group 15"/>
          <p:cNvGrpSpPr>
            <a:grpSpLocks/>
          </p:cNvGrpSpPr>
          <p:nvPr/>
        </p:nvGrpSpPr>
        <p:grpSpPr bwMode="auto">
          <a:xfrm>
            <a:off x="4508500" y="1863725"/>
            <a:ext cx="3770313" cy="1212850"/>
            <a:chOff x="2807" y="1488"/>
            <a:chExt cx="2375" cy="764"/>
          </a:xfrm>
        </p:grpSpPr>
        <p:sp>
          <p:nvSpPr>
            <p:cNvPr id="164877" name="Line 16"/>
            <p:cNvSpPr>
              <a:spLocks noChangeShapeType="1"/>
            </p:cNvSpPr>
            <p:nvPr/>
          </p:nvSpPr>
          <p:spPr bwMode="auto">
            <a:xfrm flipH="1">
              <a:off x="2807" y="1964"/>
              <a:ext cx="384" cy="288"/>
            </a:xfrm>
            <a:prstGeom prst="line">
              <a:avLst/>
            </a:prstGeom>
            <a:noFill/>
            <a:ln w="38100">
              <a:solidFill>
                <a:srgbClr val="FC0128"/>
              </a:solidFill>
              <a:round/>
              <a:headEnd/>
              <a:tailEnd type="triangle" w="med" len="med"/>
            </a:ln>
            <a:effectLst>
              <a:outerShdw blurRad="63500" dist="38099" dir="2700000" algn="ctr" rotWithShape="0">
                <a:schemeClr val="bg2">
                  <a:alpha val="74997"/>
                </a:scheme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441361" name="Rectangle 17"/>
            <p:cNvSpPr>
              <a:spLocks noChangeArrowheads="1"/>
            </p:cNvSpPr>
            <p:nvPr/>
          </p:nvSpPr>
          <p:spPr bwMode="auto">
            <a:xfrm>
              <a:off x="3191" y="1488"/>
              <a:ext cx="1991" cy="524"/>
            </a:xfrm>
            <a:prstGeom prst="rect">
              <a:avLst/>
            </a:prstGeom>
            <a:solidFill>
              <a:srgbClr val="1D6295"/>
            </a:solidFill>
            <a:ln w="12700">
              <a:solidFill>
                <a:srgbClr val="000000"/>
              </a:solidFill>
              <a:miter lim="800000"/>
              <a:headEnd/>
              <a:tailEnd/>
            </a:ln>
            <a:effectLst>
              <a:outerShdw blurRad="63500" dist="38100" dir="2700000" algn="tl" rotWithShape="0">
                <a:srgbClr val="000000">
                  <a:alpha val="39998"/>
                </a:srgbClr>
              </a:outerShdw>
            </a:effectLst>
          </p:spPr>
          <p:txBody>
            <a:bodyPr wrap="none" lIns="90488" tIns="44450" rIns="90488" bIns="44450">
              <a:spAutoFit/>
            </a:bodyPr>
            <a:lstStyle/>
            <a:p>
              <a:pPr algn="ctr"/>
              <a:r>
                <a:rPr lang="en-US" sz="2400">
                  <a:solidFill>
                    <a:srgbClr val="FFFFCC"/>
                  </a:solidFill>
                  <a:effectLst>
                    <a:outerShdw blurRad="38100" dist="38100" dir="2700000" algn="tl">
                      <a:srgbClr val="000000"/>
                    </a:outerShdw>
                  </a:effectLst>
                </a:rPr>
                <a:t>Schedule of Expected</a:t>
              </a:r>
            </a:p>
            <a:p>
              <a:pPr algn="ctr"/>
              <a:r>
                <a:rPr lang="en-US" sz="2400">
                  <a:solidFill>
                    <a:srgbClr val="FFFFCC"/>
                  </a:solidFill>
                  <a:effectLst>
                    <a:outerShdw blurRad="38100" dist="38100" dir="2700000" algn="tl">
                      <a:srgbClr val="000000"/>
                    </a:outerShdw>
                  </a:effectLst>
                </a:rPr>
                <a:t>Cash Disbursements.</a:t>
              </a:r>
            </a:p>
          </p:txBody>
        </p:sp>
      </p:grpSp>
      <p:grpSp>
        <p:nvGrpSpPr>
          <p:cNvPr id="88071" name="Group 9"/>
          <p:cNvGrpSpPr>
            <a:grpSpLocks/>
          </p:cNvGrpSpPr>
          <p:nvPr/>
        </p:nvGrpSpPr>
        <p:grpSpPr bwMode="auto">
          <a:xfrm>
            <a:off x="4611688" y="3587750"/>
            <a:ext cx="4075112" cy="908050"/>
            <a:chOff x="2880" y="2544"/>
            <a:chExt cx="2567" cy="572"/>
          </a:xfrm>
        </p:grpSpPr>
        <p:sp>
          <p:nvSpPr>
            <p:cNvPr id="164875" name="Line 10"/>
            <p:cNvSpPr>
              <a:spLocks noChangeShapeType="1"/>
            </p:cNvSpPr>
            <p:nvPr/>
          </p:nvSpPr>
          <p:spPr bwMode="auto">
            <a:xfrm flipH="1" flipV="1">
              <a:off x="2880" y="2544"/>
              <a:ext cx="912" cy="480"/>
            </a:xfrm>
            <a:prstGeom prst="line">
              <a:avLst/>
            </a:prstGeom>
            <a:noFill/>
            <a:ln w="28575">
              <a:solidFill>
                <a:srgbClr val="FF0000"/>
              </a:solidFill>
              <a:round/>
              <a:headEnd/>
              <a:tailEnd type="triangle" w="med" len="med"/>
            </a:ln>
            <a:effectLst>
              <a:outerShdw blurRad="63500" dist="17961"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441355" name="Rectangle 11"/>
            <p:cNvSpPr>
              <a:spLocks noChangeArrowheads="1"/>
            </p:cNvSpPr>
            <p:nvPr/>
          </p:nvSpPr>
          <p:spPr bwMode="auto">
            <a:xfrm>
              <a:off x="3766" y="2592"/>
              <a:ext cx="1681" cy="524"/>
            </a:xfrm>
            <a:prstGeom prst="rect">
              <a:avLst/>
            </a:prstGeom>
            <a:solidFill>
              <a:srgbClr val="1D6295"/>
            </a:solidFill>
            <a:ln w="12700">
              <a:solidFill>
                <a:srgbClr val="000000"/>
              </a:solidFill>
              <a:miter lim="800000"/>
              <a:headEnd/>
              <a:tailEnd/>
            </a:ln>
            <a:effectLst>
              <a:outerShdw blurRad="63500" dist="38100" dir="2700000" algn="tl" rotWithShape="0">
                <a:srgbClr val="000000">
                  <a:alpha val="39998"/>
                </a:srgbClr>
              </a:outerShdw>
            </a:effectLst>
          </p:spPr>
          <p:txBody>
            <a:bodyPr wrap="none" lIns="90488" tIns="44450" rIns="90488" bIns="44450">
              <a:spAutoFit/>
            </a:bodyPr>
            <a:lstStyle/>
            <a:p>
              <a:pPr algn="ctr"/>
              <a:r>
                <a:rPr lang="en-US" sz="2400">
                  <a:solidFill>
                    <a:srgbClr val="FFFFCC"/>
                  </a:solidFill>
                  <a:effectLst>
                    <a:outerShdw blurRad="38100" dist="38100" dir="2700000" algn="tl">
                      <a:srgbClr val="000000"/>
                    </a:outerShdw>
                  </a:effectLst>
                </a:rPr>
                <a:t>Manufacturing</a:t>
              </a:r>
            </a:p>
            <a:p>
              <a:pPr algn="ctr"/>
              <a:r>
                <a:rPr lang="en-US" sz="2400">
                  <a:solidFill>
                    <a:srgbClr val="FFFFCC"/>
                  </a:solidFill>
                  <a:effectLst>
                    <a:outerShdw blurRad="38100" dist="38100" dir="2700000" algn="tl">
                      <a:srgbClr val="000000"/>
                    </a:outerShdw>
                  </a:effectLst>
                </a:rPr>
                <a:t>Overhead Budget.</a:t>
              </a:r>
            </a:p>
          </p:txBody>
        </p:sp>
      </p:grpSp>
      <p:grpSp>
        <p:nvGrpSpPr>
          <p:cNvPr id="88072" name="Group 12"/>
          <p:cNvGrpSpPr>
            <a:grpSpLocks/>
          </p:cNvGrpSpPr>
          <p:nvPr/>
        </p:nvGrpSpPr>
        <p:grpSpPr bwMode="auto">
          <a:xfrm>
            <a:off x="4373564" y="3929063"/>
            <a:ext cx="4541838" cy="2151062"/>
            <a:chOff x="2864" y="2688"/>
            <a:chExt cx="2861" cy="1355"/>
          </a:xfrm>
        </p:grpSpPr>
        <p:sp>
          <p:nvSpPr>
            <p:cNvPr id="164873" name="Line 13"/>
            <p:cNvSpPr>
              <a:spLocks noChangeShapeType="1"/>
            </p:cNvSpPr>
            <p:nvPr/>
          </p:nvSpPr>
          <p:spPr bwMode="auto">
            <a:xfrm flipH="1" flipV="1">
              <a:off x="2864" y="2688"/>
              <a:ext cx="384" cy="768"/>
            </a:xfrm>
            <a:prstGeom prst="line">
              <a:avLst/>
            </a:prstGeom>
            <a:noFill/>
            <a:ln w="28575">
              <a:solidFill>
                <a:srgbClr val="FF0000"/>
              </a:solidFill>
              <a:round/>
              <a:headEnd/>
              <a:tailEnd type="triangle" w="med" len="med"/>
            </a:ln>
            <a:effectLst>
              <a:outerShdw blurRad="63500" dist="17961"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441358" name="Rectangle 14"/>
            <p:cNvSpPr>
              <a:spLocks noChangeArrowheads="1"/>
            </p:cNvSpPr>
            <p:nvPr/>
          </p:nvSpPr>
          <p:spPr bwMode="auto">
            <a:xfrm>
              <a:off x="3214" y="3289"/>
              <a:ext cx="2511" cy="754"/>
            </a:xfrm>
            <a:prstGeom prst="rect">
              <a:avLst/>
            </a:prstGeom>
            <a:solidFill>
              <a:srgbClr val="1D6295"/>
            </a:solidFill>
            <a:ln w="12700">
              <a:solidFill>
                <a:srgbClr val="000000"/>
              </a:solidFill>
              <a:miter lim="800000"/>
              <a:headEnd/>
              <a:tailEnd/>
            </a:ln>
            <a:effectLst>
              <a:outerShdw blurRad="63500" dist="38100" dir="2700000" algn="tl" rotWithShape="0">
                <a:srgbClr val="000000">
                  <a:alpha val="39998"/>
                </a:srgbClr>
              </a:outerShdw>
            </a:effectLst>
          </p:spPr>
          <p:txBody>
            <a:bodyPr wrap="square" lIns="90488" tIns="44450" rIns="90488" bIns="44450">
              <a:spAutoFit/>
            </a:bodyPr>
            <a:lstStyle/>
            <a:p>
              <a:pPr algn="ctr"/>
              <a:r>
                <a:rPr lang="en-US" sz="2400">
                  <a:solidFill>
                    <a:srgbClr val="FFFFCC"/>
                  </a:solidFill>
                  <a:effectLst>
                    <a:outerShdw blurRad="38100" dist="38100" dir="2700000" algn="tl">
                      <a:srgbClr val="000000"/>
                    </a:outerShdw>
                  </a:effectLst>
                </a:rPr>
                <a:t>Selling and Administrative</a:t>
              </a:r>
            </a:p>
            <a:p>
              <a:pPr algn="ctr"/>
              <a:r>
                <a:rPr lang="en-US" sz="2400">
                  <a:solidFill>
                    <a:srgbClr val="FFFFCC"/>
                  </a:solidFill>
                  <a:effectLst>
                    <a:outerShdw blurRad="38100" dist="38100" dir="2700000" algn="tl">
                      <a:srgbClr val="000000"/>
                    </a:outerShdw>
                  </a:effectLst>
                </a:rPr>
                <a:t>Expense Budget.</a:t>
              </a:r>
            </a:p>
          </p:txBody>
        </p:sp>
      </p:grpSp>
    </p:spTree>
  </p:cSld>
  <p:clrMapOvr>
    <a:masterClrMapping/>
  </p:clrMapOvr>
  <p:transition>
    <p:pull dir="rd"/>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9163" y="1354138"/>
            <a:ext cx="7324725"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4724400" y="2209800"/>
            <a:ext cx="3478213" cy="403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
        <p:nvSpPr>
          <p:cNvPr id="9" name="Rectangle 8"/>
          <p:cNvSpPr/>
          <p:nvPr/>
        </p:nvSpPr>
        <p:spPr>
          <a:xfrm>
            <a:off x="3581400" y="4876800"/>
            <a:ext cx="1066800" cy="1371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
        <p:nvSpPr>
          <p:cNvPr id="82946"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Cash Budget – Part 3</a:t>
            </a:r>
          </a:p>
        </p:txBody>
      </p:sp>
      <p:grpSp>
        <p:nvGrpSpPr>
          <p:cNvPr id="89094" name="Group 4"/>
          <p:cNvGrpSpPr>
            <a:grpSpLocks/>
          </p:cNvGrpSpPr>
          <p:nvPr/>
        </p:nvGrpSpPr>
        <p:grpSpPr bwMode="auto">
          <a:xfrm>
            <a:off x="4648200" y="2252663"/>
            <a:ext cx="4495800" cy="2471737"/>
            <a:chOff x="2880" y="1515"/>
            <a:chExt cx="2832" cy="1557"/>
          </a:xfrm>
        </p:grpSpPr>
        <p:sp>
          <p:nvSpPr>
            <p:cNvPr id="443397" name="Rectangle 5"/>
            <p:cNvSpPr>
              <a:spLocks noChangeArrowheads="1"/>
            </p:cNvSpPr>
            <p:nvPr/>
          </p:nvSpPr>
          <p:spPr bwMode="auto">
            <a:xfrm>
              <a:off x="3086" y="1515"/>
              <a:ext cx="2626" cy="1452"/>
            </a:xfrm>
            <a:prstGeom prst="rect">
              <a:avLst/>
            </a:prstGeom>
            <a:solidFill>
              <a:srgbClr val="1D6295"/>
            </a:solidFill>
            <a:ln w="12700">
              <a:solidFill>
                <a:srgbClr val="000000"/>
              </a:solidFill>
              <a:miter lim="800000"/>
              <a:headEnd/>
              <a:tailEnd/>
            </a:ln>
            <a:effectLst>
              <a:outerShdw blurRad="63500" dist="38100" dir="2700000" algn="tl" rotWithShape="0">
                <a:srgbClr val="000000">
                  <a:alpha val="39998"/>
                </a:srgbClr>
              </a:outerShdw>
            </a:effectLst>
          </p:spPr>
          <p:txBody>
            <a:bodyPr wrap="square" lIns="90488" tIns="44450" rIns="90488" bIns="44450">
              <a:spAutoFit/>
            </a:bodyPr>
            <a:lstStyle/>
            <a:p>
              <a:pPr algn="ctr"/>
              <a:r>
                <a:rPr lang="en-US" sz="2400" dirty="0">
                  <a:solidFill>
                    <a:srgbClr val="FFFFCC"/>
                  </a:solidFill>
                  <a:effectLst>
                    <a:outerShdw blurRad="38100" dist="38100" dir="2700000" algn="tl">
                      <a:srgbClr val="000000"/>
                    </a:outerShdw>
                  </a:effectLst>
                </a:rPr>
                <a:t>Because Royal maintains</a:t>
              </a:r>
            </a:p>
            <a:p>
              <a:pPr algn="ctr"/>
              <a:r>
                <a:rPr lang="en-US" sz="2400" dirty="0">
                  <a:solidFill>
                    <a:srgbClr val="FFFFCC"/>
                  </a:solidFill>
                  <a:effectLst>
                    <a:outerShdw blurRad="38100" dist="38100" dir="2700000" algn="tl">
                      <a:srgbClr val="000000"/>
                    </a:outerShdw>
                  </a:effectLst>
                </a:rPr>
                <a:t>a cash balance of $30,000,</a:t>
              </a:r>
            </a:p>
            <a:p>
              <a:pPr algn="ctr"/>
              <a:r>
                <a:rPr lang="en-US" sz="2400" dirty="0">
                  <a:solidFill>
                    <a:srgbClr val="FFFFCC"/>
                  </a:solidFill>
                  <a:effectLst>
                    <a:outerShdw blurRad="38100" dist="38100" dir="2700000" algn="tl">
                      <a:srgbClr val="000000"/>
                    </a:outerShdw>
                  </a:effectLst>
                </a:rPr>
                <a:t>the company must borrow $48,000 on its line-of-credit.</a:t>
              </a:r>
            </a:p>
          </p:txBody>
        </p:sp>
        <p:sp>
          <p:nvSpPr>
            <p:cNvPr id="166919" name="Line 6"/>
            <p:cNvSpPr>
              <a:spLocks noChangeShapeType="1"/>
            </p:cNvSpPr>
            <p:nvPr/>
          </p:nvSpPr>
          <p:spPr bwMode="auto">
            <a:xfrm flipH="1">
              <a:off x="2880" y="2784"/>
              <a:ext cx="336" cy="288"/>
            </a:xfrm>
            <a:prstGeom prst="line">
              <a:avLst/>
            </a:prstGeom>
            <a:noFill/>
            <a:ln w="38100">
              <a:solidFill>
                <a:srgbClr val="FC0128"/>
              </a:solidFill>
              <a:round/>
              <a:headEnd/>
              <a:tailEnd type="triangle" w="med" len="med"/>
            </a:ln>
            <a:effectLst>
              <a:outerShdw blurRad="63500" dist="17961"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grpSp>
    </p:spTree>
  </p:cSld>
  <p:clrMapOvr>
    <a:masterClrMapping/>
  </p:clrMapOvr>
  <p:transition>
    <p:pull dir="rd"/>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9163" y="1354138"/>
            <a:ext cx="7324725"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4724400" y="2209800"/>
            <a:ext cx="3478213" cy="403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
        <p:nvSpPr>
          <p:cNvPr id="83970"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Cash Budget – Part 4</a:t>
            </a:r>
          </a:p>
        </p:txBody>
      </p:sp>
      <p:sp>
        <p:nvSpPr>
          <p:cNvPr id="445444" name="Rectangle 4"/>
          <p:cNvSpPr>
            <a:spLocks noChangeArrowheads="1"/>
          </p:cNvSpPr>
          <p:nvPr/>
        </p:nvSpPr>
        <p:spPr bwMode="auto">
          <a:xfrm>
            <a:off x="4495801" y="5486400"/>
            <a:ext cx="4648200" cy="828432"/>
          </a:xfrm>
          <a:prstGeom prst="rect">
            <a:avLst/>
          </a:prstGeom>
          <a:solidFill>
            <a:srgbClr val="1D6295"/>
          </a:solidFill>
          <a:ln w="12700">
            <a:solidFill>
              <a:srgbClr val="000000"/>
            </a:solidFill>
            <a:miter lim="800000"/>
            <a:headEnd/>
            <a:tailEnd/>
          </a:ln>
          <a:effectLst>
            <a:outerShdw blurRad="63500" dist="38100" dir="2700000" algn="tl" rotWithShape="0">
              <a:srgbClr val="000000">
                <a:alpha val="39998"/>
              </a:srgbClr>
            </a:outerShdw>
          </a:effectLst>
        </p:spPr>
        <p:txBody>
          <a:bodyPr wrap="square" lIns="90488" tIns="44450" rIns="90488" bIns="44450">
            <a:spAutoFit/>
          </a:bodyPr>
          <a:lstStyle/>
          <a:p>
            <a:r>
              <a:rPr lang="en-US" sz="2400">
                <a:solidFill>
                  <a:srgbClr val="FFFFCC"/>
                </a:solidFill>
                <a:effectLst>
                  <a:outerShdw blurRad="38100" dist="38100" dir="2700000" algn="tl">
                    <a:srgbClr val="000000"/>
                  </a:outerShdw>
                </a:effectLst>
              </a:rPr>
              <a:t>Ending cash balance for April</a:t>
            </a:r>
          </a:p>
          <a:p>
            <a:r>
              <a:rPr lang="en-US" sz="2400">
                <a:solidFill>
                  <a:srgbClr val="FFFFCC"/>
                </a:solidFill>
                <a:effectLst>
                  <a:outerShdw blurRad="38100" dist="38100" dir="2700000" algn="tl">
                    <a:srgbClr val="000000"/>
                  </a:outerShdw>
                </a:effectLst>
              </a:rPr>
              <a:t>is the beginning May balance.</a:t>
            </a:r>
          </a:p>
        </p:txBody>
      </p:sp>
      <p:grpSp>
        <p:nvGrpSpPr>
          <p:cNvPr id="90118" name="Group 4"/>
          <p:cNvGrpSpPr>
            <a:grpSpLocks/>
          </p:cNvGrpSpPr>
          <p:nvPr/>
        </p:nvGrpSpPr>
        <p:grpSpPr bwMode="auto">
          <a:xfrm>
            <a:off x="4419600" y="2557463"/>
            <a:ext cx="4572000" cy="2471737"/>
            <a:chOff x="2880" y="1515"/>
            <a:chExt cx="2880" cy="1557"/>
          </a:xfrm>
        </p:grpSpPr>
        <p:sp>
          <p:nvSpPr>
            <p:cNvPr id="443397" name="Rectangle 5"/>
            <p:cNvSpPr>
              <a:spLocks noChangeArrowheads="1"/>
            </p:cNvSpPr>
            <p:nvPr/>
          </p:nvSpPr>
          <p:spPr bwMode="auto">
            <a:xfrm>
              <a:off x="3086" y="1515"/>
              <a:ext cx="2674" cy="1220"/>
            </a:xfrm>
            <a:prstGeom prst="rect">
              <a:avLst/>
            </a:prstGeom>
            <a:solidFill>
              <a:srgbClr val="1D6295"/>
            </a:solidFill>
            <a:ln w="12700">
              <a:solidFill>
                <a:srgbClr val="000000"/>
              </a:solidFill>
              <a:miter lim="800000"/>
              <a:headEnd/>
              <a:tailEnd/>
            </a:ln>
            <a:effectLst>
              <a:outerShdw blurRad="63500" dist="38100" dir="2700000" algn="tl" rotWithShape="0">
                <a:srgbClr val="000000">
                  <a:alpha val="39998"/>
                </a:srgbClr>
              </a:outerShdw>
            </a:effectLst>
          </p:spPr>
          <p:txBody>
            <a:bodyPr wrap="square" lIns="90488" tIns="44450" rIns="90488" bIns="44450">
              <a:spAutoFit/>
            </a:bodyPr>
            <a:lstStyle/>
            <a:p>
              <a:pPr algn="ctr"/>
              <a:r>
                <a:rPr lang="en-US" sz="2400" dirty="0">
                  <a:solidFill>
                    <a:srgbClr val="FFFFCC"/>
                  </a:solidFill>
                  <a:effectLst>
                    <a:outerShdw blurRad="38100" dist="38100" dir="2700000" algn="tl">
                      <a:srgbClr val="000000"/>
                    </a:outerShdw>
                  </a:effectLst>
                </a:rPr>
                <a:t>Because Royal maintains</a:t>
              </a:r>
            </a:p>
            <a:p>
              <a:pPr algn="ctr"/>
              <a:r>
                <a:rPr lang="en-US" sz="2400" dirty="0">
                  <a:solidFill>
                    <a:srgbClr val="FFFFCC"/>
                  </a:solidFill>
                  <a:effectLst>
                    <a:outerShdw blurRad="38100" dist="38100" dir="2700000" algn="tl">
                      <a:srgbClr val="000000"/>
                    </a:outerShdw>
                  </a:effectLst>
                </a:rPr>
                <a:t>a cash balance of $30,000,</a:t>
              </a:r>
            </a:p>
            <a:p>
              <a:pPr algn="ctr"/>
              <a:r>
                <a:rPr lang="en-US" sz="2400" dirty="0">
                  <a:solidFill>
                    <a:srgbClr val="FFFFCC"/>
                  </a:solidFill>
                  <a:effectLst>
                    <a:outerShdw blurRad="38100" dist="38100" dir="2700000" algn="tl">
                      <a:srgbClr val="000000"/>
                    </a:outerShdw>
                  </a:effectLst>
                </a:rPr>
                <a:t>the company must borrow $48,000 on its line-of-credit.</a:t>
              </a:r>
            </a:p>
          </p:txBody>
        </p:sp>
        <p:sp>
          <p:nvSpPr>
            <p:cNvPr id="168968" name="Line 6"/>
            <p:cNvSpPr>
              <a:spLocks noChangeShapeType="1"/>
            </p:cNvSpPr>
            <p:nvPr/>
          </p:nvSpPr>
          <p:spPr bwMode="auto">
            <a:xfrm flipH="1">
              <a:off x="2880" y="2496"/>
              <a:ext cx="536" cy="576"/>
            </a:xfrm>
            <a:prstGeom prst="line">
              <a:avLst/>
            </a:prstGeom>
            <a:noFill/>
            <a:ln w="38100">
              <a:solidFill>
                <a:srgbClr val="FC0128"/>
              </a:solidFill>
              <a:round/>
              <a:headEnd/>
              <a:tailEnd type="triangle" w="med" len="med"/>
            </a:ln>
            <a:effectLst>
              <a:outerShdw blurRad="63500" dist="17961"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grpSp>
    </p:spTree>
  </p:cSld>
  <p:clrMapOvr>
    <a:masterClrMapping/>
  </p:clrMapOvr>
  <p:transition>
    <p:pull dir="rd"/>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dirty="0">
                <a:latin typeface="Calibri Light" charset="0"/>
              </a:rPr>
              <a:t>The Cash Budget – Part 5</a:t>
            </a:r>
          </a:p>
        </p:txBody>
      </p:sp>
      <p:pic>
        <p:nvPicPr>
          <p:cNvPr id="91139"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9163" y="1354138"/>
            <a:ext cx="7324725"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5943600" y="2209800"/>
            <a:ext cx="2259013" cy="403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endParaRPr lang="en-US" altLang="en-US">
              <a:solidFill>
                <a:srgbClr val="FFFFFF"/>
              </a:solidFill>
              <a:latin typeface="Calibri" pitchFamily="34" charset="0"/>
            </a:endParaRPr>
          </a:p>
        </p:txBody>
      </p:sp>
    </p:spTree>
  </p:cSld>
  <p:clrMapOvr>
    <a:masterClrMapping/>
  </p:clrMapOvr>
  <p:transition>
    <p:pull dir="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lIns="90488" tIns="44450" rIns="90488" bIns="44450">
            <a:normAutofit fontScale="90000"/>
          </a:bodyPr>
          <a:lstStyle/>
          <a:p>
            <a:pPr eaLnBrk="1" hangingPunct="1">
              <a:defRPr/>
            </a:pPr>
            <a:r>
              <a:rPr lang="en-US" dirty="0"/>
              <a:t>How Do Organizations Create Budgets?</a:t>
            </a:r>
            <a:endParaRPr lang="en-US" altLang="en-US" dirty="0">
              <a:ea typeface="+mj-ea"/>
            </a:endParaRPr>
          </a:p>
        </p:txBody>
      </p:sp>
      <p:sp>
        <p:nvSpPr>
          <p:cNvPr id="312323" name="Rectangle 3"/>
          <p:cNvSpPr>
            <a:spLocks noGrp="1" noChangeArrowheads="1"/>
          </p:cNvSpPr>
          <p:nvPr>
            <p:ph type="body" idx="4294967295"/>
          </p:nvPr>
        </p:nvSpPr>
        <p:spPr>
          <a:xfrm>
            <a:off x="1524000" y="1371600"/>
            <a:ext cx="6172200" cy="3886200"/>
          </a:xfrm>
          <a:solidFill>
            <a:schemeClr val="accent5">
              <a:lumMod val="50000"/>
            </a:schemeClr>
          </a:solidFill>
          <a:ln w="12700">
            <a:solidFill>
              <a:srgbClr val="000000"/>
            </a:solidFill>
          </a:ln>
        </p:spPr>
        <p:txBody>
          <a:bodyPr lIns="90488" tIns="44450" rIns="90488" bIns="44450"/>
          <a:lstStyle/>
          <a:p>
            <a:pPr eaLnBrk="1" hangingPunct="1">
              <a:buFont typeface="Times" charset="0"/>
              <a:buNone/>
            </a:pPr>
            <a:r>
              <a:rPr lang="en-US" sz="3200" dirty="0">
                <a:solidFill>
                  <a:srgbClr val="D0D5E7"/>
                </a:solidFill>
                <a:effectLst>
                  <a:outerShdw blurRad="38100" dist="38100" dir="2700000" algn="tl">
                    <a:srgbClr val="000000"/>
                  </a:outerShdw>
                </a:effectLst>
                <a:latin typeface="Calibri" charset="0"/>
                <a:cs typeface="Arial" charset="0"/>
              </a:rPr>
              <a:t>Companies usually create budgets by relying on some combination of top-down budgeting and self-</a:t>
            </a:r>
            <a:r>
              <a:rPr lang="en-US" sz="3200" i="1" dirty="0">
                <a:solidFill>
                  <a:srgbClr val="D0D5E7"/>
                </a:solidFill>
                <a:effectLst>
                  <a:outerShdw blurRad="38100" dist="38100" dir="2700000" algn="tl">
                    <a:srgbClr val="000000"/>
                  </a:outerShdw>
                </a:effectLst>
                <a:latin typeface="Calibri" charset="0"/>
                <a:cs typeface="Arial" charset="0"/>
              </a:rPr>
              <a:t>imposed</a:t>
            </a:r>
            <a:r>
              <a:rPr lang="en-US" sz="3200" dirty="0">
                <a:solidFill>
                  <a:srgbClr val="D0D5E7"/>
                </a:solidFill>
                <a:effectLst>
                  <a:outerShdw blurRad="38100" dist="38100" dir="2700000" algn="tl">
                    <a:srgbClr val="000000"/>
                  </a:outerShdw>
                </a:effectLst>
                <a:latin typeface="Calibri" charset="0"/>
                <a:cs typeface="Arial" charset="0"/>
              </a:rPr>
              <a:t> budgeting. A </a:t>
            </a:r>
            <a:r>
              <a:rPr lang="en-US" sz="3200" dirty="0">
                <a:solidFill>
                  <a:srgbClr val="FFFF00"/>
                </a:solidFill>
                <a:effectLst>
                  <a:outerShdw blurRad="38100" dist="38100" dir="2700000" algn="tl">
                    <a:srgbClr val="000000"/>
                  </a:outerShdw>
                </a:effectLst>
                <a:latin typeface="Calibri" charset="0"/>
                <a:cs typeface="Arial" charset="0"/>
              </a:rPr>
              <a:t>self-imposed</a:t>
            </a:r>
            <a:r>
              <a:rPr lang="en-US" sz="3200" dirty="0">
                <a:solidFill>
                  <a:srgbClr val="D0D5E7"/>
                </a:solidFill>
                <a:effectLst>
                  <a:outerShdw blurRad="38100" dist="38100" dir="2700000" algn="tl">
                    <a:srgbClr val="000000"/>
                  </a:outerShdw>
                </a:effectLst>
                <a:latin typeface="Calibri" charset="0"/>
                <a:cs typeface="Arial" charset="0"/>
              </a:rPr>
              <a:t> budget or </a:t>
            </a:r>
            <a:r>
              <a:rPr lang="en-US" sz="3200" dirty="0">
                <a:solidFill>
                  <a:srgbClr val="FFFF00"/>
                </a:solidFill>
                <a:effectLst>
                  <a:outerShdw blurRad="38100" dist="38100" dir="2700000" algn="tl">
                    <a:srgbClr val="000000"/>
                  </a:outerShdw>
                </a:effectLst>
                <a:latin typeface="Calibri" charset="0"/>
                <a:cs typeface="Arial" charset="0"/>
              </a:rPr>
              <a:t>participative</a:t>
            </a:r>
            <a:r>
              <a:rPr lang="en-US" sz="3200" dirty="0">
                <a:solidFill>
                  <a:srgbClr val="D0D5E7"/>
                </a:solidFill>
                <a:effectLst>
                  <a:outerShdw blurRad="38100" dist="38100" dir="2700000" algn="tl">
                    <a:srgbClr val="000000"/>
                  </a:outerShdw>
                </a:effectLst>
                <a:latin typeface="Calibri" charset="0"/>
                <a:cs typeface="Arial" charset="0"/>
              </a:rPr>
              <a:t> budget is a budget that is prepared with the full cooperation and participation of managers at all levels.</a:t>
            </a:r>
          </a:p>
        </p:txBody>
      </p:sp>
    </p:spTree>
  </p:cSld>
  <p:clrMapOvr>
    <a:masterClrMapping/>
  </p:clrMapOvr>
  <p:transition>
    <p:strips dir="rd"/>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Quick Check </a:t>
            </a:r>
            <a:r>
              <a:rPr lang="en-US" altLang="en-US" dirty="0">
                <a:ea typeface="+mj-ea"/>
                <a:sym typeface="Wingdings" panose="05000000000000000000" pitchFamily="2" charset="2"/>
              </a:rPr>
              <a:t>7</a:t>
            </a:r>
          </a:p>
        </p:txBody>
      </p:sp>
      <p:sp>
        <p:nvSpPr>
          <p:cNvPr id="92163" name="Rectangle 3"/>
          <p:cNvSpPr>
            <a:spLocks noGrp="1" noChangeArrowheads="1"/>
          </p:cNvSpPr>
          <p:nvPr>
            <p:ph type="body" idx="1"/>
          </p:nvPr>
        </p:nvSpPr>
        <p:spPr>
          <a:xfrm>
            <a:off x="533400" y="1752600"/>
            <a:ext cx="8153400" cy="3352800"/>
          </a:xfrm>
          <a:solidFill>
            <a:srgbClr val="EDECD2"/>
          </a:solidFill>
          <a:ln w="12699">
            <a:solidFill>
              <a:srgbClr val="000000"/>
            </a:solidFill>
            <a:miter lim="800000"/>
            <a:headEnd/>
            <a:tailEnd/>
          </a:ln>
        </p:spPr>
        <p:txBody>
          <a:bodyPr lIns="90488" tIns="44450" rIns="90488" bIns="44450"/>
          <a:lstStyle/>
          <a:p>
            <a:pPr eaLnBrk="1" hangingPunct="1">
              <a:buFont typeface="Times" charset="0"/>
              <a:buNone/>
            </a:pPr>
            <a:r>
              <a:rPr lang="en-US" sz="3000">
                <a:solidFill>
                  <a:srgbClr val="663300"/>
                </a:solidFill>
                <a:latin typeface="Calibri" charset="0"/>
                <a:cs typeface="Arial" charset="0"/>
              </a:rPr>
              <a:t> 	What is the excess (deficiency) of cash available over disbursements for June? </a:t>
            </a:r>
          </a:p>
          <a:p>
            <a:pPr lvl="1" eaLnBrk="1" hangingPunct="1">
              <a:buFont typeface="Wingdings" charset="0"/>
              <a:buNone/>
            </a:pPr>
            <a:r>
              <a:rPr lang="en-US" sz="3000">
                <a:solidFill>
                  <a:srgbClr val="663300"/>
                </a:solidFill>
                <a:latin typeface="Calibri" charset="0"/>
                <a:cs typeface="Arial" charset="0"/>
              </a:rPr>
              <a:t>a. $ 95,000</a:t>
            </a:r>
          </a:p>
          <a:p>
            <a:pPr lvl="1" eaLnBrk="1" hangingPunct="1">
              <a:buFont typeface="Wingdings" charset="0"/>
              <a:buNone/>
            </a:pPr>
            <a:r>
              <a:rPr lang="en-US" sz="3000">
                <a:solidFill>
                  <a:srgbClr val="663300"/>
                </a:solidFill>
                <a:latin typeface="Calibri" charset="0"/>
                <a:cs typeface="Arial" charset="0"/>
              </a:rPr>
              <a:t>b. $(21,000)</a:t>
            </a:r>
          </a:p>
          <a:p>
            <a:pPr lvl="1" eaLnBrk="1" hangingPunct="1">
              <a:buFont typeface="Wingdings" charset="0"/>
              <a:buNone/>
            </a:pPr>
            <a:r>
              <a:rPr lang="en-US" sz="3000">
                <a:solidFill>
                  <a:srgbClr val="663300"/>
                </a:solidFill>
                <a:latin typeface="Calibri" charset="0"/>
                <a:cs typeface="Arial" charset="0"/>
              </a:rPr>
              <a:t>c. $ 175,000</a:t>
            </a:r>
          </a:p>
          <a:p>
            <a:pPr lvl="1" eaLnBrk="1" hangingPunct="1">
              <a:buFont typeface="Wingdings" charset="0"/>
              <a:buNone/>
            </a:pPr>
            <a:r>
              <a:rPr lang="en-US" sz="3000">
                <a:solidFill>
                  <a:srgbClr val="663300"/>
                </a:solidFill>
                <a:latin typeface="Calibri" charset="0"/>
                <a:cs typeface="Arial" charset="0"/>
              </a:rPr>
              <a:t>d. $ 130,500</a:t>
            </a:r>
          </a:p>
        </p:txBody>
      </p:sp>
    </p:spTree>
  </p:cSld>
  <p:clrMapOvr>
    <a:masterClrMapping/>
  </p:clrMapOvr>
  <p:transition>
    <p:strips dir="rd"/>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533400" y="1752600"/>
            <a:ext cx="8153400" cy="3352800"/>
          </a:xfrm>
          <a:prstGeom prst="rect">
            <a:avLst/>
          </a:prstGeom>
          <a:solidFill>
            <a:srgbClr val="EDECD2"/>
          </a:solidFill>
          <a:ln w="12699">
            <a:solidFill>
              <a:srgbClr val="000000"/>
            </a:solidFill>
            <a:miter lim="800000"/>
            <a:headEnd/>
            <a:tailEnd/>
          </a:ln>
        </p:spPr>
        <p:txBody>
          <a:bodyPr lIns="90488" tIns="44450" rIns="90488" bIns="44450"/>
          <a:lst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eaLnBrk="1" hangingPunct="1">
              <a:buFont typeface="Times" panose="02020603050405020304" pitchFamily="18" charset="0"/>
              <a:buNone/>
              <a:defRPr/>
            </a:pPr>
            <a:r>
              <a:rPr lang="en-US" altLang="en-US" sz="3000" dirty="0">
                <a:solidFill>
                  <a:srgbClr val="663300"/>
                </a:solidFill>
                <a:cs typeface="Arial" panose="020B0604020202020204" pitchFamily="34" charset="0"/>
              </a:rPr>
              <a:t> 	What is the excess (deficiency) of cash available over disbursements for June? </a:t>
            </a:r>
          </a:p>
          <a:p>
            <a:pPr lvl="1" eaLnBrk="1" hangingPunct="1">
              <a:buFont typeface="Wingdings" panose="05000000000000000000" pitchFamily="2" charset="2"/>
              <a:buNone/>
              <a:defRPr/>
            </a:pPr>
            <a:r>
              <a:rPr lang="en-US" altLang="en-US" sz="3000" dirty="0">
                <a:solidFill>
                  <a:schemeClr val="accent1">
                    <a:lumMod val="60000"/>
                    <a:lumOff val="40000"/>
                  </a:schemeClr>
                </a:solidFill>
                <a:cs typeface="Arial" panose="020B0604020202020204" pitchFamily="34" charset="0"/>
              </a:rPr>
              <a:t>a. $ 95,000</a:t>
            </a:r>
          </a:p>
          <a:p>
            <a:pPr lvl="1" eaLnBrk="1" hangingPunct="1">
              <a:buFont typeface="Wingdings" panose="05000000000000000000" pitchFamily="2" charset="2"/>
              <a:buNone/>
              <a:defRPr/>
            </a:pPr>
            <a:r>
              <a:rPr lang="en-US" altLang="en-US" sz="3000" dirty="0">
                <a:solidFill>
                  <a:schemeClr val="accent1">
                    <a:lumMod val="60000"/>
                    <a:lumOff val="40000"/>
                  </a:schemeClr>
                </a:solidFill>
                <a:cs typeface="Arial" panose="020B0604020202020204" pitchFamily="34" charset="0"/>
              </a:rPr>
              <a:t>b. $(21,000)</a:t>
            </a:r>
          </a:p>
          <a:p>
            <a:pPr lvl="1" eaLnBrk="1" hangingPunct="1">
              <a:buFont typeface="Wingdings" panose="05000000000000000000" pitchFamily="2" charset="2"/>
              <a:buNone/>
              <a:defRPr/>
            </a:pPr>
            <a:r>
              <a:rPr lang="en-US" altLang="en-US" sz="3000" dirty="0">
                <a:solidFill>
                  <a:schemeClr val="accent1">
                    <a:lumMod val="60000"/>
                    <a:lumOff val="40000"/>
                  </a:schemeClr>
                </a:solidFill>
                <a:cs typeface="Arial" panose="020B0604020202020204" pitchFamily="34" charset="0"/>
              </a:rPr>
              <a:t>c. $ 175,000</a:t>
            </a:r>
          </a:p>
          <a:p>
            <a:pPr lvl="1" eaLnBrk="1" hangingPunct="1">
              <a:buFont typeface="Wingdings" panose="05000000000000000000" pitchFamily="2" charset="2"/>
              <a:buNone/>
              <a:defRPr/>
            </a:pPr>
            <a:r>
              <a:rPr lang="en-US" altLang="en-US" sz="3000" dirty="0">
                <a:solidFill>
                  <a:srgbClr val="663300"/>
                </a:solidFill>
                <a:cs typeface="Arial" panose="020B0604020202020204" pitchFamily="34" charset="0"/>
              </a:rPr>
              <a:t>d. $ 130,500</a:t>
            </a:r>
          </a:p>
        </p:txBody>
      </p:sp>
      <p:sp>
        <p:nvSpPr>
          <p:cNvPr id="87043" name="Rectangle 3"/>
          <p:cNvSpPr>
            <a:spLocks noGrp="1" noChangeArrowheads="1"/>
          </p:cNvSpPr>
          <p:nvPr>
            <p:ph type="title"/>
          </p:nvPr>
        </p:nvSpPr>
        <p:spPr/>
        <p:txBody>
          <a:bodyPr lIns="90488" tIns="44450" rIns="90488" bIns="44450"/>
          <a:lstStyle/>
          <a:p>
            <a:pPr eaLnBrk="1" hangingPunct="1">
              <a:defRPr/>
            </a:pPr>
            <a:r>
              <a:rPr lang="en-US" altLang="en-US" dirty="0">
                <a:ea typeface="+mj-ea"/>
              </a:rPr>
              <a:t>Quick Check </a:t>
            </a:r>
            <a:r>
              <a:rPr lang="en-US" altLang="en-US" dirty="0">
                <a:ea typeface="+mj-ea"/>
                <a:sym typeface="Wingdings" panose="05000000000000000000" pitchFamily="2" charset="2"/>
              </a:rPr>
              <a:t>7a</a:t>
            </a:r>
          </a:p>
        </p:txBody>
      </p:sp>
      <p:sp>
        <p:nvSpPr>
          <p:cNvPr id="95236" name="Oval 4"/>
          <p:cNvSpPr>
            <a:spLocks noChangeArrowheads="1"/>
          </p:cNvSpPr>
          <p:nvPr/>
        </p:nvSpPr>
        <p:spPr bwMode="auto">
          <a:xfrm>
            <a:off x="685800" y="4114800"/>
            <a:ext cx="482600" cy="471488"/>
          </a:xfrm>
          <a:prstGeom prst="ellipse">
            <a:avLst/>
          </a:prstGeom>
          <a:noFill/>
          <a:ln w="50799">
            <a:solidFill>
              <a:srgbClr val="FF0000"/>
            </a:solidFill>
            <a:round/>
            <a:headEnd/>
            <a:tailEnd/>
          </a:ln>
          <a:effectLst>
            <a:outerShdw blurRad="63500"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defRPr/>
            </a:pPr>
            <a:endParaRPr lang="en-US" altLang="en-US">
              <a:cs typeface="+mn-cs"/>
            </a:endParaRPr>
          </a:p>
        </p:txBody>
      </p:sp>
    </p:spTree>
  </p:cSld>
  <p:clrMapOvr>
    <a:masterClrMapping/>
  </p:clrMapOvr>
  <p:transition>
    <p:strips dir="rd"/>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9163" y="1354138"/>
            <a:ext cx="7324725"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6"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The Cash Budget – Part 6</a:t>
            </a:r>
          </a:p>
        </p:txBody>
      </p:sp>
      <p:sp>
        <p:nvSpPr>
          <p:cNvPr id="177156" name="Oval 4"/>
          <p:cNvSpPr>
            <a:spLocks noChangeArrowheads="1"/>
          </p:cNvSpPr>
          <p:nvPr/>
        </p:nvSpPr>
        <p:spPr bwMode="auto">
          <a:xfrm>
            <a:off x="6111875" y="4572000"/>
            <a:ext cx="974725" cy="228600"/>
          </a:xfrm>
          <a:prstGeom prst="ellipse">
            <a:avLst/>
          </a:prstGeom>
          <a:noFill/>
          <a:ln w="28575">
            <a:solidFill>
              <a:srgbClr val="FF0000"/>
            </a:solidFill>
            <a:round/>
            <a:headEnd/>
            <a:tailEnd/>
          </a:ln>
          <a:effectLst>
            <a:outerShdw blurRad="63500" dist="17961" dir="2700000" algn="ctr" rotWithShape="0">
              <a:srgbClr val="000000">
                <a:alpha val="74997"/>
              </a:srgbClr>
            </a:outerShdw>
          </a:effectLst>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endParaRPr lang="en-US" altLang="en-US">
              <a:cs typeface="+mn-cs"/>
            </a:endParaRPr>
          </a:p>
        </p:txBody>
      </p:sp>
      <p:grpSp>
        <p:nvGrpSpPr>
          <p:cNvPr id="94213" name="Group 5"/>
          <p:cNvGrpSpPr>
            <a:grpSpLocks/>
          </p:cNvGrpSpPr>
          <p:nvPr/>
        </p:nvGrpSpPr>
        <p:grpSpPr bwMode="auto">
          <a:xfrm>
            <a:off x="152400" y="3124200"/>
            <a:ext cx="6096000" cy="2362200"/>
            <a:chOff x="144" y="1872"/>
            <a:chExt cx="3840" cy="1488"/>
          </a:xfrm>
        </p:grpSpPr>
        <p:sp>
          <p:nvSpPr>
            <p:cNvPr id="177158" name="Line 7"/>
            <p:cNvSpPr>
              <a:spLocks noChangeShapeType="1"/>
            </p:cNvSpPr>
            <p:nvPr/>
          </p:nvSpPr>
          <p:spPr bwMode="auto">
            <a:xfrm>
              <a:off x="3072" y="2510"/>
              <a:ext cx="912" cy="850"/>
            </a:xfrm>
            <a:prstGeom prst="line">
              <a:avLst/>
            </a:prstGeom>
            <a:noFill/>
            <a:ln w="38100">
              <a:solidFill>
                <a:srgbClr val="FF0000"/>
              </a:solidFill>
              <a:round/>
              <a:headEnd/>
              <a:tailEnd type="arrow" w="med" len="med"/>
            </a:ln>
            <a:effectLst>
              <a:outerShdw blurRad="63500" dist="38099" dir="2700000" algn="ctr" rotWithShape="0">
                <a:schemeClr val="bg2">
                  <a:alpha val="74997"/>
                </a:schemeClr>
              </a:outerShdw>
            </a:effectLst>
            <a:extLst>
              <a:ext uri="{909E8E84-426E-40DD-AFC4-6F175D3DCCD1}">
                <a14:hiddenFill xmlns:a14="http://schemas.microsoft.com/office/drawing/2010/main">
                  <a:noFill/>
                </a14:hiddenFill>
              </a:ext>
            </a:extLst>
          </p:spPr>
          <p:txBody>
            <a:bodyPr/>
            <a:lstStyle/>
            <a:p>
              <a:endParaRPr lang="en-US"/>
            </a:p>
          </p:txBody>
        </p:sp>
        <p:sp>
          <p:nvSpPr>
            <p:cNvPr id="453638" name="Rectangle 6"/>
            <p:cNvSpPr>
              <a:spLocks noChangeArrowheads="1"/>
            </p:cNvSpPr>
            <p:nvPr/>
          </p:nvSpPr>
          <p:spPr bwMode="auto">
            <a:xfrm>
              <a:off x="144" y="1872"/>
              <a:ext cx="2928" cy="638"/>
            </a:xfrm>
            <a:prstGeom prst="rect">
              <a:avLst/>
            </a:prstGeom>
            <a:solidFill>
              <a:srgbClr val="1D6295"/>
            </a:solidFill>
            <a:ln w="12700">
              <a:solidFill>
                <a:srgbClr val="000000"/>
              </a:solidFill>
              <a:miter lim="800000"/>
              <a:headEnd/>
              <a:tailEnd/>
            </a:ln>
            <a:effectLst>
              <a:outerShdw blurRad="63500" dist="38100" dir="2700000" algn="tl" rotWithShape="0">
                <a:srgbClr val="000000">
                  <a:alpha val="39998"/>
                </a:srgbClr>
              </a:outerShdw>
            </a:effectLst>
          </p:spPr>
          <p:txBody>
            <a:bodyPr lIns="90488" tIns="44450" rIns="90488" bIns="44450">
              <a:spAutoFit/>
            </a:bodyPr>
            <a:lstStyle/>
            <a:p>
              <a:pPr algn="ctr"/>
              <a:r>
                <a:rPr lang="en-US" sz="2000" u="sng">
                  <a:solidFill>
                    <a:srgbClr val="FFFF00"/>
                  </a:solidFill>
                  <a:effectLst>
                    <a:outerShdw blurRad="38100" dist="38100" dir="2700000" algn="tl">
                      <a:srgbClr val="000000"/>
                    </a:outerShdw>
                  </a:effectLst>
                </a:rPr>
                <a:t>$48,000 × 16% × 3/12 = $1,920</a:t>
              </a:r>
              <a:br>
                <a:rPr lang="en-US" sz="2000">
                  <a:solidFill>
                    <a:srgbClr val="FFFF00"/>
                  </a:solidFill>
                  <a:effectLst>
                    <a:outerShdw blurRad="38100" dist="38100" dir="2700000" algn="tl">
                      <a:srgbClr val="000000"/>
                    </a:outerShdw>
                  </a:effectLst>
                </a:rPr>
              </a:br>
              <a:r>
                <a:rPr lang="en-US" sz="2000">
                  <a:solidFill>
                    <a:srgbClr val="FFFF00"/>
                  </a:solidFill>
                  <a:effectLst>
                    <a:outerShdw blurRad="38100" dist="38100" dir="2700000" algn="tl">
                      <a:srgbClr val="000000"/>
                    </a:outerShdw>
                  </a:effectLst>
                </a:rPr>
                <a:t>Borrowings on April 1 and</a:t>
              </a:r>
              <a:br>
                <a:rPr lang="en-US" sz="2000">
                  <a:solidFill>
                    <a:srgbClr val="FFFF00"/>
                  </a:solidFill>
                  <a:effectLst>
                    <a:outerShdw blurRad="38100" dist="38100" dir="2700000" algn="tl">
                      <a:srgbClr val="000000"/>
                    </a:outerShdw>
                  </a:effectLst>
                </a:rPr>
              </a:br>
              <a:r>
                <a:rPr lang="en-US" sz="2000">
                  <a:solidFill>
                    <a:srgbClr val="FFFF00"/>
                  </a:solidFill>
                  <a:effectLst>
                    <a:outerShdw blurRad="38100" dist="38100" dir="2700000" algn="tl">
                      <a:srgbClr val="000000"/>
                    </a:outerShdw>
                  </a:effectLst>
                </a:rPr>
                <a:t>repayment on June 30.</a:t>
              </a:r>
            </a:p>
          </p:txBody>
        </p:sp>
      </p:grpSp>
    </p:spTree>
  </p:cSld>
  <p:clrMapOvr>
    <a:masterClrMapping/>
  </p:clrMapOvr>
  <p:transition>
    <p:strips dir="rd"/>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lIns="90488" tIns="44450" rIns="90488" bIns="44450">
            <a:normAutofit fontScale="90000"/>
          </a:bodyPr>
          <a:lstStyle/>
          <a:p>
            <a:pPr eaLnBrk="1" hangingPunct="1">
              <a:defRPr/>
            </a:pPr>
            <a:r>
              <a:rPr lang="en-US" altLang="en-US" dirty="0">
                <a:ea typeface="+mj-ea"/>
              </a:rPr>
              <a:t>The Budgeted Income Statement – Part 1</a:t>
            </a:r>
            <a:endParaRPr lang="nb-NO" dirty="0">
              <a:ea typeface="+mj-ea"/>
            </a:endParaRPr>
          </a:p>
        </p:txBody>
      </p:sp>
      <p:sp>
        <p:nvSpPr>
          <p:cNvPr id="455684" name="Rectangle 4"/>
          <p:cNvSpPr>
            <a:spLocks noChangeArrowheads="1"/>
          </p:cNvSpPr>
          <p:nvPr/>
        </p:nvSpPr>
        <p:spPr bwMode="auto">
          <a:xfrm>
            <a:off x="1316038" y="2224088"/>
            <a:ext cx="1408112" cy="1370012"/>
          </a:xfrm>
          <a:prstGeom prst="rect">
            <a:avLst/>
          </a:prstGeom>
          <a:noFill/>
          <a:ln w="12700">
            <a:noFill/>
            <a:miter lim="800000"/>
            <a:headEnd/>
            <a:tailEnd/>
          </a:ln>
          <a:effectLst/>
        </p:spPr>
        <p:txBody>
          <a:bodyPr wrap="none" lIns="90488" tIns="44450" rIns="90488" bIns="44450">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r>
              <a:rPr lang="en-US" altLang="en-US" sz="2800" b="1">
                <a:solidFill>
                  <a:srgbClr val="0033CC"/>
                </a:solidFill>
                <a:cs typeface="+mn-cs"/>
              </a:rPr>
              <a:t>Cash </a:t>
            </a:r>
          </a:p>
          <a:p>
            <a:pPr algn="ctr">
              <a:defRPr/>
            </a:pPr>
            <a:r>
              <a:rPr lang="en-US" altLang="en-US" sz="2800" b="1">
                <a:solidFill>
                  <a:srgbClr val="0033CC"/>
                </a:solidFill>
                <a:cs typeface="+mn-cs"/>
              </a:rPr>
              <a:t>Budget</a:t>
            </a:r>
            <a:endParaRPr lang="en-US" altLang="en-US" sz="2800" b="1">
              <a:solidFill>
                <a:schemeClr val="accent2"/>
              </a:solidFill>
              <a:effectLst>
                <a:outerShdw blurRad="38100" dist="38100" dir="2700000" algn="tl">
                  <a:srgbClr val="C0C0C0"/>
                </a:outerShdw>
              </a:effectLst>
              <a:cs typeface="+mn-cs"/>
            </a:endParaRPr>
          </a:p>
          <a:p>
            <a:pPr algn="ctr" latinLnBrk="1">
              <a:defRPr/>
            </a:pPr>
            <a:endParaRPr lang="en-US" altLang="en-US" sz="2800" b="1">
              <a:solidFill>
                <a:schemeClr val="bg1"/>
              </a:solidFill>
              <a:effectLst>
                <a:outerShdw blurRad="38100" dist="38100" dir="2700000" algn="tl">
                  <a:srgbClr val="C0C0C0"/>
                </a:outerShdw>
              </a:effectLst>
              <a:cs typeface="+mn-cs"/>
            </a:endParaRPr>
          </a:p>
        </p:txBody>
      </p:sp>
      <p:sp>
        <p:nvSpPr>
          <p:cNvPr id="455686" name="Rectangle 6"/>
          <p:cNvSpPr>
            <a:spLocks noChangeArrowheads="1"/>
          </p:cNvSpPr>
          <p:nvPr/>
        </p:nvSpPr>
        <p:spPr bwMode="auto">
          <a:xfrm>
            <a:off x="5770563" y="2119313"/>
            <a:ext cx="1903412" cy="1370012"/>
          </a:xfrm>
          <a:prstGeom prst="rect">
            <a:avLst/>
          </a:prstGeom>
          <a:noFill/>
          <a:ln w="12700">
            <a:noFill/>
            <a:miter lim="800000"/>
            <a:headEnd/>
            <a:tailEnd/>
          </a:ln>
          <a:effectLst/>
        </p:spPr>
        <p:txBody>
          <a:bodyPr wrap="none" lIns="90488" tIns="44450" rIns="90488" bIns="44450">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a:defRPr/>
            </a:pPr>
            <a:r>
              <a:rPr lang="en-US" altLang="en-US" sz="2800" b="1">
                <a:solidFill>
                  <a:srgbClr val="0033CC"/>
                </a:solidFill>
                <a:cs typeface="+mn-cs"/>
              </a:rPr>
              <a:t>Budgeted</a:t>
            </a:r>
          </a:p>
          <a:p>
            <a:pPr algn="ctr">
              <a:defRPr/>
            </a:pPr>
            <a:r>
              <a:rPr lang="en-US" altLang="en-US" sz="2800" b="1">
                <a:solidFill>
                  <a:srgbClr val="0033CC"/>
                </a:solidFill>
                <a:cs typeface="+mn-cs"/>
              </a:rPr>
              <a:t>Income</a:t>
            </a:r>
          </a:p>
          <a:p>
            <a:pPr algn="ctr">
              <a:defRPr/>
            </a:pPr>
            <a:r>
              <a:rPr lang="en-US" altLang="en-US" sz="2800" b="1">
                <a:solidFill>
                  <a:srgbClr val="0033CC"/>
                </a:solidFill>
                <a:cs typeface="+mn-cs"/>
              </a:rPr>
              <a:t>Statement</a:t>
            </a:r>
            <a:endParaRPr lang="en-US" altLang="en-US" sz="2800" b="1">
              <a:solidFill>
                <a:schemeClr val="accent2"/>
              </a:solidFill>
              <a:effectLst>
                <a:outerShdw blurRad="38100" dist="38100" dir="2700000" algn="tl">
                  <a:srgbClr val="C0C0C0"/>
                </a:outerShdw>
              </a:effectLst>
              <a:cs typeface="+mn-cs"/>
            </a:endParaRPr>
          </a:p>
        </p:txBody>
      </p:sp>
      <p:sp>
        <p:nvSpPr>
          <p:cNvPr id="95237" name="Rectangle 7"/>
          <p:cNvSpPr>
            <a:spLocks noChangeArrowheads="1"/>
          </p:cNvSpPr>
          <p:nvPr/>
        </p:nvSpPr>
        <p:spPr bwMode="auto">
          <a:xfrm rot="-2340000">
            <a:off x="1104900" y="2711450"/>
            <a:ext cx="17557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eaLnBrk="1" hangingPunct="1"/>
            <a:r>
              <a:rPr lang="en-US" sz="2400" b="1">
                <a:solidFill>
                  <a:srgbClr val="FC0128"/>
                </a:solidFill>
              </a:rPr>
              <a:t>Completed</a:t>
            </a:r>
          </a:p>
        </p:txBody>
      </p:sp>
      <p:sp>
        <p:nvSpPr>
          <p:cNvPr id="95238" name="Line 8"/>
          <p:cNvSpPr>
            <a:spLocks noChangeShapeType="1"/>
          </p:cNvSpPr>
          <p:nvPr/>
        </p:nvSpPr>
        <p:spPr bwMode="auto">
          <a:xfrm>
            <a:off x="2951163" y="2805113"/>
            <a:ext cx="2819400" cy="0"/>
          </a:xfrm>
          <a:prstGeom prst="line">
            <a:avLst/>
          </a:prstGeom>
          <a:noFill/>
          <a:ln w="38100">
            <a:solidFill>
              <a:srgbClr val="FC0128"/>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55689" name="Rectangle 9"/>
          <p:cNvSpPr>
            <a:spLocks noChangeArrowheads="1"/>
          </p:cNvSpPr>
          <p:nvPr/>
        </p:nvSpPr>
        <p:spPr bwMode="auto">
          <a:xfrm>
            <a:off x="228600" y="4038600"/>
            <a:ext cx="8610600" cy="1074738"/>
          </a:xfrm>
          <a:prstGeom prst="rect">
            <a:avLst/>
          </a:prstGeom>
          <a:noFill/>
          <a:ln>
            <a:noFill/>
          </a:ln>
          <a:extLst/>
        </p:spPr>
        <p:txBody>
          <a:bodyPr lIns="90488" tIns="44450" rIns="90488" bIns="44450">
            <a:spAutoFit/>
          </a:bodyPr>
          <a:lstStyle>
            <a:lvl1pPr>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742950" indent="-285750">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11430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16002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2057400" indent="-22860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25146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29718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34290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3886200" indent="-2286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pPr algn="ctr" eaLnBrk="1" hangingPunct="1">
              <a:lnSpc>
                <a:spcPct val="100000"/>
              </a:lnSpc>
              <a:spcBef>
                <a:spcPct val="0"/>
              </a:spcBef>
              <a:spcAft>
                <a:spcPct val="0"/>
              </a:spcAft>
              <a:buClrTx/>
              <a:buSzTx/>
              <a:buFontTx/>
              <a:buNone/>
              <a:defRPr/>
            </a:pPr>
            <a:r>
              <a:rPr lang="en-US" altLang="en-US" sz="3200" dirty="0">
                <a:solidFill>
                  <a:srgbClr val="0033CC"/>
                </a:solidFill>
                <a:latin typeface="+mn-lt"/>
                <a:ea typeface="MS PGothic" pitchFamily="34" charset="-128"/>
                <a:cs typeface="+mn-cs"/>
              </a:rPr>
              <a:t>With interest expense from the cash budget, Royal can prepare the budgeted income statement. </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2000"/>
                                  </p:stCondLst>
                                  <p:childTnLst>
                                    <p:set>
                                      <p:cBhvr>
                                        <p:cTn id="6" dur="1" fill="hold">
                                          <p:stCondLst>
                                            <p:cond delay="0"/>
                                          </p:stCondLst>
                                        </p:cTn>
                                        <p:tgtEl>
                                          <p:spTgt spid="455689"/>
                                        </p:tgtEl>
                                        <p:attrNameLst>
                                          <p:attrName>style.visibility</p:attrName>
                                        </p:attrNameLst>
                                      </p:cBhvr>
                                      <p:to>
                                        <p:strVal val="visible"/>
                                      </p:to>
                                    </p:set>
                                    <p:anim calcmode="lin" valueType="num">
                                      <p:cBhvr>
                                        <p:cTn id="7" dur="500" fill="hold"/>
                                        <p:tgtEl>
                                          <p:spTgt spid="455689"/>
                                        </p:tgtEl>
                                        <p:attrNameLst>
                                          <p:attrName>ppt_w</p:attrName>
                                        </p:attrNameLst>
                                      </p:cBhvr>
                                      <p:tavLst>
                                        <p:tav tm="0">
                                          <p:val>
                                            <p:fltVal val="0"/>
                                          </p:val>
                                        </p:tav>
                                        <p:tav tm="100000">
                                          <p:val>
                                            <p:strVal val="#ppt_w"/>
                                          </p:val>
                                        </p:tav>
                                      </p:tavLst>
                                    </p:anim>
                                    <p:anim calcmode="lin" valueType="num">
                                      <p:cBhvr>
                                        <p:cTn id="8" dur="500" fill="hold"/>
                                        <p:tgtEl>
                                          <p:spTgt spid="45568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5689" grpId="0"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Learning Objective 9</a:t>
            </a:r>
          </a:p>
        </p:txBody>
      </p:sp>
      <p:sp>
        <p:nvSpPr>
          <p:cNvPr id="5" name="Text Box 13"/>
          <p:cNvSpPr txBox="1">
            <a:spLocks noChangeArrowheads="1"/>
          </p:cNvSpPr>
          <p:nvPr/>
        </p:nvSpPr>
        <p:spPr bwMode="auto">
          <a:xfrm>
            <a:off x="1905000" y="2671763"/>
            <a:ext cx="5334000" cy="1138237"/>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fontAlgn="auto">
              <a:spcBef>
                <a:spcPct val="50000"/>
              </a:spcBef>
              <a:spcAft>
                <a:spcPts val="0"/>
              </a:spcAft>
              <a:defRPr/>
            </a:pPr>
            <a:r>
              <a:rPr lang="en-US" sz="3400" b="1" dirty="0">
                <a:solidFill>
                  <a:schemeClr val="accent6">
                    <a:lumMod val="75000"/>
                  </a:schemeClr>
                </a:solidFill>
                <a:latin typeface="+mj-lt"/>
                <a:ea typeface="MS PGothic" pitchFamily="34" charset="-128"/>
                <a:cs typeface="+mn-cs"/>
              </a:rPr>
              <a:t>Prepare a budgeted income statement. </a:t>
            </a:r>
          </a:p>
        </p:txBody>
      </p:sp>
    </p:spTree>
  </p:cSld>
  <p:clrMapOvr>
    <a:masterClrMapping/>
  </p:clrMapOvr>
  <p:transition>
    <p:strips dir="rd"/>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wrap="square" lIns="90488" tIns="44450" rIns="90488" bIns="44450" numCol="1" anchorCtr="0" compatLnSpc="1">
            <a:prstTxWarp prst="textNoShape">
              <a:avLst/>
            </a:prstTxWarp>
          </a:bodyPr>
          <a:lstStyle/>
          <a:p>
            <a:pPr eaLnBrk="1" hangingPunct="1"/>
            <a:r>
              <a:rPr lang="en-US" sz="3600" dirty="0">
                <a:latin typeface="Calibri Light" charset="0"/>
              </a:rPr>
              <a:t>The Budgeted Income Statement </a:t>
            </a:r>
            <a:r>
              <a:rPr lang="nb-NO" sz="3600" dirty="0">
                <a:latin typeface="Calibri Light" charset="0"/>
              </a:rPr>
              <a:t>– Part 2</a:t>
            </a:r>
          </a:p>
        </p:txBody>
      </p:sp>
      <p:graphicFrame>
        <p:nvGraphicFramePr>
          <p:cNvPr id="97283" name="Object 2"/>
          <p:cNvGraphicFramePr>
            <a:graphicFrameLocks/>
          </p:cNvGraphicFramePr>
          <p:nvPr/>
        </p:nvGraphicFramePr>
        <p:xfrm>
          <a:off x="76200" y="1981200"/>
          <a:ext cx="6040438" cy="3133725"/>
        </p:xfrm>
        <a:graphic>
          <a:graphicData uri="http://schemas.openxmlformats.org/presentationml/2006/ole">
            <mc:AlternateContent xmlns:mc="http://schemas.openxmlformats.org/markup-compatibility/2006">
              <mc:Choice xmlns:v="urn:schemas-microsoft-com:vml" Requires="v">
                <p:oleObj spid="_x0000_s97327" name="Worksheet" r:id="rId4" imgW="3289300" imgH="1879600" progId="Excel.Sheet.8">
                  <p:embed/>
                </p:oleObj>
              </mc:Choice>
              <mc:Fallback>
                <p:oleObj name="Worksheet" r:id="rId4" imgW="3289300" imgH="1879600"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1981200"/>
                        <a:ext cx="6040438" cy="3133725"/>
                      </a:xfrm>
                      <a:prstGeom prst="rect">
                        <a:avLst/>
                      </a:prstGeom>
                      <a:noFill/>
                      <a:ln w="19050">
                        <a:solidFill>
                          <a:schemeClr val="tx2"/>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pSp>
        <p:nvGrpSpPr>
          <p:cNvPr id="2" name="Group 4"/>
          <p:cNvGrpSpPr>
            <a:grpSpLocks/>
          </p:cNvGrpSpPr>
          <p:nvPr/>
        </p:nvGrpSpPr>
        <p:grpSpPr bwMode="auto">
          <a:xfrm>
            <a:off x="5791200" y="1590675"/>
            <a:ext cx="2643188" cy="1435100"/>
            <a:chOff x="3744" y="1002"/>
            <a:chExt cx="1665" cy="904"/>
          </a:xfrm>
        </p:grpSpPr>
        <p:sp>
          <p:nvSpPr>
            <p:cNvPr id="183310" name="Line 5"/>
            <p:cNvSpPr>
              <a:spLocks noChangeShapeType="1"/>
            </p:cNvSpPr>
            <p:nvPr/>
          </p:nvSpPr>
          <p:spPr bwMode="auto">
            <a:xfrm flipH="1">
              <a:off x="3744" y="1282"/>
              <a:ext cx="432" cy="624"/>
            </a:xfrm>
            <a:prstGeom prst="line">
              <a:avLst/>
            </a:prstGeom>
            <a:noFill/>
            <a:ln w="38100">
              <a:solidFill>
                <a:srgbClr val="FF0000"/>
              </a:solidFill>
              <a:round/>
              <a:headEnd/>
              <a:tailEnd type="triangle" w="med" len="med"/>
            </a:ln>
            <a:effectLst>
              <a:outerShdw blurRad="63500" dist="17961"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457734" name="Rectangle 6"/>
            <p:cNvSpPr>
              <a:spLocks noChangeArrowheads="1"/>
            </p:cNvSpPr>
            <p:nvPr/>
          </p:nvSpPr>
          <p:spPr bwMode="auto">
            <a:xfrm>
              <a:off x="4091" y="1002"/>
              <a:ext cx="1318" cy="294"/>
            </a:xfrm>
            <a:prstGeom prst="rect">
              <a:avLst/>
            </a:prstGeom>
            <a:solidFill>
              <a:srgbClr val="1D6295"/>
            </a:solidFill>
            <a:ln w="12700">
              <a:solidFill>
                <a:srgbClr val="000000"/>
              </a:solidFill>
              <a:miter lim="800000"/>
              <a:headEnd/>
              <a:tailEnd/>
            </a:ln>
            <a:effectLst>
              <a:outerShdw blurRad="63500" dist="38100" dir="2700000" algn="tl" rotWithShape="0">
                <a:srgbClr val="000000">
                  <a:alpha val="39998"/>
                </a:srgbClr>
              </a:outerShdw>
            </a:effectLst>
          </p:spPr>
          <p:txBody>
            <a:bodyPr wrap="none" lIns="90488" tIns="44450" rIns="90488" bIns="44450">
              <a:spAutoFit/>
            </a:bodyPr>
            <a:lstStyle/>
            <a:p>
              <a:pPr algn="ctr"/>
              <a:r>
                <a:rPr lang="en-US" sz="2400">
                  <a:solidFill>
                    <a:srgbClr val="FFFFCC"/>
                  </a:solidFill>
                  <a:effectLst>
                    <a:outerShdw blurRad="38100" dist="38100" dir="2700000" algn="tl">
                      <a:srgbClr val="000000"/>
                    </a:outerShdw>
                  </a:effectLst>
                </a:rPr>
                <a:t>Sales Budget.</a:t>
              </a:r>
            </a:p>
          </p:txBody>
        </p:sp>
      </p:grpSp>
      <p:grpSp>
        <p:nvGrpSpPr>
          <p:cNvPr id="3" name="Group 7"/>
          <p:cNvGrpSpPr>
            <a:grpSpLocks/>
          </p:cNvGrpSpPr>
          <p:nvPr/>
        </p:nvGrpSpPr>
        <p:grpSpPr bwMode="auto">
          <a:xfrm>
            <a:off x="5867400" y="2565400"/>
            <a:ext cx="2854325" cy="838200"/>
            <a:chOff x="3792" y="1616"/>
            <a:chExt cx="1798" cy="528"/>
          </a:xfrm>
        </p:grpSpPr>
        <p:sp>
          <p:nvSpPr>
            <p:cNvPr id="183308" name="Line 8"/>
            <p:cNvSpPr>
              <a:spLocks noChangeShapeType="1"/>
            </p:cNvSpPr>
            <p:nvPr/>
          </p:nvSpPr>
          <p:spPr bwMode="auto">
            <a:xfrm flipH="1">
              <a:off x="3792" y="2048"/>
              <a:ext cx="288" cy="96"/>
            </a:xfrm>
            <a:prstGeom prst="line">
              <a:avLst/>
            </a:prstGeom>
            <a:noFill/>
            <a:ln w="38100">
              <a:solidFill>
                <a:srgbClr val="FF0000"/>
              </a:solidFill>
              <a:round/>
              <a:headEnd/>
              <a:tailEnd type="triangle" w="med" len="med"/>
            </a:ln>
            <a:effectLst>
              <a:outerShdw blurRad="63500" dist="17961"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457737" name="Rectangle 9"/>
            <p:cNvSpPr>
              <a:spLocks noChangeArrowheads="1"/>
            </p:cNvSpPr>
            <p:nvPr/>
          </p:nvSpPr>
          <p:spPr bwMode="auto">
            <a:xfrm>
              <a:off x="4006" y="1616"/>
              <a:ext cx="1584" cy="524"/>
            </a:xfrm>
            <a:prstGeom prst="rect">
              <a:avLst/>
            </a:prstGeom>
            <a:solidFill>
              <a:srgbClr val="1D6295"/>
            </a:solidFill>
            <a:ln w="12700">
              <a:solidFill>
                <a:srgbClr val="000000"/>
              </a:solidFill>
              <a:miter lim="800000"/>
              <a:headEnd/>
              <a:tailEnd/>
            </a:ln>
            <a:effectLst>
              <a:outerShdw blurRad="63500" dist="38100" dir="2700000" algn="tl" rotWithShape="0">
                <a:srgbClr val="000000">
                  <a:alpha val="39998"/>
                </a:srgbClr>
              </a:outerShdw>
            </a:effectLst>
          </p:spPr>
          <p:txBody>
            <a:bodyPr wrap="none" lIns="90488" tIns="44450" rIns="90488" bIns="44450">
              <a:spAutoFit/>
            </a:bodyPr>
            <a:lstStyle/>
            <a:p>
              <a:pPr algn="ctr"/>
              <a:r>
                <a:rPr lang="en-US" sz="2400">
                  <a:solidFill>
                    <a:srgbClr val="FFFFCC"/>
                  </a:solidFill>
                  <a:effectLst>
                    <a:outerShdw blurRad="38100" dist="38100" dir="2700000" algn="tl">
                      <a:srgbClr val="000000"/>
                    </a:outerShdw>
                  </a:effectLst>
                </a:rPr>
                <a:t>Ending Finished</a:t>
              </a:r>
              <a:br>
                <a:rPr lang="en-US" sz="2400">
                  <a:solidFill>
                    <a:srgbClr val="FFFFCC"/>
                  </a:solidFill>
                  <a:effectLst>
                    <a:outerShdw blurRad="38100" dist="38100" dir="2700000" algn="tl">
                      <a:srgbClr val="000000"/>
                    </a:outerShdw>
                  </a:effectLst>
                </a:rPr>
              </a:br>
              <a:r>
                <a:rPr lang="en-US" sz="2400">
                  <a:solidFill>
                    <a:srgbClr val="FFFFCC"/>
                  </a:solidFill>
                  <a:effectLst>
                    <a:outerShdw blurRad="38100" dist="38100" dir="2700000" algn="tl">
                      <a:srgbClr val="000000"/>
                    </a:outerShdw>
                  </a:effectLst>
                </a:rPr>
                <a:t>Goods Inventory.</a:t>
              </a:r>
            </a:p>
          </p:txBody>
        </p:sp>
      </p:grpSp>
      <p:grpSp>
        <p:nvGrpSpPr>
          <p:cNvPr id="4" name="Group 10"/>
          <p:cNvGrpSpPr>
            <a:grpSpLocks/>
          </p:cNvGrpSpPr>
          <p:nvPr/>
        </p:nvGrpSpPr>
        <p:grpSpPr bwMode="auto">
          <a:xfrm>
            <a:off x="5867400" y="3581400"/>
            <a:ext cx="2932113" cy="1196975"/>
            <a:chOff x="3792" y="2256"/>
            <a:chExt cx="1847" cy="754"/>
          </a:xfrm>
        </p:grpSpPr>
        <p:sp>
          <p:nvSpPr>
            <p:cNvPr id="457739" name="Rectangle 11"/>
            <p:cNvSpPr>
              <a:spLocks noChangeArrowheads="1"/>
            </p:cNvSpPr>
            <p:nvPr/>
          </p:nvSpPr>
          <p:spPr bwMode="auto">
            <a:xfrm>
              <a:off x="4054" y="2256"/>
              <a:ext cx="1585" cy="754"/>
            </a:xfrm>
            <a:prstGeom prst="rect">
              <a:avLst/>
            </a:prstGeom>
            <a:solidFill>
              <a:srgbClr val="1D6295"/>
            </a:solidFill>
            <a:ln w="12700">
              <a:solidFill>
                <a:srgbClr val="000000"/>
              </a:solidFill>
              <a:miter lim="800000"/>
              <a:headEnd/>
              <a:tailEnd/>
            </a:ln>
            <a:effectLst>
              <a:outerShdw blurRad="63500" dist="38100" dir="2700000" algn="tl" rotWithShape="0">
                <a:srgbClr val="000000">
                  <a:alpha val="39998"/>
                </a:srgbClr>
              </a:outerShdw>
            </a:effectLst>
          </p:spPr>
          <p:txBody>
            <a:bodyPr wrap="none" lIns="90488" tIns="44450" rIns="90488" bIns="44450">
              <a:spAutoFit/>
            </a:bodyPr>
            <a:lstStyle/>
            <a:p>
              <a:pPr algn="ctr"/>
              <a:r>
                <a:rPr lang="en-US" sz="2400">
                  <a:solidFill>
                    <a:srgbClr val="FFFFCC"/>
                  </a:solidFill>
                  <a:effectLst>
                    <a:outerShdw blurRad="38100" dist="38100" dir="2700000" algn="tl">
                      <a:srgbClr val="000000"/>
                    </a:outerShdw>
                  </a:effectLst>
                </a:rPr>
                <a:t>Selling and </a:t>
              </a:r>
              <a:br>
                <a:rPr lang="en-US" sz="2400">
                  <a:solidFill>
                    <a:srgbClr val="FFFFCC"/>
                  </a:solidFill>
                  <a:effectLst>
                    <a:outerShdw blurRad="38100" dist="38100" dir="2700000" algn="tl">
                      <a:srgbClr val="000000"/>
                    </a:outerShdw>
                  </a:effectLst>
                </a:rPr>
              </a:br>
              <a:r>
                <a:rPr lang="en-US" sz="2400">
                  <a:solidFill>
                    <a:srgbClr val="FFFFCC"/>
                  </a:solidFill>
                  <a:effectLst>
                    <a:outerShdw blurRad="38100" dist="38100" dir="2700000" algn="tl">
                      <a:srgbClr val="000000"/>
                    </a:outerShdw>
                  </a:effectLst>
                </a:rPr>
                <a:t>Administrative</a:t>
              </a:r>
              <a:br>
                <a:rPr lang="en-US" sz="2400">
                  <a:solidFill>
                    <a:srgbClr val="FFFFCC"/>
                  </a:solidFill>
                  <a:effectLst>
                    <a:outerShdw blurRad="38100" dist="38100" dir="2700000" algn="tl">
                      <a:srgbClr val="000000"/>
                    </a:outerShdw>
                  </a:effectLst>
                </a:rPr>
              </a:br>
              <a:r>
                <a:rPr lang="en-US" sz="2400">
                  <a:solidFill>
                    <a:srgbClr val="FFFFCC"/>
                  </a:solidFill>
                  <a:effectLst>
                    <a:outerShdw blurRad="38100" dist="38100" dir="2700000" algn="tl">
                      <a:srgbClr val="000000"/>
                    </a:outerShdw>
                  </a:effectLst>
                </a:rPr>
                <a:t>Expense Budget.</a:t>
              </a:r>
            </a:p>
          </p:txBody>
        </p:sp>
        <p:sp>
          <p:nvSpPr>
            <p:cNvPr id="183307" name="Line 12"/>
            <p:cNvSpPr>
              <a:spLocks noChangeShapeType="1"/>
            </p:cNvSpPr>
            <p:nvPr/>
          </p:nvSpPr>
          <p:spPr bwMode="auto">
            <a:xfrm flipH="1" flipV="1">
              <a:off x="3792" y="2496"/>
              <a:ext cx="288" cy="144"/>
            </a:xfrm>
            <a:prstGeom prst="line">
              <a:avLst/>
            </a:prstGeom>
            <a:noFill/>
            <a:ln w="38100">
              <a:solidFill>
                <a:srgbClr val="FF0000"/>
              </a:solidFill>
              <a:round/>
              <a:headEnd/>
              <a:tailEnd type="triangle" w="med" len="med"/>
            </a:ln>
            <a:effectLst>
              <a:outerShdw blurRad="63500" dist="38099" dir="2700000" algn="ctr" rotWithShape="0">
                <a:schemeClr val="bg2">
                  <a:alpha val="74997"/>
                </a:schemeClr>
              </a:outerShdw>
            </a:effectLst>
            <a:extLst>
              <a:ext uri="{909E8E84-426E-40DD-AFC4-6F175D3DCCD1}">
                <a14:hiddenFill xmlns:a14="http://schemas.microsoft.com/office/drawing/2010/main">
                  <a:noFill/>
                </a14:hiddenFill>
              </a:ext>
            </a:extLst>
          </p:spPr>
          <p:txBody>
            <a:bodyPr/>
            <a:lstStyle/>
            <a:p>
              <a:endParaRPr lang="en-US"/>
            </a:p>
          </p:txBody>
        </p:sp>
      </p:grpSp>
      <p:grpSp>
        <p:nvGrpSpPr>
          <p:cNvPr id="5" name="Group 13"/>
          <p:cNvGrpSpPr>
            <a:grpSpLocks/>
          </p:cNvGrpSpPr>
          <p:nvPr/>
        </p:nvGrpSpPr>
        <p:grpSpPr bwMode="auto">
          <a:xfrm>
            <a:off x="1828800" y="4495800"/>
            <a:ext cx="3394075" cy="1216025"/>
            <a:chOff x="1222" y="2832"/>
            <a:chExt cx="2138" cy="766"/>
          </a:xfrm>
        </p:grpSpPr>
        <p:sp>
          <p:nvSpPr>
            <p:cNvPr id="183304" name="Line 14"/>
            <p:cNvSpPr>
              <a:spLocks noChangeShapeType="1"/>
            </p:cNvSpPr>
            <p:nvPr/>
          </p:nvSpPr>
          <p:spPr bwMode="auto">
            <a:xfrm flipV="1">
              <a:off x="2448" y="2832"/>
              <a:ext cx="912" cy="480"/>
            </a:xfrm>
            <a:prstGeom prst="line">
              <a:avLst/>
            </a:prstGeom>
            <a:noFill/>
            <a:ln w="38100">
              <a:solidFill>
                <a:srgbClr val="FF0000"/>
              </a:solidFill>
              <a:round/>
              <a:headEnd/>
              <a:tailEnd type="triangle" w="med" len="med"/>
            </a:ln>
            <a:effectLst>
              <a:outerShdw blurRad="63500" dist="17961"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457743" name="Rectangle 15"/>
            <p:cNvSpPr>
              <a:spLocks noChangeArrowheads="1"/>
            </p:cNvSpPr>
            <p:nvPr/>
          </p:nvSpPr>
          <p:spPr bwMode="auto">
            <a:xfrm>
              <a:off x="1222" y="3304"/>
              <a:ext cx="1286" cy="294"/>
            </a:xfrm>
            <a:prstGeom prst="rect">
              <a:avLst/>
            </a:prstGeom>
            <a:solidFill>
              <a:srgbClr val="1D6295"/>
            </a:solidFill>
            <a:ln w="12700">
              <a:solidFill>
                <a:srgbClr val="000000"/>
              </a:solidFill>
              <a:miter lim="800000"/>
              <a:headEnd/>
              <a:tailEnd/>
            </a:ln>
            <a:effectLst>
              <a:outerShdw blurRad="63500" dist="38100" dir="2700000" algn="tl" rotWithShape="0">
                <a:srgbClr val="000000">
                  <a:alpha val="39998"/>
                </a:srgbClr>
              </a:outerShdw>
            </a:effectLst>
          </p:spPr>
          <p:txBody>
            <a:bodyPr wrap="none" lIns="90488" tIns="44450" rIns="90488" bIns="44450">
              <a:spAutoFit/>
            </a:bodyPr>
            <a:lstStyle/>
            <a:p>
              <a:pPr algn="ctr"/>
              <a:r>
                <a:rPr lang="en-US" sz="2400">
                  <a:solidFill>
                    <a:srgbClr val="FFFFCC"/>
                  </a:solidFill>
                  <a:effectLst>
                    <a:outerShdw blurRad="38100" dist="38100" dir="2700000" algn="tl">
                      <a:srgbClr val="000000"/>
                    </a:outerShdw>
                  </a:effectLst>
                </a:rPr>
                <a:t>Cash Budget.</a:t>
              </a:r>
            </a:p>
          </p:txBody>
        </p:sp>
      </p:gr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1000"/>
                                        <p:tgtEl>
                                          <p:spTgt spid="2"/>
                                        </p:tgtEl>
                                      </p:cBhvr>
                                    </p:animEffect>
                                  </p:childTnLst>
                                </p:cTn>
                              </p:par>
                            </p:childTnLst>
                          </p:cTn>
                        </p:par>
                        <p:par>
                          <p:cTn id="8" fill="hold" nodeType="afterGroup">
                            <p:stCondLst>
                              <p:cond delay="1000"/>
                            </p:stCondLst>
                            <p:childTnLst>
                              <p:par>
                                <p:cTn id="9" presetID="22" presetClass="entr" presetSubtype="2"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1000"/>
                                        <p:tgtEl>
                                          <p:spTgt spid="3"/>
                                        </p:tgtEl>
                                      </p:cBhvr>
                                    </p:animEffect>
                                  </p:childTnLst>
                                </p:cTn>
                              </p:par>
                            </p:childTnLst>
                          </p:cTn>
                        </p:par>
                        <p:par>
                          <p:cTn id="12" fill="hold" nodeType="afterGroup">
                            <p:stCondLst>
                              <p:cond delay="2000"/>
                            </p:stCondLst>
                            <p:childTnLst>
                              <p:par>
                                <p:cTn id="13" presetID="18" presetClass="entr" presetSubtype="9"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strips(upLeft)">
                                      <p:cBhvr>
                                        <p:cTn id="15" dur="1000"/>
                                        <p:tgtEl>
                                          <p:spTgt spid="4"/>
                                        </p:tgtEl>
                                      </p:cBhvr>
                                    </p:animEffect>
                                  </p:childTnLst>
                                </p:cTn>
                              </p:par>
                            </p:childTnLst>
                          </p:cTn>
                        </p:par>
                        <p:par>
                          <p:cTn id="16" fill="hold" nodeType="afterGroup">
                            <p:stCondLst>
                              <p:cond delay="3000"/>
                            </p:stCondLst>
                            <p:childTnLst>
                              <p:par>
                                <p:cTn id="17" presetID="18" presetClass="entr" presetSubtype="3"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strips(upRight)">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Learning Objective 10</a:t>
            </a:r>
          </a:p>
        </p:txBody>
      </p:sp>
      <p:sp>
        <p:nvSpPr>
          <p:cNvPr id="5" name="Text Box 13"/>
          <p:cNvSpPr txBox="1">
            <a:spLocks noChangeArrowheads="1"/>
          </p:cNvSpPr>
          <p:nvPr/>
        </p:nvSpPr>
        <p:spPr bwMode="auto">
          <a:xfrm>
            <a:off x="1905000" y="2671763"/>
            <a:ext cx="5334000" cy="1138237"/>
          </a:xfrm>
          <a:prstGeom prst="rect">
            <a:avLst/>
          </a:prstGeom>
          <a:solidFill>
            <a:schemeClr val="bg1"/>
          </a:solidFill>
          <a:ln w="76200">
            <a:solidFill>
              <a:schemeClr val="accent6">
                <a:lumMod val="50000"/>
              </a:schemeClr>
            </a:solidFill>
            <a:miter lim="800000"/>
            <a:headEnd/>
            <a:tailEnd/>
          </a:ln>
          <a:effectLst/>
        </p:spPr>
        <p:txBody>
          <a:bodyPr>
            <a:spAutoFit/>
          </a:bodyPr>
          <a:lstStyle/>
          <a:p>
            <a:pPr algn="ctr" fontAlgn="auto">
              <a:spcBef>
                <a:spcPct val="50000"/>
              </a:spcBef>
              <a:spcAft>
                <a:spcPts val="0"/>
              </a:spcAft>
              <a:defRPr/>
            </a:pPr>
            <a:r>
              <a:rPr lang="en-US" sz="3400" b="1" dirty="0">
                <a:solidFill>
                  <a:schemeClr val="accent6">
                    <a:lumMod val="75000"/>
                  </a:schemeClr>
                </a:solidFill>
                <a:latin typeface="+mj-lt"/>
                <a:ea typeface="MS PGothic" pitchFamily="34" charset="-128"/>
                <a:cs typeface="+mn-cs"/>
              </a:rPr>
              <a:t>Prepare a budgeted balance sheet. </a:t>
            </a:r>
          </a:p>
        </p:txBody>
      </p:sp>
    </p:spTree>
  </p:cSld>
  <p:clrMapOvr>
    <a:masterClrMapping/>
  </p:clrMapOvr>
  <p:transition>
    <p:strips dir="rd"/>
  </p:transition>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lIns="90488" tIns="44450" rIns="90488" bIns="44450">
            <a:normAutofit fontScale="90000"/>
          </a:bodyPr>
          <a:lstStyle/>
          <a:p>
            <a:pPr eaLnBrk="1" hangingPunct="1">
              <a:defRPr/>
            </a:pPr>
            <a:r>
              <a:rPr lang="en-US" altLang="en-US" dirty="0">
                <a:ea typeface="+mj-ea"/>
              </a:rPr>
              <a:t>Additional Budgeted Balance Sheet Information</a:t>
            </a:r>
          </a:p>
        </p:txBody>
      </p:sp>
      <p:sp>
        <p:nvSpPr>
          <p:cNvPr id="459779" name="Rectangle 3"/>
          <p:cNvSpPr>
            <a:spLocks noGrp="1" noChangeArrowheads="1"/>
          </p:cNvSpPr>
          <p:nvPr>
            <p:ph type="body" idx="1"/>
          </p:nvPr>
        </p:nvSpPr>
        <p:spPr>
          <a:xfrm>
            <a:off x="228600" y="1441450"/>
            <a:ext cx="8686800" cy="4425950"/>
          </a:xfrm>
          <a:solidFill>
            <a:schemeClr val="accent2">
              <a:lumMod val="50000"/>
            </a:schemeClr>
          </a:solidFill>
          <a:ln w="12700">
            <a:solidFill>
              <a:schemeClr val="tx1"/>
            </a:solidFill>
          </a:ln>
        </p:spPr>
        <p:txBody>
          <a:bodyPr lIns="90488" tIns="44450" rIns="90488" bIns="44450"/>
          <a:lstStyle/>
          <a:p>
            <a:pPr eaLnBrk="1" hangingPunct="1">
              <a:buClr>
                <a:srgbClr val="FFFF00"/>
              </a:buClr>
              <a:buFont typeface="Times" charset="0"/>
              <a:buNone/>
              <a:defRPr/>
            </a:pPr>
            <a:r>
              <a:rPr lang="en-US" altLang="en-US" sz="3400">
                <a:solidFill>
                  <a:srgbClr val="FFFFFF"/>
                </a:solidFill>
                <a:ea typeface="+mn-ea"/>
                <a:cs typeface="Arial" pitchFamily="34" charset="0"/>
              </a:rPr>
              <a:t>Royal reported the following account balances prior to preparing its budgeted financial statements:</a:t>
            </a:r>
          </a:p>
          <a:p>
            <a:pPr algn="ctr" eaLnBrk="1" hangingPunct="1">
              <a:buClr>
                <a:srgbClr val="FFFF00"/>
              </a:buClr>
              <a:buFont typeface="Times" charset="0"/>
              <a:buNone/>
              <a:defRPr/>
            </a:pPr>
            <a:endParaRPr lang="en-US" altLang="en-US" sz="1000">
              <a:solidFill>
                <a:srgbClr val="FFFFFF"/>
              </a:solidFill>
              <a:ea typeface="+mn-ea"/>
              <a:cs typeface="Arial" pitchFamily="34" charset="0"/>
            </a:endParaRPr>
          </a:p>
          <a:p>
            <a:pPr lvl="1" eaLnBrk="1" hangingPunct="1">
              <a:buClr>
                <a:srgbClr val="FFFF00"/>
              </a:buClr>
              <a:buSzPct val="115000"/>
              <a:buFontTx/>
              <a:buChar char="•"/>
              <a:defRPr/>
            </a:pPr>
            <a:r>
              <a:rPr lang="en-US" altLang="en-US" sz="3400">
                <a:solidFill>
                  <a:srgbClr val="FFFFFF"/>
                </a:solidFill>
                <a:ea typeface="+mn-ea"/>
                <a:cs typeface="Arial" pitchFamily="34" charset="0"/>
              </a:rPr>
              <a:t>Land - $50,000</a:t>
            </a:r>
          </a:p>
          <a:p>
            <a:pPr lvl="1" eaLnBrk="1" hangingPunct="1">
              <a:buClr>
                <a:srgbClr val="FFFF00"/>
              </a:buClr>
              <a:buSzPct val="115000"/>
              <a:buFontTx/>
              <a:buChar char="•"/>
              <a:defRPr/>
            </a:pPr>
            <a:r>
              <a:rPr lang="en-US" altLang="en-US" sz="3400">
                <a:solidFill>
                  <a:srgbClr val="FFFFFF"/>
                </a:solidFill>
                <a:ea typeface="+mn-ea"/>
                <a:cs typeface="Arial" pitchFamily="34" charset="0"/>
              </a:rPr>
              <a:t>Common stock - $150,000</a:t>
            </a:r>
          </a:p>
          <a:p>
            <a:pPr lvl="1" eaLnBrk="1" hangingPunct="1">
              <a:buClr>
                <a:srgbClr val="FFFF00"/>
              </a:buClr>
              <a:buSzPct val="115000"/>
              <a:buFontTx/>
              <a:buChar char="•"/>
              <a:defRPr/>
            </a:pPr>
            <a:r>
              <a:rPr lang="en-US" altLang="en-US" sz="3400">
                <a:solidFill>
                  <a:srgbClr val="FFFFFF"/>
                </a:solidFill>
                <a:ea typeface="+mn-ea"/>
                <a:cs typeface="Arial" pitchFamily="34" charset="0"/>
              </a:rPr>
              <a:t>Retained earnings - $248,650 (April 1)</a:t>
            </a:r>
          </a:p>
          <a:p>
            <a:pPr lvl="1" eaLnBrk="1" hangingPunct="1">
              <a:buClr>
                <a:srgbClr val="FFFF00"/>
              </a:buClr>
              <a:buSzPct val="115000"/>
              <a:buFontTx/>
              <a:buChar char="•"/>
              <a:defRPr/>
            </a:pPr>
            <a:r>
              <a:rPr lang="en-US" altLang="en-US" sz="3400">
                <a:solidFill>
                  <a:srgbClr val="FFFFFF"/>
                </a:solidFill>
                <a:ea typeface="+mn-ea"/>
                <a:cs typeface="Arial" pitchFamily="34" charset="0"/>
              </a:rPr>
              <a:t>Equipment - $175,000</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59779">
                                            <p:txEl>
                                              <p:pRg st="0" end="0"/>
                                            </p:txEl>
                                          </p:spTgt>
                                        </p:tgtEl>
                                        <p:attrNameLst>
                                          <p:attrName>style.visibility</p:attrName>
                                        </p:attrNameLst>
                                      </p:cBhvr>
                                      <p:to>
                                        <p:strVal val="visible"/>
                                      </p:to>
                                    </p:set>
                                    <p:animEffect transition="in" filter="wipe(up)">
                                      <p:cBhvr>
                                        <p:cTn id="7" dur="500"/>
                                        <p:tgtEl>
                                          <p:spTgt spid="459779">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59779">
                                            <p:txEl>
                                              <p:pRg st="2" end="2"/>
                                            </p:txEl>
                                          </p:spTgt>
                                        </p:tgtEl>
                                        <p:attrNameLst>
                                          <p:attrName>style.visibility</p:attrName>
                                        </p:attrNameLst>
                                      </p:cBhvr>
                                      <p:to>
                                        <p:strVal val="visible"/>
                                      </p:to>
                                    </p:set>
                                    <p:animEffect transition="in" filter="wipe(up)">
                                      <p:cBhvr>
                                        <p:cTn id="11" dur="500"/>
                                        <p:tgtEl>
                                          <p:spTgt spid="459779">
                                            <p:txEl>
                                              <p:pRg st="2" end="2"/>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59779">
                                            <p:txEl>
                                              <p:pRg st="3" end="3"/>
                                            </p:txEl>
                                          </p:spTgt>
                                        </p:tgtEl>
                                        <p:attrNameLst>
                                          <p:attrName>style.visibility</p:attrName>
                                        </p:attrNameLst>
                                      </p:cBhvr>
                                      <p:to>
                                        <p:strVal val="visible"/>
                                      </p:to>
                                    </p:set>
                                    <p:animEffect transition="in" filter="wipe(up)">
                                      <p:cBhvr>
                                        <p:cTn id="15" dur="500"/>
                                        <p:tgtEl>
                                          <p:spTgt spid="459779">
                                            <p:txEl>
                                              <p:pRg st="3" end="3"/>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459779">
                                            <p:txEl>
                                              <p:pRg st="4" end="4"/>
                                            </p:txEl>
                                          </p:spTgt>
                                        </p:tgtEl>
                                        <p:attrNameLst>
                                          <p:attrName>style.visibility</p:attrName>
                                        </p:attrNameLst>
                                      </p:cBhvr>
                                      <p:to>
                                        <p:strVal val="visible"/>
                                      </p:to>
                                    </p:set>
                                    <p:animEffect transition="in" filter="wipe(up)">
                                      <p:cBhvr>
                                        <p:cTn id="19" dur="500"/>
                                        <p:tgtEl>
                                          <p:spTgt spid="459779">
                                            <p:txEl>
                                              <p:pRg st="4" end="4"/>
                                            </p:txEl>
                                          </p:spTgt>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459779">
                                            <p:txEl>
                                              <p:pRg st="5" end="5"/>
                                            </p:txEl>
                                          </p:spTgt>
                                        </p:tgtEl>
                                        <p:attrNameLst>
                                          <p:attrName>style.visibility</p:attrName>
                                        </p:attrNameLst>
                                      </p:cBhvr>
                                      <p:to>
                                        <p:strVal val="visible"/>
                                      </p:to>
                                    </p:set>
                                    <p:animEffect transition="in" filter="wipe(up)">
                                      <p:cBhvr>
                                        <p:cTn id="23" dur="500"/>
                                        <p:tgtEl>
                                          <p:spTgt spid="4597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9779" grpId="0" build="p" bldLvl="2" autoUpdateAnimBg="0" advAuto="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990600"/>
            <a:ext cx="5133975"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
          <p:cNvGrpSpPr>
            <a:grpSpLocks/>
          </p:cNvGrpSpPr>
          <p:nvPr/>
        </p:nvGrpSpPr>
        <p:grpSpPr bwMode="auto">
          <a:xfrm>
            <a:off x="6435726" y="2673350"/>
            <a:ext cx="2555876" cy="831850"/>
            <a:chOff x="3919" y="1123"/>
            <a:chExt cx="1610" cy="524"/>
          </a:xfrm>
          <a:effectLst>
            <a:outerShdw blurRad="50800" dist="38100" dir="2700000" algn="tl" rotWithShape="0">
              <a:prstClr val="black">
                <a:alpha val="40000"/>
              </a:prstClr>
            </a:outerShdw>
          </a:effectLst>
        </p:grpSpPr>
        <p:sp>
          <p:nvSpPr>
            <p:cNvPr id="461828" name="Line 4"/>
            <p:cNvSpPr>
              <a:spLocks noChangeShapeType="1"/>
            </p:cNvSpPr>
            <p:nvPr/>
          </p:nvSpPr>
          <p:spPr bwMode="auto">
            <a:xfrm flipH="1" flipV="1">
              <a:off x="3919" y="1363"/>
              <a:ext cx="545" cy="29"/>
            </a:xfrm>
            <a:prstGeom prst="line">
              <a:avLst/>
            </a:prstGeom>
            <a:noFill/>
            <a:ln w="38100">
              <a:solidFill>
                <a:srgbClr val="FF0000"/>
              </a:solidFill>
              <a:round/>
              <a:headEnd type="none" w="med" len="med"/>
              <a:tailEnd type="arrow" w="med" len="med"/>
            </a:ln>
            <a:effectLst/>
          </p:spPr>
          <p:txBody>
            <a:bodyPr wrap="none" anchor="ctr"/>
            <a:lstStyle/>
            <a:p>
              <a:pPr>
                <a:defRPr/>
              </a:pPr>
              <a:endParaRPr lang="en-US" dirty="0">
                <a:ea typeface="MS PGothic" pitchFamily="34" charset="-128"/>
                <a:cs typeface="+mn-cs"/>
              </a:endParaRPr>
            </a:p>
          </p:txBody>
        </p:sp>
        <p:sp>
          <p:nvSpPr>
            <p:cNvPr id="461829" name="Rectangle 5"/>
            <p:cNvSpPr>
              <a:spLocks noChangeArrowheads="1"/>
            </p:cNvSpPr>
            <p:nvPr/>
          </p:nvSpPr>
          <p:spPr bwMode="auto">
            <a:xfrm>
              <a:off x="4457" y="1123"/>
              <a:ext cx="1072" cy="524"/>
            </a:xfrm>
            <a:prstGeom prst="rect">
              <a:avLst/>
            </a:prstGeom>
            <a:solidFill>
              <a:schemeClr val="accent2">
                <a:lumMod val="75000"/>
              </a:schemeClr>
            </a:solidFill>
            <a:ln w="12700">
              <a:solidFill>
                <a:srgbClr val="000000"/>
              </a:solidFill>
              <a:miter lim="800000"/>
              <a:headEnd/>
              <a:tailEnd/>
            </a:ln>
            <a:effectLst>
              <a:outerShdw blurRad="50800" dist="38100" dir="2700000" algn="tl" rotWithShape="0">
                <a:prstClr val="black">
                  <a:alpha val="40000"/>
                </a:prstClr>
              </a:outerShdw>
            </a:effectLst>
          </p:spPr>
          <p:txBody>
            <a:bodyPr wrap="none" lIns="90488" tIns="44450" rIns="90488" bIns="44450">
              <a:spAutoFit/>
            </a:bodyPr>
            <a:lstStyle/>
            <a:p>
              <a:pPr algn="ctr">
                <a:defRPr/>
              </a:pPr>
              <a:r>
                <a:rPr lang="en-US" sz="2400" dirty="0">
                  <a:solidFill>
                    <a:srgbClr val="FFFFCC"/>
                  </a:solidFill>
                  <a:effectLst>
                    <a:outerShdw blurRad="38100" dist="38100" dir="2700000" algn="tl">
                      <a:srgbClr val="000000"/>
                    </a:outerShdw>
                  </a:effectLst>
                  <a:ea typeface="MS PGothic" pitchFamily="34" charset="-128"/>
                  <a:cs typeface="+mn-cs"/>
                </a:rPr>
                <a:t>11,500 lbs.</a:t>
              </a:r>
            </a:p>
            <a:p>
              <a:pPr algn="ctr">
                <a:defRPr/>
              </a:pPr>
              <a:r>
                <a:rPr lang="en-US" sz="2400" dirty="0">
                  <a:solidFill>
                    <a:srgbClr val="FFFFCC"/>
                  </a:solidFill>
                  <a:effectLst>
                    <a:outerShdw blurRad="38100" dist="38100" dir="2700000" algn="tl">
                      <a:srgbClr val="000000"/>
                    </a:outerShdw>
                  </a:effectLst>
                  <a:ea typeface="MS PGothic" pitchFamily="34" charset="-128"/>
                  <a:cs typeface="+mn-cs"/>
                </a:rPr>
                <a:t>at $0.40/lb.</a:t>
              </a:r>
            </a:p>
          </p:txBody>
        </p:sp>
      </p:grpSp>
      <p:sp>
        <p:nvSpPr>
          <p:cNvPr id="100356" name="Line 7"/>
          <p:cNvSpPr>
            <a:spLocks noChangeShapeType="1"/>
          </p:cNvSpPr>
          <p:nvPr/>
        </p:nvSpPr>
        <p:spPr bwMode="auto">
          <a:xfrm flipH="1" flipV="1">
            <a:off x="6435725" y="3352800"/>
            <a:ext cx="547688" cy="457200"/>
          </a:xfrm>
          <a:prstGeom prst="line">
            <a:avLst/>
          </a:prstGeom>
          <a:noFill/>
          <a:ln w="38100">
            <a:solidFill>
              <a:srgbClr val="FF0000"/>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1832" name="Rectangle 8"/>
          <p:cNvSpPr>
            <a:spLocks noChangeArrowheads="1"/>
          </p:cNvSpPr>
          <p:nvPr/>
        </p:nvSpPr>
        <p:spPr bwMode="auto">
          <a:xfrm>
            <a:off x="6942138" y="3740150"/>
            <a:ext cx="2125662" cy="831850"/>
          </a:xfrm>
          <a:prstGeom prst="rect">
            <a:avLst/>
          </a:prstGeom>
          <a:solidFill>
            <a:srgbClr val="1D6295"/>
          </a:solidFill>
          <a:ln w="12700">
            <a:solidFill>
              <a:srgbClr val="000000"/>
            </a:solidFill>
            <a:miter lim="800000"/>
            <a:headEnd/>
            <a:tailEnd/>
          </a:ln>
          <a:effectLst>
            <a:outerShdw blurRad="63500" dist="38100" dir="2700000" algn="tl" rotWithShape="0">
              <a:srgbClr val="000000">
                <a:alpha val="39998"/>
              </a:srgbClr>
            </a:outerShdw>
          </a:effectLst>
        </p:spPr>
        <p:txBody>
          <a:bodyPr wrap="none" lIns="90488" tIns="44450" rIns="90488" bIns="44450">
            <a:spAutoFit/>
          </a:bodyPr>
          <a:lstStyle/>
          <a:p>
            <a:pPr algn="ctr"/>
            <a:r>
              <a:rPr lang="en-US" sz="2400">
                <a:solidFill>
                  <a:srgbClr val="FFFFCC"/>
                </a:solidFill>
                <a:effectLst>
                  <a:outerShdw blurRad="38100" dist="38100" dir="2700000" algn="tl">
                    <a:srgbClr val="000000"/>
                  </a:outerShdw>
                </a:effectLst>
              </a:rPr>
              <a:t>5,000 units</a:t>
            </a:r>
          </a:p>
          <a:p>
            <a:pPr algn="ctr"/>
            <a:r>
              <a:rPr lang="en-US" sz="2400">
                <a:solidFill>
                  <a:srgbClr val="FFFFCC"/>
                </a:solidFill>
                <a:effectLst>
                  <a:outerShdw blurRad="38100" dist="38100" dir="2700000" algn="tl">
                    <a:srgbClr val="000000"/>
                  </a:outerShdw>
                </a:effectLst>
              </a:rPr>
              <a:t>at $4.99 each.</a:t>
            </a:r>
          </a:p>
        </p:txBody>
      </p:sp>
      <p:grpSp>
        <p:nvGrpSpPr>
          <p:cNvPr id="3" name="Group 9"/>
          <p:cNvGrpSpPr>
            <a:grpSpLocks/>
          </p:cNvGrpSpPr>
          <p:nvPr/>
        </p:nvGrpSpPr>
        <p:grpSpPr bwMode="auto">
          <a:xfrm>
            <a:off x="6324600" y="4670425"/>
            <a:ext cx="2498725" cy="1196975"/>
            <a:chOff x="3984" y="3072"/>
            <a:chExt cx="1574" cy="754"/>
          </a:xfrm>
          <a:effectLst>
            <a:outerShdw blurRad="50800" dist="38100" dir="2700000" algn="tl" rotWithShape="0">
              <a:prstClr val="black">
                <a:alpha val="40000"/>
              </a:prstClr>
            </a:outerShdw>
          </a:effectLst>
        </p:grpSpPr>
        <p:sp>
          <p:nvSpPr>
            <p:cNvPr id="461834" name="Line 10"/>
            <p:cNvSpPr>
              <a:spLocks noChangeShapeType="1"/>
            </p:cNvSpPr>
            <p:nvPr/>
          </p:nvSpPr>
          <p:spPr bwMode="auto">
            <a:xfrm flipH="1" flipV="1">
              <a:off x="3984" y="3408"/>
              <a:ext cx="432" cy="48"/>
            </a:xfrm>
            <a:prstGeom prst="line">
              <a:avLst/>
            </a:prstGeom>
            <a:noFill/>
            <a:ln w="38100">
              <a:solidFill>
                <a:srgbClr val="FF0000"/>
              </a:solidFill>
              <a:round/>
              <a:headEnd type="none" w="med" len="med"/>
              <a:tailEnd type="arrow" w="med" len="med"/>
            </a:ln>
            <a:effectLst/>
          </p:spPr>
          <p:txBody>
            <a:bodyPr wrap="none" anchor="ctr"/>
            <a:lstStyle/>
            <a:p>
              <a:pPr>
                <a:defRPr/>
              </a:pPr>
              <a:endParaRPr lang="en-US" dirty="0">
                <a:ea typeface="MS PGothic" pitchFamily="34" charset="-128"/>
                <a:cs typeface="+mn-cs"/>
              </a:endParaRPr>
            </a:p>
          </p:txBody>
        </p:sp>
        <p:sp>
          <p:nvSpPr>
            <p:cNvPr id="461835" name="Rectangle 11"/>
            <p:cNvSpPr>
              <a:spLocks noChangeArrowheads="1"/>
            </p:cNvSpPr>
            <p:nvPr/>
          </p:nvSpPr>
          <p:spPr bwMode="auto">
            <a:xfrm>
              <a:off x="4368" y="3072"/>
              <a:ext cx="1190" cy="754"/>
            </a:xfrm>
            <a:prstGeom prst="rect">
              <a:avLst/>
            </a:prstGeom>
            <a:solidFill>
              <a:schemeClr val="accent2">
                <a:lumMod val="75000"/>
              </a:schemeClr>
            </a:solidFill>
            <a:ln w="12700">
              <a:solidFill>
                <a:srgbClr val="000000"/>
              </a:solidFill>
              <a:miter lim="800000"/>
              <a:headEnd/>
              <a:tailEnd/>
            </a:ln>
            <a:effectLst>
              <a:outerShdw blurRad="50800" dist="38100" dir="2700000" algn="tl" rotWithShape="0">
                <a:prstClr val="black">
                  <a:alpha val="40000"/>
                </a:prstClr>
              </a:outerShdw>
            </a:effectLst>
          </p:spPr>
          <p:txBody>
            <a:bodyPr wrap="none" lIns="90488" tIns="44450" rIns="90488" bIns="44450">
              <a:spAutoFit/>
            </a:bodyPr>
            <a:lstStyle/>
            <a:p>
              <a:pPr algn="ctr">
                <a:defRPr/>
              </a:pPr>
              <a:r>
                <a:rPr lang="en-US" sz="2400" dirty="0">
                  <a:solidFill>
                    <a:srgbClr val="FFFFCC"/>
                  </a:solidFill>
                  <a:effectLst>
                    <a:outerShdw blurRad="38100" dist="38100" dir="2700000" algn="tl">
                      <a:srgbClr val="000000"/>
                    </a:outerShdw>
                  </a:effectLst>
                  <a:ea typeface="MS PGothic" pitchFamily="34" charset="-128"/>
                  <a:cs typeface="+mn-cs"/>
                </a:rPr>
                <a:t>50% of June</a:t>
              </a:r>
            </a:p>
            <a:p>
              <a:pPr algn="ctr">
                <a:defRPr/>
              </a:pPr>
              <a:r>
                <a:rPr lang="en-US" sz="2400" dirty="0">
                  <a:solidFill>
                    <a:srgbClr val="FFFFCC"/>
                  </a:solidFill>
                  <a:effectLst>
                    <a:outerShdw blurRad="38100" dist="38100" dir="2700000" algn="tl">
                      <a:srgbClr val="000000"/>
                    </a:outerShdw>
                  </a:effectLst>
                  <a:ea typeface="MS PGothic" pitchFamily="34" charset="-128"/>
                  <a:cs typeface="+mn-cs"/>
                </a:rPr>
                <a:t>purchases </a:t>
              </a:r>
            </a:p>
            <a:p>
              <a:pPr algn="ctr">
                <a:defRPr/>
              </a:pPr>
              <a:r>
                <a:rPr lang="en-US" sz="2400" dirty="0">
                  <a:solidFill>
                    <a:srgbClr val="FFFFCC"/>
                  </a:solidFill>
                  <a:effectLst>
                    <a:outerShdw blurRad="38100" dist="38100" dir="2700000" algn="tl">
                      <a:srgbClr val="000000"/>
                    </a:outerShdw>
                  </a:effectLst>
                  <a:ea typeface="MS PGothic" pitchFamily="34" charset="-128"/>
                  <a:cs typeface="+mn-cs"/>
                </a:rPr>
                <a:t>of $56,800.</a:t>
              </a:r>
            </a:p>
          </p:txBody>
        </p:sp>
      </p:grpSp>
      <p:grpSp>
        <p:nvGrpSpPr>
          <p:cNvPr id="4" name="Group 12"/>
          <p:cNvGrpSpPr>
            <a:grpSpLocks/>
          </p:cNvGrpSpPr>
          <p:nvPr/>
        </p:nvGrpSpPr>
        <p:grpSpPr bwMode="auto">
          <a:xfrm>
            <a:off x="6435727" y="1143000"/>
            <a:ext cx="2578101" cy="1524000"/>
            <a:chOff x="3958" y="99"/>
            <a:chExt cx="1624" cy="960"/>
          </a:xfrm>
          <a:effectLst>
            <a:outerShdw blurRad="50800" dist="38100" dir="2700000" algn="tl" rotWithShape="0">
              <a:prstClr val="black">
                <a:alpha val="40000"/>
              </a:prstClr>
            </a:outerShdw>
          </a:effectLst>
        </p:grpSpPr>
        <p:sp>
          <p:nvSpPr>
            <p:cNvPr id="461837" name="Line 13"/>
            <p:cNvSpPr>
              <a:spLocks noChangeShapeType="1"/>
            </p:cNvSpPr>
            <p:nvPr/>
          </p:nvSpPr>
          <p:spPr bwMode="auto">
            <a:xfrm flipH="1">
              <a:off x="3958" y="581"/>
              <a:ext cx="430" cy="478"/>
            </a:xfrm>
            <a:prstGeom prst="line">
              <a:avLst/>
            </a:prstGeom>
            <a:noFill/>
            <a:ln w="38100">
              <a:solidFill>
                <a:srgbClr val="FF0000"/>
              </a:solidFill>
              <a:round/>
              <a:headEnd type="none" w="med" len="med"/>
              <a:tailEnd type="arrow" w="med" len="med"/>
            </a:ln>
            <a:effectLst/>
          </p:spPr>
          <p:txBody>
            <a:bodyPr wrap="none" anchor="ctr"/>
            <a:lstStyle/>
            <a:p>
              <a:pPr>
                <a:defRPr/>
              </a:pPr>
              <a:endParaRPr lang="en-US" dirty="0">
                <a:ea typeface="MS PGothic" pitchFamily="34" charset="-128"/>
                <a:cs typeface="+mn-cs"/>
              </a:endParaRPr>
            </a:p>
          </p:txBody>
        </p:sp>
        <p:sp>
          <p:nvSpPr>
            <p:cNvPr id="461838" name="Rectangle 14"/>
            <p:cNvSpPr>
              <a:spLocks noChangeArrowheads="1"/>
            </p:cNvSpPr>
            <p:nvPr/>
          </p:nvSpPr>
          <p:spPr bwMode="auto">
            <a:xfrm>
              <a:off x="4388" y="99"/>
              <a:ext cx="1194" cy="754"/>
            </a:xfrm>
            <a:prstGeom prst="rect">
              <a:avLst/>
            </a:prstGeom>
            <a:solidFill>
              <a:schemeClr val="accent2">
                <a:lumMod val="75000"/>
              </a:schemeClr>
            </a:solidFill>
            <a:ln w="12700">
              <a:solidFill>
                <a:srgbClr val="000000"/>
              </a:solidFill>
              <a:miter lim="800000"/>
              <a:headEnd/>
              <a:tailEnd/>
            </a:ln>
            <a:effectLst>
              <a:outerShdw blurRad="50800" dist="38100" dir="2700000" algn="tl" rotWithShape="0">
                <a:prstClr val="black">
                  <a:alpha val="40000"/>
                </a:prstClr>
              </a:outerShdw>
            </a:effectLst>
          </p:spPr>
          <p:txBody>
            <a:bodyPr wrap="none" lIns="90488" tIns="44450" rIns="90488" bIns="44450">
              <a:spAutoFit/>
            </a:bodyPr>
            <a:lstStyle/>
            <a:p>
              <a:pPr algn="ctr">
                <a:defRPr/>
              </a:pPr>
              <a:r>
                <a:rPr lang="en-US" sz="2400" dirty="0">
                  <a:solidFill>
                    <a:srgbClr val="FFFFCC"/>
                  </a:solidFill>
                  <a:effectLst>
                    <a:outerShdw blurRad="38100" dist="38100" dir="2700000" algn="tl">
                      <a:srgbClr val="000000"/>
                    </a:outerShdw>
                  </a:effectLst>
                  <a:ea typeface="MS PGothic" pitchFamily="34" charset="-128"/>
                  <a:cs typeface="+mn-cs"/>
                </a:rPr>
                <a:t>30% of June</a:t>
              </a:r>
            </a:p>
            <a:p>
              <a:pPr algn="ctr">
                <a:defRPr/>
              </a:pPr>
              <a:r>
                <a:rPr lang="en-US" sz="2400" dirty="0">
                  <a:solidFill>
                    <a:srgbClr val="FFFFCC"/>
                  </a:solidFill>
                  <a:effectLst>
                    <a:outerShdw blurRad="38100" dist="38100" dir="2700000" algn="tl">
                      <a:srgbClr val="000000"/>
                    </a:outerShdw>
                  </a:effectLst>
                  <a:ea typeface="MS PGothic" pitchFamily="34" charset="-128"/>
                  <a:cs typeface="+mn-cs"/>
                </a:rPr>
                <a:t>sales of </a:t>
              </a:r>
            </a:p>
            <a:p>
              <a:pPr algn="ctr">
                <a:defRPr/>
              </a:pPr>
              <a:r>
                <a:rPr lang="en-US" sz="2400" dirty="0">
                  <a:solidFill>
                    <a:srgbClr val="FFFFCC"/>
                  </a:solidFill>
                  <a:effectLst>
                    <a:outerShdw blurRad="38100" dist="38100" dir="2700000" algn="tl">
                      <a:srgbClr val="000000"/>
                    </a:outerShdw>
                  </a:effectLst>
                  <a:ea typeface="MS PGothic" pitchFamily="34" charset="-128"/>
                  <a:cs typeface="+mn-cs"/>
                </a:rPr>
                <a:t>$300,000.</a:t>
              </a:r>
            </a:p>
          </p:txBody>
        </p:sp>
      </p:grpSp>
      <p:sp>
        <p:nvSpPr>
          <p:cNvPr id="5" name="Title 4"/>
          <p:cNvSpPr>
            <a:spLocks noGrp="1"/>
          </p:cNvSpPr>
          <p:nvPr>
            <p:ph type="title"/>
          </p:nvPr>
        </p:nvSpPr>
        <p:spPr>
          <a:xfrm>
            <a:off x="838200" y="152400"/>
            <a:ext cx="7543800" cy="1025525"/>
          </a:xfrm>
        </p:spPr>
        <p:txBody>
          <a:bodyPr wrap="square" numCol="1" anchorCtr="0" compatLnSpc="1">
            <a:prstTxWarp prst="textNoShape">
              <a:avLst/>
            </a:prstTxWarp>
          </a:bodyPr>
          <a:lstStyle/>
          <a:p>
            <a:r>
              <a:rPr lang="en-US" dirty="0">
                <a:latin typeface="Calibri Light" charset="0"/>
              </a:rPr>
              <a:t>Budgeted Balance Sheet </a:t>
            </a:r>
            <a:r>
              <a:rPr lang="nb-NO" dirty="0">
                <a:latin typeface="Calibri Light" charset="0"/>
              </a:rPr>
              <a:t>– Part 1</a:t>
            </a:r>
          </a:p>
        </p:txBody>
      </p:sp>
    </p:spTree>
  </p:cSld>
  <p:clrMapOvr>
    <a:masterClrMapping/>
  </p:clrMapOvr>
  <p:transition>
    <p:strips dir="rd"/>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252538"/>
            <a:ext cx="4905375" cy="507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wrap="square" numCol="1" anchorCtr="0" compatLnSpc="1">
            <a:prstTxWarp prst="textNoShape">
              <a:avLst/>
            </a:prstTxWarp>
          </a:bodyPr>
          <a:lstStyle/>
          <a:p>
            <a:r>
              <a:rPr lang="en-US" dirty="0">
                <a:latin typeface="Calibri Light" charset="0"/>
              </a:rPr>
              <a:t>Budgeted Balance Sheet </a:t>
            </a:r>
            <a:r>
              <a:rPr lang="nb-NO" dirty="0">
                <a:latin typeface="Calibri Light" charset="0"/>
              </a:rPr>
              <a:t>– Part 2</a:t>
            </a:r>
          </a:p>
        </p:txBody>
      </p:sp>
      <p:pic>
        <p:nvPicPr>
          <p:cNvPr id="101380"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81775" y="3581400"/>
            <a:ext cx="22796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Arrow Connector 7"/>
          <p:cNvCxnSpPr/>
          <p:nvPr/>
        </p:nvCxnSpPr>
        <p:spPr>
          <a:xfrm flipH="1">
            <a:off x="6324600" y="4953000"/>
            <a:ext cx="1981200" cy="838200"/>
          </a:xfrm>
          <a:prstGeom prst="straightConnector1">
            <a:avLst/>
          </a:prstGeom>
          <a:ln w="2857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trips dir="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lIns="90488" tIns="44450" rIns="90488" bIns="44450"/>
          <a:lstStyle/>
          <a:p>
            <a:pPr eaLnBrk="1" hangingPunct="1">
              <a:defRPr/>
            </a:pPr>
            <a:r>
              <a:rPr lang="en-US" altLang="en-US" dirty="0">
                <a:ea typeface="+mj-ea"/>
              </a:rPr>
              <a:t>Self-Imposed Budgets</a:t>
            </a:r>
          </a:p>
        </p:txBody>
      </p:sp>
      <p:sp>
        <p:nvSpPr>
          <p:cNvPr id="16387" name="Rectangle 3"/>
          <p:cNvSpPr>
            <a:spLocks noChangeArrowheads="1"/>
          </p:cNvSpPr>
          <p:nvPr/>
        </p:nvSpPr>
        <p:spPr bwMode="auto">
          <a:xfrm>
            <a:off x="152400" y="4973638"/>
            <a:ext cx="8915400"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eaLnBrk="1" hangingPunct="1"/>
            <a:endParaRPr lang="en-US" sz="2400" dirty="0"/>
          </a:p>
        </p:txBody>
      </p:sp>
      <p:graphicFrame>
        <p:nvGraphicFramePr>
          <p:cNvPr id="16388" name="Object 2"/>
          <p:cNvGraphicFramePr>
            <a:graphicFrameLocks/>
          </p:cNvGraphicFramePr>
          <p:nvPr>
            <p:extLst>
              <p:ext uri="{D42A27DB-BD31-4B8C-83A1-F6EECF244321}">
                <p14:modId xmlns:p14="http://schemas.microsoft.com/office/powerpoint/2010/main" val="3653469618"/>
              </p:ext>
            </p:extLst>
          </p:nvPr>
        </p:nvGraphicFramePr>
        <p:xfrm>
          <a:off x="533400" y="1425262"/>
          <a:ext cx="7881938" cy="3638550"/>
        </p:xfrm>
        <a:graphic>
          <a:graphicData uri="http://schemas.openxmlformats.org/presentationml/2006/ole">
            <mc:AlternateContent xmlns:mc="http://schemas.openxmlformats.org/markup-compatibility/2006">
              <mc:Choice xmlns:v="urn:schemas-microsoft-com:vml" Requires="v">
                <p:oleObj spid="_x0000_s16425" name="MS Org Chart" r:id="rId4" imgW="8312727" imgH="3538847" progId="">
                  <p:embed followColorScheme="full"/>
                </p:oleObj>
              </mc:Choice>
              <mc:Fallback>
                <p:oleObj name="MS Org Chart" r:id="rId4" imgW="8312727" imgH="3538847" progId="">
                  <p:embed followColorScheme="full"/>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425262"/>
                        <a:ext cx="7881938" cy="36385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25605" name="Line 5"/>
          <p:cNvSpPr>
            <a:spLocks noChangeShapeType="1"/>
          </p:cNvSpPr>
          <p:nvPr/>
        </p:nvSpPr>
        <p:spPr bwMode="auto">
          <a:xfrm flipV="1">
            <a:off x="533400" y="1587070"/>
            <a:ext cx="2514600" cy="2743200"/>
          </a:xfrm>
          <a:prstGeom prst="line">
            <a:avLst/>
          </a:prstGeom>
          <a:noFill/>
          <a:ln w="38100">
            <a:solidFill>
              <a:srgbClr val="FC0128"/>
            </a:solidFill>
            <a:round/>
            <a:headEnd/>
            <a:tailEnd type="triangle" w="med" len="med"/>
          </a:ln>
          <a:effectLst>
            <a:outerShdw blurRad="63500" dist="17961"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25606" name="Line 6"/>
          <p:cNvSpPr>
            <a:spLocks noChangeShapeType="1"/>
          </p:cNvSpPr>
          <p:nvPr/>
        </p:nvSpPr>
        <p:spPr bwMode="auto">
          <a:xfrm flipH="1" flipV="1">
            <a:off x="5791200" y="1553435"/>
            <a:ext cx="2624138" cy="2671169"/>
          </a:xfrm>
          <a:prstGeom prst="line">
            <a:avLst/>
          </a:prstGeom>
          <a:noFill/>
          <a:ln w="38100">
            <a:solidFill>
              <a:srgbClr val="FC0128"/>
            </a:solidFill>
            <a:round/>
            <a:headEnd/>
            <a:tailEnd type="triangle" w="med" len="med"/>
          </a:ln>
          <a:effectLst>
            <a:outerShdw blurRad="63500" dist="17961" dir="2700000" algn="ctr" rotWithShape="0">
              <a:srgbClr val="000000">
                <a:alpha val="74997"/>
              </a:srgbClr>
            </a:outerShdw>
          </a:effectLst>
          <a:extLst>
            <a:ext uri="{909E8E84-426E-40DD-AFC4-6F175D3DCCD1}">
              <a14:hiddenFill xmlns:a14="http://schemas.microsoft.com/office/drawing/2010/main">
                <a:noFill/>
              </a14:hiddenFill>
            </a:ext>
          </a:extLst>
        </p:spPr>
        <p:txBody>
          <a:bodyPr wrap="none" anchor="ctr"/>
          <a:lstStyle/>
          <a:p>
            <a:endParaRPr lang="en-US"/>
          </a:p>
        </p:txBody>
      </p:sp>
      <p:sp>
        <p:nvSpPr>
          <p:cNvPr id="16391" name="Line 7"/>
          <p:cNvSpPr>
            <a:spLocks noChangeShapeType="1"/>
          </p:cNvSpPr>
          <p:nvPr/>
        </p:nvSpPr>
        <p:spPr bwMode="auto">
          <a:xfrm flipV="1">
            <a:off x="2438400" y="3744730"/>
            <a:ext cx="39688" cy="439737"/>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6392" name="Line 8"/>
          <p:cNvSpPr>
            <a:spLocks noChangeShapeType="1"/>
          </p:cNvSpPr>
          <p:nvPr/>
        </p:nvSpPr>
        <p:spPr bwMode="auto">
          <a:xfrm flipV="1">
            <a:off x="4461306" y="2574926"/>
            <a:ext cx="0" cy="401637"/>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6393" name="Line 9"/>
          <p:cNvSpPr>
            <a:spLocks noChangeShapeType="1"/>
          </p:cNvSpPr>
          <p:nvPr/>
        </p:nvSpPr>
        <p:spPr bwMode="auto">
          <a:xfrm flipV="1">
            <a:off x="6477000" y="3744730"/>
            <a:ext cx="26988" cy="363537"/>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 name="Rectangle 1">
            <a:extLst>
              <a:ext uri="{FF2B5EF4-FFF2-40B4-BE49-F238E27FC236}">
                <a16:creationId xmlns:a16="http://schemas.microsoft.com/office/drawing/2014/main" id="{EE7743B1-BC74-4FE1-A678-E2B775A991CA}"/>
              </a:ext>
            </a:extLst>
          </p:cNvPr>
          <p:cNvSpPr/>
          <p:nvPr/>
        </p:nvSpPr>
        <p:spPr>
          <a:xfrm>
            <a:off x="304800" y="4981442"/>
            <a:ext cx="8382000" cy="1200329"/>
          </a:xfrm>
          <a:prstGeom prst="rect">
            <a:avLst/>
          </a:prstGeom>
        </p:spPr>
        <p:txBody>
          <a:bodyPr wrap="square">
            <a:spAutoFit/>
          </a:bodyPr>
          <a:lstStyle/>
          <a:p>
            <a:r>
              <a:rPr lang="en-US" dirty="0"/>
              <a:t>When managers throughout the organization work collaboratively to prepare a budget they often strive to establish challenging targets that are also highly achievable.  These goals are likely to build a lower-level manager’s confidence and commitment to the budget</a:t>
            </a:r>
          </a:p>
        </p:txBody>
      </p:sp>
    </p:spTree>
  </p:cSld>
  <p:clrMapOvr>
    <a:masterClrMapping/>
  </p:clrMapOvr>
  <p:transition>
    <p:strips dir="rd"/>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2"/>
          <p:cNvSpPr>
            <a:spLocks noGrp="1" noChangeArrowheads="1"/>
          </p:cNvSpPr>
          <p:nvPr>
            <p:ph type="title"/>
          </p:nvPr>
        </p:nvSpPr>
        <p:spPr/>
        <p:txBody>
          <a:bodyPr lIns="90488" tIns="44450" rIns="90488" bIns="44450"/>
          <a:lstStyle/>
          <a:p>
            <a:pPr eaLnBrk="1" fontAlgn="auto" hangingPunct="1">
              <a:spcAft>
                <a:spcPts val="0"/>
              </a:spcAft>
              <a:defRPr/>
            </a:pPr>
            <a:r>
              <a:rPr lang="en-US" altLang="en-US" dirty="0">
                <a:solidFill>
                  <a:schemeClr val="tx1">
                    <a:lumMod val="75000"/>
                    <a:lumOff val="25000"/>
                  </a:schemeClr>
                </a:solidFill>
                <a:ea typeface="MS PGothic" charset="-128"/>
              </a:rPr>
              <a:t>End of Chapter 8</a:t>
            </a:r>
          </a:p>
        </p:txBody>
      </p:sp>
      <p:graphicFrame>
        <p:nvGraphicFramePr>
          <p:cNvPr id="2" name="Diagram 1"/>
          <p:cNvGraphicFramePr/>
          <p:nvPr/>
        </p:nvGraphicFramePr>
        <p:xfrm>
          <a:off x="1524000" y="2032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rd"/>
  </p:transition>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1_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0</TotalTime>
  <Words>2159</Words>
  <Application>Microsoft Office PowerPoint</Application>
  <PresentationFormat>On-screen Show (4:3)</PresentationFormat>
  <Paragraphs>364</Paragraphs>
  <Slides>90</Slides>
  <Notes>86</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2</vt:i4>
      </vt:variant>
      <vt:variant>
        <vt:lpstr>Slide Titles</vt:lpstr>
      </vt:variant>
      <vt:variant>
        <vt:i4>90</vt:i4>
      </vt:variant>
    </vt:vector>
  </HeadingPairs>
  <TitlesOfParts>
    <vt:vector size="102" baseType="lpstr">
      <vt:lpstr>Arial</vt:lpstr>
      <vt:lpstr>Calibri</vt:lpstr>
      <vt:lpstr>Calibri Light</vt:lpstr>
      <vt:lpstr>Monotype Sorts</vt:lpstr>
      <vt:lpstr>Times</vt:lpstr>
      <vt:lpstr>Times New Roman</vt:lpstr>
      <vt:lpstr>Wingdings</vt:lpstr>
      <vt:lpstr>Wingdings 3</vt:lpstr>
      <vt:lpstr>Retrospect</vt:lpstr>
      <vt:lpstr>1_Retrospect</vt:lpstr>
      <vt:lpstr>MS Org Chart</vt:lpstr>
      <vt:lpstr>Worksheet</vt:lpstr>
      <vt:lpstr>Master Budgeting</vt:lpstr>
      <vt:lpstr>Learning Objective 1</vt:lpstr>
      <vt:lpstr>The Basic Framework of Budgeting</vt:lpstr>
      <vt:lpstr>Choosing the Budget Period</vt:lpstr>
      <vt:lpstr>Budgets are Used for Two Key Purposes:</vt:lpstr>
      <vt:lpstr>Why Do Organizations Create Budgets?                  (Planning Perspective)</vt:lpstr>
      <vt:lpstr>Why Do Organizations Create Budgets?                    (Control Perspective)</vt:lpstr>
      <vt:lpstr>How Do Organizations Create Budgets?</vt:lpstr>
      <vt:lpstr>Self-Imposed Budgets</vt:lpstr>
      <vt:lpstr>Advantages of Self-Imposed Budgets</vt:lpstr>
      <vt:lpstr>Self-Imposed Budgets – Management Review</vt:lpstr>
      <vt:lpstr>The Master Budget – An Overview – Part 1</vt:lpstr>
      <vt:lpstr>Seeing the Big Picture – Part 1</vt:lpstr>
      <vt:lpstr>Seeing the Big Picture – Part 2</vt:lpstr>
      <vt:lpstr>The Master Budget – An Overview –  Part 2</vt:lpstr>
      <vt:lpstr>The Master Budget: An Overview – Part 2</vt:lpstr>
      <vt:lpstr>Learning Objective 2</vt:lpstr>
      <vt:lpstr>Budgeting Example</vt:lpstr>
      <vt:lpstr>The Sales Budget</vt:lpstr>
      <vt:lpstr>Expected Cash Collections – Part 1</vt:lpstr>
      <vt:lpstr>Expected Cash Collections – Part 2</vt:lpstr>
      <vt:lpstr>Expected Cash Collections – Part 3</vt:lpstr>
      <vt:lpstr>Expected Cash Collections – Part 4</vt:lpstr>
      <vt:lpstr>Quick Check 1</vt:lpstr>
      <vt:lpstr>Quick Check 1a</vt:lpstr>
      <vt:lpstr>Expected Cash Collections – Part 5</vt:lpstr>
      <vt:lpstr>Learning Objective 3</vt:lpstr>
      <vt:lpstr>The Production Budget – Part 1</vt:lpstr>
      <vt:lpstr>The Production Budget – Part 2</vt:lpstr>
      <vt:lpstr>The Production Budget – Part 3</vt:lpstr>
      <vt:lpstr>The Production Budget – Part 4</vt:lpstr>
      <vt:lpstr>Quick Check 2</vt:lpstr>
      <vt:lpstr>Quick Check 2a</vt:lpstr>
      <vt:lpstr>The Production Budget – Part 5</vt:lpstr>
      <vt:lpstr>The Production Budget – Part 6</vt:lpstr>
      <vt:lpstr>Learning Objective 4</vt:lpstr>
      <vt:lpstr>The Direct Materials Budget – Part 1</vt:lpstr>
      <vt:lpstr>The Direct Materials Budget – Part 2</vt:lpstr>
      <vt:lpstr>The Direct Materials Budget – Part 3</vt:lpstr>
      <vt:lpstr>The Direct Materials Budget – Part 4</vt:lpstr>
      <vt:lpstr>Quick Check 3</vt:lpstr>
      <vt:lpstr>Quick Check 3a</vt:lpstr>
      <vt:lpstr>The Direct Materials Budget – Part 5</vt:lpstr>
      <vt:lpstr>The Direct Materials Budget – Part 6</vt:lpstr>
      <vt:lpstr>Expected Cash Disbursement for Materials – Part 1</vt:lpstr>
      <vt:lpstr>Expected Cash Disbursement for Materials – Part 2</vt:lpstr>
      <vt:lpstr>Expected Cash Disbursement for Materials – Part 3</vt:lpstr>
      <vt:lpstr>Quick Check 4</vt:lpstr>
      <vt:lpstr>Quick Check 4a</vt:lpstr>
      <vt:lpstr>Expected Cash Disbursement for Materials – Part 4</vt:lpstr>
      <vt:lpstr>Learning Objective 5</vt:lpstr>
      <vt:lpstr>The Direct Labor Budget – Part 1</vt:lpstr>
      <vt:lpstr>The Direct Labor Budget – Part 2</vt:lpstr>
      <vt:lpstr>The Direct Labor Budget – Part 3</vt:lpstr>
      <vt:lpstr>The Direct Labor Budget – Part 4</vt:lpstr>
      <vt:lpstr>Learning Objective 6</vt:lpstr>
      <vt:lpstr>Manufacturing Overhead Budget – Part 1</vt:lpstr>
      <vt:lpstr>Manufacturing Overhead Budget – Part 2</vt:lpstr>
      <vt:lpstr>Manufacturing Overhead Budget – Part 3</vt:lpstr>
      <vt:lpstr>Manufacturing Overhead Budget – Part 4</vt:lpstr>
      <vt:lpstr>Ending Finished Goods Inventory Budget – Part 1</vt:lpstr>
      <vt:lpstr>Ending Finished Goods Inventory Budget – Part 2</vt:lpstr>
      <vt:lpstr>Ending Finished Goods Inventory Budget – Part 3</vt:lpstr>
      <vt:lpstr>Ending Finished Goods Inventory Budget – Part 4</vt:lpstr>
      <vt:lpstr>Ending Finished Goods Inventory Budget – Part 5</vt:lpstr>
      <vt:lpstr>Learning Objective 7</vt:lpstr>
      <vt:lpstr>Selling and Administrative Expense Budget – Part 1</vt:lpstr>
      <vt:lpstr>Selling and Administrative Expense Budget – Part 2</vt:lpstr>
      <vt:lpstr>Quick Check 6</vt:lpstr>
      <vt:lpstr>Quick Check 6a</vt:lpstr>
      <vt:lpstr>Selling Administrative Expense Budget – Part 3</vt:lpstr>
      <vt:lpstr>Learning Objective 8</vt:lpstr>
      <vt:lpstr>Format of the Cash Budget</vt:lpstr>
      <vt:lpstr>Additional Cash Budget Information</vt:lpstr>
      <vt:lpstr>The Cash Budget – Part 1</vt:lpstr>
      <vt:lpstr>The Cash Budget – Part 2</vt:lpstr>
      <vt:lpstr>The Cash Budget – Part 3</vt:lpstr>
      <vt:lpstr>The Cash Budget – Part 4</vt:lpstr>
      <vt:lpstr>The Cash Budget – Part 5</vt:lpstr>
      <vt:lpstr>Quick Check 7</vt:lpstr>
      <vt:lpstr>Quick Check 7a</vt:lpstr>
      <vt:lpstr>The Cash Budget – Part 6</vt:lpstr>
      <vt:lpstr>The Budgeted Income Statement – Part 1</vt:lpstr>
      <vt:lpstr>Learning Objective 9</vt:lpstr>
      <vt:lpstr>The Budgeted Income Statement – Part 2</vt:lpstr>
      <vt:lpstr>Learning Objective 10</vt:lpstr>
      <vt:lpstr>Additional Budgeted Balance Sheet Information</vt:lpstr>
      <vt:lpstr>Budgeted Balance Sheet – Part 1</vt:lpstr>
      <vt:lpstr>Budgeted Balance Sheet – Part 2</vt:lpstr>
      <vt:lpstr>End of Chapter 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2019-11-19T13:34:35Z</dcterms:created>
  <dcterms:modified xsi:type="dcterms:W3CDTF">2020-01-08T18:38:38Z</dcterms:modified>
</cp:coreProperties>
</file>