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371" r:id="rId1"/>
    <p:sldMasterId id="2147484630" r:id="rId2"/>
  </p:sldMasterIdLst>
  <p:notesMasterIdLst>
    <p:notesMasterId r:id="rId91"/>
  </p:notesMasterIdLst>
  <p:handoutMasterIdLst>
    <p:handoutMasterId r:id="rId92"/>
  </p:handoutMasterIdLst>
  <p:sldIdLst>
    <p:sldId id="405" r:id="rId3"/>
    <p:sldId id="270" r:id="rId4"/>
    <p:sldId id="271" r:id="rId5"/>
    <p:sldId id="352" r:id="rId6"/>
    <p:sldId id="278" r:id="rId7"/>
    <p:sldId id="402" r:id="rId8"/>
    <p:sldId id="272" r:id="rId9"/>
    <p:sldId id="273" r:id="rId10"/>
    <p:sldId id="353" r:id="rId11"/>
    <p:sldId id="354" r:id="rId12"/>
    <p:sldId id="363" r:id="rId13"/>
    <p:sldId id="355" r:id="rId14"/>
    <p:sldId id="356" r:id="rId15"/>
    <p:sldId id="357" r:id="rId16"/>
    <p:sldId id="358" r:id="rId17"/>
    <p:sldId id="359" r:id="rId18"/>
    <p:sldId id="403" r:id="rId19"/>
    <p:sldId id="361" r:id="rId20"/>
    <p:sldId id="362" r:id="rId21"/>
    <p:sldId id="274" r:id="rId22"/>
    <p:sldId id="364" r:id="rId23"/>
    <p:sldId id="365" r:id="rId24"/>
    <p:sldId id="286" r:id="rId25"/>
    <p:sldId id="287" r:id="rId26"/>
    <p:sldId id="288" r:id="rId27"/>
    <p:sldId id="289" r:id="rId28"/>
    <p:sldId id="290" r:id="rId29"/>
    <p:sldId id="291" r:id="rId30"/>
    <p:sldId id="292" r:id="rId31"/>
    <p:sldId id="293" r:id="rId32"/>
    <p:sldId id="294" r:id="rId33"/>
    <p:sldId id="295" r:id="rId34"/>
    <p:sldId id="296" r:id="rId35"/>
    <p:sldId id="375" r:id="rId36"/>
    <p:sldId id="376" r:id="rId37"/>
    <p:sldId id="377" r:id="rId38"/>
    <p:sldId id="378" r:id="rId39"/>
    <p:sldId id="380" r:id="rId40"/>
    <p:sldId id="381" r:id="rId41"/>
    <p:sldId id="379" r:id="rId42"/>
    <p:sldId id="383" r:id="rId43"/>
    <p:sldId id="382" r:id="rId44"/>
    <p:sldId id="384" r:id="rId45"/>
    <p:sldId id="385" r:id="rId46"/>
    <p:sldId id="386" r:id="rId47"/>
    <p:sldId id="387" r:id="rId48"/>
    <p:sldId id="388" r:id="rId49"/>
    <p:sldId id="297" r:id="rId50"/>
    <p:sldId id="298" r:id="rId51"/>
    <p:sldId id="389" r:id="rId52"/>
    <p:sldId id="300" r:id="rId53"/>
    <p:sldId id="301" r:id="rId54"/>
    <p:sldId id="302" r:id="rId55"/>
    <p:sldId id="401" r:id="rId56"/>
    <p:sldId id="304" r:id="rId57"/>
    <p:sldId id="305" r:id="rId58"/>
    <p:sldId id="306" r:id="rId59"/>
    <p:sldId id="307" r:id="rId60"/>
    <p:sldId id="308" r:id="rId61"/>
    <p:sldId id="309" r:id="rId62"/>
    <p:sldId id="310" r:id="rId63"/>
    <p:sldId id="311" r:id="rId64"/>
    <p:sldId id="312" r:id="rId65"/>
    <p:sldId id="313" r:id="rId66"/>
    <p:sldId id="314" r:id="rId67"/>
    <p:sldId id="319" r:id="rId68"/>
    <p:sldId id="320" r:id="rId69"/>
    <p:sldId id="321" r:id="rId70"/>
    <p:sldId id="322" r:id="rId71"/>
    <p:sldId id="323" r:id="rId72"/>
    <p:sldId id="326" r:id="rId73"/>
    <p:sldId id="327" r:id="rId74"/>
    <p:sldId id="328" r:id="rId75"/>
    <p:sldId id="395" r:id="rId76"/>
    <p:sldId id="396" r:id="rId77"/>
    <p:sldId id="330" r:id="rId78"/>
    <p:sldId id="331" r:id="rId79"/>
    <p:sldId id="332" r:id="rId80"/>
    <p:sldId id="333" r:id="rId81"/>
    <p:sldId id="334" r:id="rId82"/>
    <p:sldId id="346" r:id="rId83"/>
    <p:sldId id="347" r:id="rId84"/>
    <p:sldId id="348" r:id="rId85"/>
    <p:sldId id="349" r:id="rId86"/>
    <p:sldId id="404" r:id="rId87"/>
    <p:sldId id="351" r:id="rId88"/>
    <p:sldId id="399" r:id="rId89"/>
    <p:sldId id="400" r:id="rId9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Arial" charset="0"/>
        <a:ea typeface="MS PGothic" charset="0"/>
        <a:cs typeface="MS PGothic" charset="0"/>
      </a:defRPr>
    </a:lvl5pPr>
    <a:lvl6pPr marL="2286000" algn="l" defTabSz="457200" rtl="0" eaLnBrk="1" latinLnBrk="0" hangingPunct="1">
      <a:defRPr kern="1200">
        <a:solidFill>
          <a:schemeClr val="tx1"/>
        </a:solidFill>
        <a:latin typeface="Arial" charset="0"/>
        <a:ea typeface="MS PGothic" charset="0"/>
        <a:cs typeface="MS PGothic" charset="0"/>
      </a:defRPr>
    </a:lvl6pPr>
    <a:lvl7pPr marL="2743200" algn="l" defTabSz="457200" rtl="0" eaLnBrk="1" latinLnBrk="0" hangingPunct="1">
      <a:defRPr kern="1200">
        <a:solidFill>
          <a:schemeClr val="tx1"/>
        </a:solidFill>
        <a:latin typeface="Arial" charset="0"/>
        <a:ea typeface="MS PGothic" charset="0"/>
        <a:cs typeface="MS PGothic" charset="0"/>
      </a:defRPr>
    </a:lvl7pPr>
    <a:lvl8pPr marL="3200400" algn="l" defTabSz="457200" rtl="0" eaLnBrk="1" latinLnBrk="0" hangingPunct="1">
      <a:defRPr kern="1200">
        <a:solidFill>
          <a:schemeClr val="tx1"/>
        </a:solidFill>
        <a:latin typeface="Arial" charset="0"/>
        <a:ea typeface="MS PGothic" charset="0"/>
        <a:cs typeface="MS PGothic" charset="0"/>
      </a:defRPr>
    </a:lvl8pPr>
    <a:lvl9pPr marL="3657600" algn="l" defTabSz="457200" rtl="0" eaLnBrk="1" latinLnBrk="0" hangingPunct="1">
      <a:defRPr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B8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6" autoAdjust="0"/>
    <p:restoredTop sz="86425" autoAdjust="0"/>
  </p:normalViewPr>
  <p:slideViewPr>
    <p:cSldViewPr>
      <p:cViewPr varScale="1">
        <p:scale>
          <a:sx n="73" d="100"/>
          <a:sy n="73" d="100"/>
        </p:scale>
        <p:origin x="630" y="72"/>
      </p:cViewPr>
      <p:guideLst>
        <p:guide orient="horz" pos="2160"/>
        <p:guide pos="2880"/>
      </p:guideLst>
    </p:cSldViewPr>
  </p:slideViewPr>
  <p:outlineViewPr>
    <p:cViewPr>
      <p:scale>
        <a:sx n="33" d="100"/>
        <a:sy n="33" d="100"/>
      </p:scale>
      <p:origin x="0" y="16552"/>
    </p:cViewPr>
    <p:sldLst>
      <p:sld r:id="rId1" collapse="1"/>
      <p:sld r:id="rId2" collapse="1"/>
      <p:sld r:id="rId3" collapse="1"/>
      <p:sld r:id="rId4" collapse="1"/>
      <p:sld r:id="rId5" collapse="1"/>
      <p:sld r:id="rId6" collapse="1"/>
      <p:sld r:id="rId7" collapse="1"/>
      <p:sld r:id="rId8" collapse="1"/>
      <p:sld r:id="rId9" collapse="1"/>
      <p:sld r:id="rId10" collapse="1"/>
      <p:sld r:id="rId11" collapse="1"/>
    </p:sldLst>
  </p:outlineViewPr>
  <p:notesTextViewPr>
    <p:cViewPr>
      <p:scale>
        <a:sx n="100" d="100"/>
        <a:sy n="100" d="100"/>
      </p:scale>
      <p:origin x="0" y="0"/>
    </p:cViewPr>
  </p:notesTextViewPr>
  <p:sorterViewPr>
    <p:cViewPr>
      <p:scale>
        <a:sx n="66" d="100"/>
        <a:sy n="66" d="100"/>
      </p:scale>
      <p:origin x="0" y="4576"/>
    </p:cViewPr>
  </p:sorterViewPr>
  <p:notesViewPr>
    <p:cSldViewPr>
      <p:cViewPr varScale="1">
        <p:scale>
          <a:sx n="68" d="100"/>
          <a:sy n="68" d="100"/>
        </p:scale>
        <p:origin x="-3120" y="-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_rels/viewProps.xml.rels><?xml version="1.0" encoding="UTF-8" standalone="yes"?>
<Relationships xmlns="http://schemas.openxmlformats.org/package/2006/relationships"><Relationship Id="rId8" Type="http://schemas.openxmlformats.org/officeDocument/2006/relationships/slide" Target="slides/slide35.xml"/><Relationship Id="rId3" Type="http://schemas.openxmlformats.org/officeDocument/2006/relationships/slide" Target="slides/slide23.xml"/><Relationship Id="rId7" Type="http://schemas.openxmlformats.org/officeDocument/2006/relationships/slide" Target="slides/slide34.xml"/><Relationship Id="rId2" Type="http://schemas.openxmlformats.org/officeDocument/2006/relationships/slide" Target="slides/slide15.xml"/><Relationship Id="rId1" Type="http://schemas.openxmlformats.org/officeDocument/2006/relationships/slide" Target="slides/slide8.xml"/><Relationship Id="rId6" Type="http://schemas.openxmlformats.org/officeDocument/2006/relationships/slide" Target="slides/slide33.xml"/><Relationship Id="rId11" Type="http://schemas.openxmlformats.org/officeDocument/2006/relationships/slide" Target="slides/slide56.xml"/><Relationship Id="rId5" Type="http://schemas.openxmlformats.org/officeDocument/2006/relationships/slide" Target="slides/slide25.xml"/><Relationship Id="rId10" Type="http://schemas.openxmlformats.org/officeDocument/2006/relationships/slide" Target="slides/slide42.xml"/><Relationship Id="rId4" Type="http://schemas.openxmlformats.org/officeDocument/2006/relationships/slide" Target="slides/slide24.xml"/><Relationship Id="rId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85BEAB-C287-42A8-B9B4-E6A0C66732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8DF24038-F9CA-4205-A781-C349E5D7A9AC}">
      <dgm:prSet phldrT="[Text]"/>
      <dgm:spPr/>
      <dgm:t>
        <a:bodyPr/>
        <a:lstStyle/>
        <a:p>
          <a:r>
            <a:rPr lang="en-US" dirty="0"/>
            <a:t> </a:t>
          </a:r>
        </a:p>
      </dgm:t>
    </dgm:pt>
    <dgm:pt modelId="{37281C83-578B-494C-936B-2AFDDBA65D6C}" type="parTrans" cxnId="{0387EACC-A920-4027-AB51-AF62858EECFD}">
      <dgm:prSet/>
      <dgm:spPr/>
      <dgm:t>
        <a:bodyPr/>
        <a:lstStyle/>
        <a:p>
          <a:endParaRPr lang="en-US"/>
        </a:p>
      </dgm:t>
    </dgm:pt>
    <dgm:pt modelId="{841DE54E-20EB-41A1-820F-A81D023744DB}" type="sibTrans" cxnId="{0387EACC-A920-4027-AB51-AF62858EECFD}">
      <dgm:prSet/>
      <dgm:spPr/>
      <dgm:t>
        <a:bodyPr/>
        <a:lstStyle/>
        <a:p>
          <a:endParaRPr lang="en-US"/>
        </a:p>
      </dgm:t>
    </dgm:pt>
    <dgm:pt modelId="{435158B4-780C-4AB6-B9CE-7FD5DD906783}">
      <dgm:prSet phldrT="[Text]"/>
      <dgm:spPr/>
      <dgm:t>
        <a:bodyPr/>
        <a:lstStyle/>
        <a:p>
          <a:r>
            <a:rPr lang="en-US" dirty="0"/>
            <a:t>Payback Method</a:t>
          </a:r>
        </a:p>
      </dgm:t>
    </dgm:pt>
    <dgm:pt modelId="{16B405C1-81F6-4BCD-BE9E-8A8E1F982D0C}" type="parTrans" cxnId="{A03FFC33-8A6E-4FAD-B6EE-ED90193CDFE1}">
      <dgm:prSet/>
      <dgm:spPr/>
      <dgm:t>
        <a:bodyPr/>
        <a:lstStyle/>
        <a:p>
          <a:endParaRPr lang="en-US"/>
        </a:p>
      </dgm:t>
    </dgm:pt>
    <dgm:pt modelId="{A4D24FBF-0521-4E36-BC41-A257A34E46C7}" type="sibTrans" cxnId="{A03FFC33-8A6E-4FAD-B6EE-ED90193CDFE1}">
      <dgm:prSet/>
      <dgm:spPr/>
      <dgm:t>
        <a:bodyPr/>
        <a:lstStyle/>
        <a:p>
          <a:endParaRPr lang="en-US"/>
        </a:p>
      </dgm:t>
    </dgm:pt>
    <dgm:pt modelId="{3CD193B1-21D0-4180-99C1-1BBD305B9F5B}">
      <dgm:prSet phldrT="[Text]"/>
      <dgm:spPr/>
      <dgm:t>
        <a:bodyPr/>
        <a:lstStyle/>
        <a:p>
          <a:r>
            <a:rPr lang="en-US" dirty="0"/>
            <a:t> </a:t>
          </a:r>
        </a:p>
      </dgm:t>
    </dgm:pt>
    <dgm:pt modelId="{843A8C55-5AE5-4496-8F81-60BEF8ED1289}" type="parTrans" cxnId="{CF38F833-E327-4B93-A401-D1A5DB92B968}">
      <dgm:prSet/>
      <dgm:spPr/>
      <dgm:t>
        <a:bodyPr/>
        <a:lstStyle/>
        <a:p>
          <a:endParaRPr lang="en-US"/>
        </a:p>
      </dgm:t>
    </dgm:pt>
    <dgm:pt modelId="{834C1D96-32DA-430A-A297-C26D3DAB25AC}" type="sibTrans" cxnId="{CF38F833-E327-4B93-A401-D1A5DB92B968}">
      <dgm:prSet/>
      <dgm:spPr/>
      <dgm:t>
        <a:bodyPr/>
        <a:lstStyle/>
        <a:p>
          <a:endParaRPr lang="en-US"/>
        </a:p>
      </dgm:t>
    </dgm:pt>
    <dgm:pt modelId="{95C65D8C-CEF7-4071-BD87-14F24DF0E3AD}">
      <dgm:prSet phldrT="[Text]"/>
      <dgm:spPr/>
      <dgm:t>
        <a:bodyPr/>
        <a:lstStyle/>
        <a:p>
          <a:r>
            <a:rPr lang="en-US" dirty="0"/>
            <a:t>Net Present Value</a:t>
          </a:r>
        </a:p>
      </dgm:t>
    </dgm:pt>
    <dgm:pt modelId="{B5AF480E-FAD2-483F-A193-9411DDC149FD}" type="parTrans" cxnId="{3308A650-5DE0-4B3E-BDA4-DB1C0BD2DB3A}">
      <dgm:prSet/>
      <dgm:spPr/>
      <dgm:t>
        <a:bodyPr/>
        <a:lstStyle/>
        <a:p>
          <a:endParaRPr lang="en-US"/>
        </a:p>
      </dgm:t>
    </dgm:pt>
    <dgm:pt modelId="{ED001EEB-8B33-4096-BA30-CE6F20A3E661}" type="sibTrans" cxnId="{3308A650-5DE0-4B3E-BDA4-DB1C0BD2DB3A}">
      <dgm:prSet/>
      <dgm:spPr/>
      <dgm:t>
        <a:bodyPr/>
        <a:lstStyle/>
        <a:p>
          <a:endParaRPr lang="en-US"/>
        </a:p>
      </dgm:t>
    </dgm:pt>
    <dgm:pt modelId="{F9892791-3EF7-46B9-B14C-ED7EACE5410E}">
      <dgm:prSet phldrT="[Text]"/>
      <dgm:spPr/>
      <dgm:t>
        <a:bodyPr/>
        <a:lstStyle/>
        <a:p>
          <a:r>
            <a:rPr lang="en-US" dirty="0"/>
            <a:t> </a:t>
          </a:r>
        </a:p>
      </dgm:t>
    </dgm:pt>
    <dgm:pt modelId="{16E76A23-C800-4B9F-BB71-9828002EE1B0}" type="parTrans" cxnId="{41CD6DC8-F14E-4E6B-ABB2-80CCCD1251BD}">
      <dgm:prSet/>
      <dgm:spPr/>
      <dgm:t>
        <a:bodyPr/>
        <a:lstStyle/>
        <a:p>
          <a:endParaRPr lang="en-US"/>
        </a:p>
      </dgm:t>
    </dgm:pt>
    <dgm:pt modelId="{04893FD3-7031-4EC4-952E-1FBB85615F23}" type="sibTrans" cxnId="{41CD6DC8-F14E-4E6B-ABB2-80CCCD1251BD}">
      <dgm:prSet/>
      <dgm:spPr/>
      <dgm:t>
        <a:bodyPr/>
        <a:lstStyle/>
        <a:p>
          <a:endParaRPr lang="en-US"/>
        </a:p>
      </dgm:t>
    </dgm:pt>
    <dgm:pt modelId="{2FC1D983-873A-47F2-A658-A72B6D93610C}">
      <dgm:prSet phldrT="[Text]"/>
      <dgm:spPr/>
      <dgm:t>
        <a:bodyPr/>
        <a:lstStyle/>
        <a:p>
          <a:r>
            <a:rPr lang="en-US" dirty="0"/>
            <a:t>Internal Rate of Return</a:t>
          </a:r>
        </a:p>
      </dgm:t>
    </dgm:pt>
    <dgm:pt modelId="{C32FF52B-5A5D-4847-820B-CD0FAAB424B4}" type="sibTrans" cxnId="{E5459031-659D-4B51-8BB7-009CC66F9909}">
      <dgm:prSet/>
      <dgm:spPr/>
      <dgm:t>
        <a:bodyPr/>
        <a:lstStyle/>
        <a:p>
          <a:endParaRPr lang="en-US"/>
        </a:p>
      </dgm:t>
    </dgm:pt>
    <dgm:pt modelId="{3DD808C0-CB7D-4D5A-84FE-CA4984B7A776}" type="parTrans" cxnId="{E5459031-659D-4B51-8BB7-009CC66F9909}">
      <dgm:prSet/>
      <dgm:spPr/>
      <dgm:t>
        <a:bodyPr/>
        <a:lstStyle/>
        <a:p>
          <a:endParaRPr lang="en-US"/>
        </a:p>
      </dgm:t>
    </dgm:pt>
    <dgm:pt modelId="{F018495E-73D3-4600-A96B-2F6895A0EE56}" type="pres">
      <dgm:prSet presAssocID="{C885BEAB-C287-42A8-B9B4-E6A0C6673252}" presName="linearFlow" presStyleCnt="0">
        <dgm:presLayoutVars>
          <dgm:dir/>
          <dgm:animLvl val="lvl"/>
          <dgm:resizeHandles val="exact"/>
        </dgm:presLayoutVars>
      </dgm:prSet>
      <dgm:spPr/>
    </dgm:pt>
    <dgm:pt modelId="{470E0B6D-6EF9-49C9-9D70-45124BB78E5F}" type="pres">
      <dgm:prSet presAssocID="{8DF24038-F9CA-4205-A781-C349E5D7A9AC}" presName="composite" presStyleCnt="0"/>
      <dgm:spPr/>
    </dgm:pt>
    <dgm:pt modelId="{DB86A90F-8C7D-4C48-BA28-13A3BC5C91C0}" type="pres">
      <dgm:prSet presAssocID="{8DF24038-F9CA-4205-A781-C349E5D7A9AC}" presName="parentText" presStyleLbl="alignNode1" presStyleIdx="0" presStyleCnt="3">
        <dgm:presLayoutVars>
          <dgm:chMax val="1"/>
          <dgm:bulletEnabled val="1"/>
        </dgm:presLayoutVars>
      </dgm:prSet>
      <dgm:spPr/>
    </dgm:pt>
    <dgm:pt modelId="{63266C12-DEA8-42A7-A892-D9EA3012C9AA}" type="pres">
      <dgm:prSet presAssocID="{8DF24038-F9CA-4205-A781-C349E5D7A9AC}" presName="descendantText" presStyleLbl="alignAcc1" presStyleIdx="0" presStyleCnt="3">
        <dgm:presLayoutVars>
          <dgm:bulletEnabled val="1"/>
        </dgm:presLayoutVars>
      </dgm:prSet>
      <dgm:spPr/>
    </dgm:pt>
    <dgm:pt modelId="{ADE95974-8FDB-4309-8755-A31987923A8F}" type="pres">
      <dgm:prSet presAssocID="{841DE54E-20EB-41A1-820F-A81D023744DB}" presName="sp" presStyleCnt="0"/>
      <dgm:spPr/>
    </dgm:pt>
    <dgm:pt modelId="{515E8FEE-6AC9-4E4E-B3A8-14ED246E5D83}" type="pres">
      <dgm:prSet presAssocID="{3CD193B1-21D0-4180-99C1-1BBD305B9F5B}" presName="composite" presStyleCnt="0"/>
      <dgm:spPr/>
    </dgm:pt>
    <dgm:pt modelId="{977E8A9F-312B-4680-B1AC-EB361FE76F71}" type="pres">
      <dgm:prSet presAssocID="{3CD193B1-21D0-4180-99C1-1BBD305B9F5B}" presName="parentText" presStyleLbl="alignNode1" presStyleIdx="1" presStyleCnt="3">
        <dgm:presLayoutVars>
          <dgm:chMax val="1"/>
          <dgm:bulletEnabled val="1"/>
        </dgm:presLayoutVars>
      </dgm:prSet>
      <dgm:spPr/>
    </dgm:pt>
    <dgm:pt modelId="{982F772B-B9B8-416C-8949-E8FB2D73BF7E}" type="pres">
      <dgm:prSet presAssocID="{3CD193B1-21D0-4180-99C1-1BBD305B9F5B}" presName="descendantText" presStyleLbl="alignAcc1" presStyleIdx="1" presStyleCnt="3">
        <dgm:presLayoutVars>
          <dgm:bulletEnabled val="1"/>
        </dgm:presLayoutVars>
      </dgm:prSet>
      <dgm:spPr/>
    </dgm:pt>
    <dgm:pt modelId="{38296AD6-9DB0-40C0-8E59-9273E461566A}" type="pres">
      <dgm:prSet presAssocID="{834C1D96-32DA-430A-A297-C26D3DAB25AC}" presName="sp" presStyleCnt="0"/>
      <dgm:spPr/>
    </dgm:pt>
    <dgm:pt modelId="{485A9BB8-7C70-4A96-87A2-93B0F267F62D}" type="pres">
      <dgm:prSet presAssocID="{F9892791-3EF7-46B9-B14C-ED7EACE5410E}" presName="composite" presStyleCnt="0"/>
      <dgm:spPr/>
    </dgm:pt>
    <dgm:pt modelId="{FBCC2E44-9F32-418F-9810-2FB23BCE5F45}" type="pres">
      <dgm:prSet presAssocID="{F9892791-3EF7-46B9-B14C-ED7EACE5410E}" presName="parentText" presStyleLbl="alignNode1" presStyleIdx="2" presStyleCnt="3">
        <dgm:presLayoutVars>
          <dgm:chMax val="1"/>
          <dgm:bulletEnabled val="1"/>
        </dgm:presLayoutVars>
      </dgm:prSet>
      <dgm:spPr/>
    </dgm:pt>
    <dgm:pt modelId="{CDA73595-BFE0-46AF-84B8-49AB6A5E4FD1}" type="pres">
      <dgm:prSet presAssocID="{F9892791-3EF7-46B9-B14C-ED7EACE5410E}" presName="descendantText" presStyleLbl="alignAcc1" presStyleIdx="2" presStyleCnt="3">
        <dgm:presLayoutVars>
          <dgm:bulletEnabled val="1"/>
        </dgm:presLayoutVars>
      </dgm:prSet>
      <dgm:spPr/>
    </dgm:pt>
  </dgm:ptLst>
  <dgm:cxnLst>
    <dgm:cxn modelId="{0E3C7A04-8A29-3647-BD98-1AC0DABE2B5A}" type="presOf" srcId="{F9892791-3EF7-46B9-B14C-ED7EACE5410E}" destId="{FBCC2E44-9F32-418F-9810-2FB23BCE5F45}" srcOrd="0" destOrd="0" presId="urn:microsoft.com/office/officeart/2005/8/layout/chevron2"/>
    <dgm:cxn modelId="{DD863705-46C4-F145-9908-B8C9B9949CBC}" type="presOf" srcId="{2FC1D983-873A-47F2-A658-A72B6D93610C}" destId="{CDA73595-BFE0-46AF-84B8-49AB6A5E4FD1}" srcOrd="0" destOrd="0" presId="urn:microsoft.com/office/officeart/2005/8/layout/chevron2"/>
    <dgm:cxn modelId="{E5459031-659D-4B51-8BB7-009CC66F9909}" srcId="{F9892791-3EF7-46B9-B14C-ED7EACE5410E}" destId="{2FC1D983-873A-47F2-A658-A72B6D93610C}" srcOrd="0" destOrd="0" parTransId="{3DD808C0-CB7D-4D5A-84FE-CA4984B7A776}" sibTransId="{C32FF52B-5A5D-4847-820B-CD0FAAB424B4}"/>
    <dgm:cxn modelId="{CF38F833-E327-4B93-A401-D1A5DB92B968}" srcId="{C885BEAB-C287-42A8-B9B4-E6A0C6673252}" destId="{3CD193B1-21D0-4180-99C1-1BBD305B9F5B}" srcOrd="1" destOrd="0" parTransId="{843A8C55-5AE5-4496-8F81-60BEF8ED1289}" sibTransId="{834C1D96-32DA-430A-A297-C26D3DAB25AC}"/>
    <dgm:cxn modelId="{A03FFC33-8A6E-4FAD-B6EE-ED90193CDFE1}" srcId="{8DF24038-F9CA-4205-A781-C349E5D7A9AC}" destId="{435158B4-780C-4AB6-B9CE-7FD5DD906783}" srcOrd="0" destOrd="0" parTransId="{16B405C1-81F6-4BCD-BE9E-8A8E1F982D0C}" sibTransId="{A4D24FBF-0521-4E36-BC41-A257A34E46C7}"/>
    <dgm:cxn modelId="{5B3E6460-9A14-BB4C-B0BF-6B4C1DB77B28}" type="presOf" srcId="{435158B4-780C-4AB6-B9CE-7FD5DD906783}" destId="{63266C12-DEA8-42A7-A892-D9EA3012C9AA}" srcOrd="0" destOrd="0" presId="urn:microsoft.com/office/officeart/2005/8/layout/chevron2"/>
    <dgm:cxn modelId="{D535656B-B188-F146-9DE7-3879C195B63A}" type="presOf" srcId="{C885BEAB-C287-42A8-B9B4-E6A0C6673252}" destId="{F018495E-73D3-4600-A96B-2F6895A0EE56}" srcOrd="0" destOrd="0" presId="urn:microsoft.com/office/officeart/2005/8/layout/chevron2"/>
    <dgm:cxn modelId="{3308A650-5DE0-4B3E-BDA4-DB1C0BD2DB3A}" srcId="{3CD193B1-21D0-4180-99C1-1BBD305B9F5B}" destId="{95C65D8C-CEF7-4071-BD87-14F24DF0E3AD}" srcOrd="0" destOrd="0" parTransId="{B5AF480E-FAD2-483F-A193-9411DDC149FD}" sibTransId="{ED001EEB-8B33-4096-BA30-CE6F20A3E661}"/>
    <dgm:cxn modelId="{E8448B54-A6F9-C14B-A4CC-AC6562E1ACE4}" type="presOf" srcId="{95C65D8C-CEF7-4071-BD87-14F24DF0E3AD}" destId="{982F772B-B9B8-416C-8949-E8FB2D73BF7E}" srcOrd="0" destOrd="0" presId="urn:microsoft.com/office/officeart/2005/8/layout/chevron2"/>
    <dgm:cxn modelId="{67A5228B-2A58-864E-874D-783C4CB339BC}" type="presOf" srcId="{3CD193B1-21D0-4180-99C1-1BBD305B9F5B}" destId="{977E8A9F-312B-4680-B1AC-EB361FE76F71}" srcOrd="0" destOrd="0" presId="urn:microsoft.com/office/officeart/2005/8/layout/chevron2"/>
    <dgm:cxn modelId="{0336E4A2-2E4A-BC4B-88E4-B5ABDC00B640}" type="presOf" srcId="{8DF24038-F9CA-4205-A781-C349E5D7A9AC}" destId="{DB86A90F-8C7D-4C48-BA28-13A3BC5C91C0}" srcOrd="0" destOrd="0" presId="urn:microsoft.com/office/officeart/2005/8/layout/chevron2"/>
    <dgm:cxn modelId="{41CD6DC8-F14E-4E6B-ABB2-80CCCD1251BD}" srcId="{C885BEAB-C287-42A8-B9B4-E6A0C6673252}" destId="{F9892791-3EF7-46B9-B14C-ED7EACE5410E}" srcOrd="2" destOrd="0" parTransId="{16E76A23-C800-4B9F-BB71-9828002EE1B0}" sibTransId="{04893FD3-7031-4EC4-952E-1FBB85615F23}"/>
    <dgm:cxn modelId="{0387EACC-A920-4027-AB51-AF62858EECFD}" srcId="{C885BEAB-C287-42A8-B9B4-E6A0C6673252}" destId="{8DF24038-F9CA-4205-A781-C349E5D7A9AC}" srcOrd="0" destOrd="0" parTransId="{37281C83-578B-494C-936B-2AFDDBA65D6C}" sibTransId="{841DE54E-20EB-41A1-820F-A81D023744DB}"/>
    <dgm:cxn modelId="{186BA0B6-37F8-0F4D-BC2B-7F8B7660CECF}" type="presParOf" srcId="{F018495E-73D3-4600-A96B-2F6895A0EE56}" destId="{470E0B6D-6EF9-49C9-9D70-45124BB78E5F}" srcOrd="0" destOrd="0" presId="urn:microsoft.com/office/officeart/2005/8/layout/chevron2"/>
    <dgm:cxn modelId="{464D65F1-9263-CC42-B913-8F0C2AD41C75}" type="presParOf" srcId="{470E0B6D-6EF9-49C9-9D70-45124BB78E5F}" destId="{DB86A90F-8C7D-4C48-BA28-13A3BC5C91C0}" srcOrd="0" destOrd="0" presId="urn:microsoft.com/office/officeart/2005/8/layout/chevron2"/>
    <dgm:cxn modelId="{4168FC53-9B97-544E-9C07-641AFC6D9D14}" type="presParOf" srcId="{470E0B6D-6EF9-49C9-9D70-45124BB78E5F}" destId="{63266C12-DEA8-42A7-A892-D9EA3012C9AA}" srcOrd="1" destOrd="0" presId="urn:microsoft.com/office/officeart/2005/8/layout/chevron2"/>
    <dgm:cxn modelId="{FE368A9E-0AC2-314C-986A-96ADE88B6B3E}" type="presParOf" srcId="{F018495E-73D3-4600-A96B-2F6895A0EE56}" destId="{ADE95974-8FDB-4309-8755-A31987923A8F}" srcOrd="1" destOrd="0" presId="urn:microsoft.com/office/officeart/2005/8/layout/chevron2"/>
    <dgm:cxn modelId="{30DEA510-AC79-3B48-AF9B-B06EE770602B}" type="presParOf" srcId="{F018495E-73D3-4600-A96B-2F6895A0EE56}" destId="{515E8FEE-6AC9-4E4E-B3A8-14ED246E5D83}" srcOrd="2" destOrd="0" presId="urn:microsoft.com/office/officeart/2005/8/layout/chevron2"/>
    <dgm:cxn modelId="{4401FC03-CD32-6548-BF73-371F8FF37705}" type="presParOf" srcId="{515E8FEE-6AC9-4E4E-B3A8-14ED246E5D83}" destId="{977E8A9F-312B-4680-B1AC-EB361FE76F71}" srcOrd="0" destOrd="0" presId="urn:microsoft.com/office/officeart/2005/8/layout/chevron2"/>
    <dgm:cxn modelId="{97393453-2556-2142-8104-885744120B9A}" type="presParOf" srcId="{515E8FEE-6AC9-4E4E-B3A8-14ED246E5D83}" destId="{982F772B-B9B8-416C-8949-E8FB2D73BF7E}" srcOrd="1" destOrd="0" presId="urn:microsoft.com/office/officeart/2005/8/layout/chevron2"/>
    <dgm:cxn modelId="{D2BA5661-81E7-1A4A-8BDA-35A7559C3F67}" type="presParOf" srcId="{F018495E-73D3-4600-A96B-2F6895A0EE56}" destId="{38296AD6-9DB0-40C0-8E59-9273E461566A}" srcOrd="3" destOrd="0" presId="urn:microsoft.com/office/officeart/2005/8/layout/chevron2"/>
    <dgm:cxn modelId="{76C594CE-F321-F94C-B62D-1BA76B95CE10}" type="presParOf" srcId="{F018495E-73D3-4600-A96B-2F6895A0EE56}" destId="{485A9BB8-7C70-4A96-87A2-93B0F267F62D}" srcOrd="4" destOrd="0" presId="urn:microsoft.com/office/officeart/2005/8/layout/chevron2"/>
    <dgm:cxn modelId="{89C71642-2AFF-BA4A-AA90-A05126BABC2E}" type="presParOf" srcId="{485A9BB8-7C70-4A96-87A2-93B0F267F62D}" destId="{FBCC2E44-9F32-418F-9810-2FB23BCE5F45}" srcOrd="0" destOrd="0" presId="urn:microsoft.com/office/officeart/2005/8/layout/chevron2"/>
    <dgm:cxn modelId="{8D6F35E5-8831-2544-85F7-DEDA090ADCDD}" type="presParOf" srcId="{485A9BB8-7C70-4A96-87A2-93B0F267F62D}" destId="{CDA73595-BFE0-46AF-84B8-49AB6A5E4FD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776372C-339A-DE46-91A2-11981083B602}" type="doc">
      <dgm:prSet loTypeId="urn:microsoft.com/office/officeart/2005/8/layout/chart3" loCatId="" qsTypeId="urn:microsoft.com/office/officeart/2005/8/quickstyle/simple4" qsCatId="simple" csTypeId="urn:microsoft.com/office/officeart/2005/8/colors/accent1_2" csCatId="accent1" phldr="1"/>
      <dgm:spPr/>
    </dgm:pt>
    <dgm:pt modelId="{D90B07B9-985C-0249-8E3F-57AA1B3D6D0C}">
      <dgm:prSet phldrT="[Text]"/>
      <dgm:spPr/>
      <dgm:t>
        <a:bodyPr/>
        <a:lstStyle/>
        <a:p>
          <a:r>
            <a:rPr lang="en-US" dirty="0"/>
            <a:t>  </a:t>
          </a:r>
        </a:p>
      </dgm:t>
    </dgm:pt>
    <dgm:pt modelId="{05CD5E82-3F41-564D-BB14-F27A15225FB0}" type="parTrans" cxnId="{7F93F45C-834F-7943-81E0-8C60522A4E0B}">
      <dgm:prSet/>
      <dgm:spPr/>
      <dgm:t>
        <a:bodyPr/>
        <a:lstStyle/>
        <a:p>
          <a:endParaRPr lang="en-US"/>
        </a:p>
      </dgm:t>
    </dgm:pt>
    <dgm:pt modelId="{593A9C46-7574-274C-A513-348D36D262C6}" type="sibTrans" cxnId="{7F93F45C-834F-7943-81E0-8C60522A4E0B}">
      <dgm:prSet/>
      <dgm:spPr/>
      <dgm:t>
        <a:bodyPr/>
        <a:lstStyle/>
        <a:p>
          <a:endParaRPr lang="en-US"/>
        </a:p>
      </dgm:t>
    </dgm:pt>
    <dgm:pt modelId="{1EBD7058-63B2-7243-B632-1D78B9B604A9}">
      <dgm:prSet phldrT="[Text]"/>
      <dgm:spPr/>
      <dgm:t>
        <a:bodyPr/>
        <a:lstStyle/>
        <a:p>
          <a:endParaRPr lang="en-US" dirty="0"/>
        </a:p>
      </dgm:t>
    </dgm:pt>
    <dgm:pt modelId="{CAB23ADD-D8D8-7F4F-9BF8-DAC1D3D77855}" type="parTrans" cxnId="{37F68EDA-5061-C94A-96F8-918403E92F61}">
      <dgm:prSet/>
      <dgm:spPr/>
      <dgm:t>
        <a:bodyPr/>
        <a:lstStyle/>
        <a:p>
          <a:endParaRPr lang="en-US"/>
        </a:p>
      </dgm:t>
    </dgm:pt>
    <dgm:pt modelId="{4788F3AE-CA2D-6D48-B416-D0BA42C02FA5}" type="sibTrans" cxnId="{37F68EDA-5061-C94A-96F8-918403E92F61}">
      <dgm:prSet/>
      <dgm:spPr/>
      <dgm:t>
        <a:bodyPr/>
        <a:lstStyle/>
        <a:p>
          <a:endParaRPr lang="en-US"/>
        </a:p>
      </dgm:t>
    </dgm:pt>
    <dgm:pt modelId="{52C45244-4805-B44B-BF0E-77A1EBBF4A0F}">
      <dgm:prSet phldrT="[Text]"/>
      <dgm:spPr/>
      <dgm:t>
        <a:bodyPr/>
        <a:lstStyle/>
        <a:p>
          <a:endParaRPr lang="en-US" dirty="0"/>
        </a:p>
      </dgm:t>
    </dgm:pt>
    <dgm:pt modelId="{0244B381-46F4-E443-A26E-F9AB83928FF9}" type="parTrans" cxnId="{0F91BBFF-E9CC-014B-B5FB-6AAC014A1666}">
      <dgm:prSet/>
      <dgm:spPr/>
      <dgm:t>
        <a:bodyPr/>
        <a:lstStyle/>
        <a:p>
          <a:endParaRPr lang="en-US"/>
        </a:p>
      </dgm:t>
    </dgm:pt>
    <dgm:pt modelId="{A12B4000-DDAA-7F4A-BF37-07C8F4ABACC8}" type="sibTrans" cxnId="{0F91BBFF-E9CC-014B-B5FB-6AAC014A1666}">
      <dgm:prSet/>
      <dgm:spPr/>
      <dgm:t>
        <a:bodyPr/>
        <a:lstStyle/>
        <a:p>
          <a:endParaRPr lang="en-US"/>
        </a:p>
      </dgm:t>
    </dgm:pt>
    <dgm:pt modelId="{B01C48C9-2BFA-9B42-BA0E-248A1EE245C8}" type="pres">
      <dgm:prSet presAssocID="{B776372C-339A-DE46-91A2-11981083B602}" presName="compositeShape" presStyleCnt="0">
        <dgm:presLayoutVars>
          <dgm:chMax val="7"/>
          <dgm:dir/>
          <dgm:resizeHandles val="exact"/>
        </dgm:presLayoutVars>
      </dgm:prSet>
      <dgm:spPr/>
    </dgm:pt>
    <dgm:pt modelId="{80975E32-A676-054B-A3DD-4F38B9C04131}" type="pres">
      <dgm:prSet presAssocID="{B776372C-339A-DE46-91A2-11981083B602}" presName="wedge1" presStyleLbl="node1" presStyleIdx="0" presStyleCnt="3"/>
      <dgm:spPr/>
    </dgm:pt>
    <dgm:pt modelId="{2A3B6042-211A-1443-906B-623A2AB88515}" type="pres">
      <dgm:prSet presAssocID="{B776372C-339A-DE46-91A2-11981083B602}" presName="wedge1Tx" presStyleLbl="node1" presStyleIdx="0" presStyleCnt="3">
        <dgm:presLayoutVars>
          <dgm:chMax val="0"/>
          <dgm:chPref val="0"/>
          <dgm:bulletEnabled val="1"/>
        </dgm:presLayoutVars>
      </dgm:prSet>
      <dgm:spPr/>
    </dgm:pt>
    <dgm:pt modelId="{BFA48BC4-9EC0-EB42-949E-DC1CFF9DC64F}" type="pres">
      <dgm:prSet presAssocID="{B776372C-339A-DE46-91A2-11981083B602}" presName="wedge2" presStyleLbl="node1" presStyleIdx="1" presStyleCnt="3"/>
      <dgm:spPr/>
    </dgm:pt>
    <dgm:pt modelId="{7D76A8E2-B71A-C84E-8125-230233CB9A00}" type="pres">
      <dgm:prSet presAssocID="{B776372C-339A-DE46-91A2-11981083B602}" presName="wedge2Tx" presStyleLbl="node1" presStyleIdx="1" presStyleCnt="3">
        <dgm:presLayoutVars>
          <dgm:chMax val="0"/>
          <dgm:chPref val="0"/>
          <dgm:bulletEnabled val="1"/>
        </dgm:presLayoutVars>
      </dgm:prSet>
      <dgm:spPr/>
    </dgm:pt>
    <dgm:pt modelId="{F3D81433-042E-F54E-AC02-BA64D32456EA}" type="pres">
      <dgm:prSet presAssocID="{B776372C-339A-DE46-91A2-11981083B602}" presName="wedge3" presStyleLbl="node1" presStyleIdx="2" presStyleCnt="3"/>
      <dgm:spPr/>
    </dgm:pt>
    <dgm:pt modelId="{F21AC50F-7389-4349-90F4-09DEB3E1D87D}" type="pres">
      <dgm:prSet presAssocID="{B776372C-339A-DE46-91A2-11981083B602}" presName="wedge3Tx" presStyleLbl="node1" presStyleIdx="2" presStyleCnt="3">
        <dgm:presLayoutVars>
          <dgm:chMax val="0"/>
          <dgm:chPref val="0"/>
          <dgm:bulletEnabled val="1"/>
        </dgm:presLayoutVars>
      </dgm:prSet>
      <dgm:spPr/>
    </dgm:pt>
  </dgm:ptLst>
  <dgm:cxnLst>
    <dgm:cxn modelId="{7F93F45C-834F-7943-81E0-8C60522A4E0B}" srcId="{B776372C-339A-DE46-91A2-11981083B602}" destId="{D90B07B9-985C-0249-8E3F-57AA1B3D6D0C}" srcOrd="0" destOrd="0" parTransId="{05CD5E82-3F41-564D-BB14-F27A15225FB0}" sibTransId="{593A9C46-7574-274C-A513-348D36D262C6}"/>
    <dgm:cxn modelId="{16835443-BD6D-604A-83D7-4DEF9C5457CC}" type="presOf" srcId="{1EBD7058-63B2-7243-B632-1D78B9B604A9}" destId="{F21AC50F-7389-4349-90F4-09DEB3E1D87D}" srcOrd="1" destOrd="0" presId="urn:microsoft.com/office/officeart/2005/8/layout/chart3"/>
    <dgm:cxn modelId="{81BAFB64-79DD-FD42-8810-D0ACC4A77AB8}" type="presOf" srcId="{D90B07B9-985C-0249-8E3F-57AA1B3D6D0C}" destId="{80975E32-A676-054B-A3DD-4F38B9C04131}" srcOrd="0" destOrd="0" presId="urn:microsoft.com/office/officeart/2005/8/layout/chart3"/>
    <dgm:cxn modelId="{652F6D48-9563-8A4B-977F-FD3E49106D88}" type="presOf" srcId="{B776372C-339A-DE46-91A2-11981083B602}" destId="{B01C48C9-2BFA-9B42-BA0E-248A1EE245C8}" srcOrd="0" destOrd="0" presId="urn:microsoft.com/office/officeart/2005/8/layout/chart3"/>
    <dgm:cxn modelId="{1C3C3049-A46F-2C4B-8F5A-C94912C86F36}" type="presOf" srcId="{D90B07B9-985C-0249-8E3F-57AA1B3D6D0C}" destId="{2A3B6042-211A-1443-906B-623A2AB88515}" srcOrd="1" destOrd="0" presId="urn:microsoft.com/office/officeart/2005/8/layout/chart3"/>
    <dgm:cxn modelId="{71B3328E-7855-0C48-94E3-A522215AC15E}" type="presOf" srcId="{1EBD7058-63B2-7243-B632-1D78B9B604A9}" destId="{F3D81433-042E-F54E-AC02-BA64D32456EA}" srcOrd="0" destOrd="0" presId="urn:microsoft.com/office/officeart/2005/8/layout/chart3"/>
    <dgm:cxn modelId="{C51BAFC3-9E63-714E-8A79-8307670356F7}" type="presOf" srcId="{52C45244-4805-B44B-BF0E-77A1EBBF4A0F}" destId="{BFA48BC4-9EC0-EB42-949E-DC1CFF9DC64F}" srcOrd="0" destOrd="0" presId="urn:microsoft.com/office/officeart/2005/8/layout/chart3"/>
    <dgm:cxn modelId="{37F68EDA-5061-C94A-96F8-918403E92F61}" srcId="{B776372C-339A-DE46-91A2-11981083B602}" destId="{1EBD7058-63B2-7243-B632-1D78B9B604A9}" srcOrd="2" destOrd="0" parTransId="{CAB23ADD-D8D8-7F4F-9BF8-DAC1D3D77855}" sibTransId="{4788F3AE-CA2D-6D48-B416-D0BA42C02FA5}"/>
    <dgm:cxn modelId="{087AA2DD-7FFE-6041-9706-8D8CCAB969B1}" type="presOf" srcId="{52C45244-4805-B44B-BF0E-77A1EBBF4A0F}" destId="{7D76A8E2-B71A-C84E-8125-230233CB9A00}" srcOrd="1" destOrd="0" presId="urn:microsoft.com/office/officeart/2005/8/layout/chart3"/>
    <dgm:cxn modelId="{0F91BBFF-E9CC-014B-B5FB-6AAC014A1666}" srcId="{B776372C-339A-DE46-91A2-11981083B602}" destId="{52C45244-4805-B44B-BF0E-77A1EBBF4A0F}" srcOrd="1" destOrd="0" parTransId="{0244B381-46F4-E443-A26E-F9AB83928FF9}" sibTransId="{A12B4000-DDAA-7F4A-BF37-07C8F4ABACC8}"/>
    <dgm:cxn modelId="{5D2EBC94-FD7E-1A43-985D-2F57A3400B12}" type="presParOf" srcId="{B01C48C9-2BFA-9B42-BA0E-248A1EE245C8}" destId="{80975E32-A676-054B-A3DD-4F38B9C04131}" srcOrd="0" destOrd="0" presId="urn:microsoft.com/office/officeart/2005/8/layout/chart3"/>
    <dgm:cxn modelId="{F1FA74DC-E810-8840-B4DE-37E0613B81AE}" type="presParOf" srcId="{B01C48C9-2BFA-9B42-BA0E-248A1EE245C8}" destId="{2A3B6042-211A-1443-906B-623A2AB88515}" srcOrd="1" destOrd="0" presId="urn:microsoft.com/office/officeart/2005/8/layout/chart3"/>
    <dgm:cxn modelId="{4925DB37-4457-8947-BBA7-1FEB95D52D6E}" type="presParOf" srcId="{B01C48C9-2BFA-9B42-BA0E-248A1EE245C8}" destId="{BFA48BC4-9EC0-EB42-949E-DC1CFF9DC64F}" srcOrd="2" destOrd="0" presId="urn:microsoft.com/office/officeart/2005/8/layout/chart3"/>
    <dgm:cxn modelId="{E3ADD349-6F00-CD44-A1AF-4A89EE22420D}" type="presParOf" srcId="{B01C48C9-2BFA-9B42-BA0E-248A1EE245C8}" destId="{7D76A8E2-B71A-C84E-8125-230233CB9A00}" srcOrd="3" destOrd="0" presId="urn:microsoft.com/office/officeart/2005/8/layout/chart3"/>
    <dgm:cxn modelId="{1E3CDC80-7644-2447-ACB9-EC4255AD2BE5}" type="presParOf" srcId="{B01C48C9-2BFA-9B42-BA0E-248A1EE245C8}" destId="{F3D81433-042E-F54E-AC02-BA64D32456EA}" srcOrd="4" destOrd="0" presId="urn:microsoft.com/office/officeart/2005/8/layout/chart3"/>
    <dgm:cxn modelId="{8CA4F9CB-8482-B541-9273-0F085A910618}" type="presParOf" srcId="{B01C48C9-2BFA-9B42-BA0E-248A1EE245C8}" destId="{F21AC50F-7389-4349-90F4-09DEB3E1D87D}"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E75CAB-986B-4348-89A6-7A39BEF17D1E}" type="doc">
      <dgm:prSet loTypeId="urn:microsoft.com/office/officeart/2005/8/layout/hProcess11" loCatId="" qsTypeId="urn:microsoft.com/office/officeart/2005/8/quickstyle/simple4" qsCatId="simple" csTypeId="urn:microsoft.com/office/officeart/2005/8/colors/accent1_2" csCatId="accent1" phldr="1"/>
      <dgm:spPr/>
    </dgm:pt>
    <dgm:pt modelId="{EFEC683A-02D0-294A-BAD3-D48A4DBDBAFE}">
      <dgm:prSet phldrT="[Text]"/>
      <dgm:spPr/>
      <dgm:t>
        <a:bodyPr/>
        <a:lstStyle/>
        <a:p>
          <a:r>
            <a:rPr lang="en-US" dirty="0">
              <a:solidFill>
                <a:srgbClr val="FF0000"/>
              </a:solidFill>
            </a:rPr>
            <a:t>Repairs and maintenance</a:t>
          </a:r>
        </a:p>
      </dgm:t>
    </dgm:pt>
    <dgm:pt modelId="{0D5796FA-5ECF-6647-822E-62DA83775788}" type="parTrans" cxnId="{1FFB767B-70C4-F747-8538-68CAC565B537}">
      <dgm:prSet/>
      <dgm:spPr/>
      <dgm:t>
        <a:bodyPr/>
        <a:lstStyle/>
        <a:p>
          <a:endParaRPr lang="en-US"/>
        </a:p>
      </dgm:t>
    </dgm:pt>
    <dgm:pt modelId="{4D4FD00D-1170-CF4B-98F3-8A7F2EDAF0D4}" type="sibTrans" cxnId="{1FFB767B-70C4-F747-8538-68CAC565B537}">
      <dgm:prSet/>
      <dgm:spPr/>
      <dgm:t>
        <a:bodyPr/>
        <a:lstStyle/>
        <a:p>
          <a:endParaRPr lang="en-US"/>
        </a:p>
      </dgm:t>
    </dgm:pt>
    <dgm:pt modelId="{547FF888-21DA-2943-8AF4-6607548515F0}">
      <dgm:prSet phldrT="[Text]"/>
      <dgm:spPr/>
      <dgm:t>
        <a:bodyPr/>
        <a:lstStyle/>
        <a:p>
          <a:r>
            <a:rPr lang="en-US" dirty="0">
              <a:solidFill>
                <a:srgbClr val="FF0000"/>
              </a:solidFill>
            </a:rPr>
            <a:t>Incremental operating</a:t>
          </a:r>
          <a:r>
            <a:rPr lang="en-US" baseline="0" dirty="0">
              <a:solidFill>
                <a:srgbClr val="FF0000"/>
              </a:solidFill>
            </a:rPr>
            <a:t> costs</a:t>
          </a:r>
          <a:endParaRPr lang="en-US" dirty="0">
            <a:solidFill>
              <a:srgbClr val="FF0000"/>
            </a:solidFill>
          </a:endParaRPr>
        </a:p>
      </dgm:t>
    </dgm:pt>
    <dgm:pt modelId="{9CD52501-C6A9-3F47-9C6F-E0935983FEF7}" type="parTrans" cxnId="{DB9D7CAB-2374-A04B-B86A-35BCCC52FEA3}">
      <dgm:prSet/>
      <dgm:spPr/>
      <dgm:t>
        <a:bodyPr/>
        <a:lstStyle/>
        <a:p>
          <a:endParaRPr lang="en-US"/>
        </a:p>
      </dgm:t>
    </dgm:pt>
    <dgm:pt modelId="{68635B83-45D8-2D4E-8105-FE9B8127130A}" type="sibTrans" cxnId="{DB9D7CAB-2374-A04B-B86A-35BCCC52FEA3}">
      <dgm:prSet/>
      <dgm:spPr/>
      <dgm:t>
        <a:bodyPr/>
        <a:lstStyle/>
        <a:p>
          <a:endParaRPr lang="en-US"/>
        </a:p>
      </dgm:t>
    </dgm:pt>
    <dgm:pt modelId="{AC1ABC61-4254-C646-90CF-7A45D291E663}">
      <dgm:prSet phldrT="[Text]"/>
      <dgm:spPr/>
      <dgm:t>
        <a:bodyPr/>
        <a:lstStyle/>
        <a:p>
          <a:r>
            <a:rPr lang="en-US" dirty="0">
              <a:solidFill>
                <a:srgbClr val="FF0000"/>
              </a:solidFill>
            </a:rPr>
            <a:t>Initial investment</a:t>
          </a:r>
        </a:p>
      </dgm:t>
    </dgm:pt>
    <dgm:pt modelId="{FC3246E7-E2C6-B44D-98C8-0966B5761DE5}" type="parTrans" cxnId="{7886EBCA-0843-B244-9063-6888C446728C}">
      <dgm:prSet/>
      <dgm:spPr/>
      <dgm:t>
        <a:bodyPr/>
        <a:lstStyle/>
        <a:p>
          <a:endParaRPr lang="en-US"/>
        </a:p>
      </dgm:t>
    </dgm:pt>
    <dgm:pt modelId="{C5993E4A-E3BC-0746-BB23-6D3D94A3C8EB}" type="sibTrans" cxnId="{7886EBCA-0843-B244-9063-6888C446728C}">
      <dgm:prSet/>
      <dgm:spPr/>
      <dgm:t>
        <a:bodyPr/>
        <a:lstStyle/>
        <a:p>
          <a:endParaRPr lang="en-US"/>
        </a:p>
      </dgm:t>
    </dgm:pt>
    <dgm:pt modelId="{9AAFB301-488A-5C4F-B63C-3CEF74A71B90}">
      <dgm:prSet phldrT="[Text]"/>
      <dgm:spPr/>
      <dgm:t>
        <a:bodyPr/>
        <a:lstStyle/>
        <a:p>
          <a:r>
            <a:rPr lang="en-US" dirty="0">
              <a:solidFill>
                <a:srgbClr val="FF0000"/>
              </a:solidFill>
            </a:rPr>
            <a:t>Working capital</a:t>
          </a:r>
        </a:p>
      </dgm:t>
    </dgm:pt>
    <dgm:pt modelId="{CFE9B68C-E663-5F41-8284-2E471B4C9BF8}" type="parTrans" cxnId="{9B422046-B9A9-2C4D-9235-3F6C823B5A6C}">
      <dgm:prSet/>
      <dgm:spPr/>
      <dgm:t>
        <a:bodyPr/>
        <a:lstStyle/>
        <a:p>
          <a:endParaRPr lang="en-US"/>
        </a:p>
      </dgm:t>
    </dgm:pt>
    <dgm:pt modelId="{89F840DF-B5D0-6340-9CB2-92A4758A6B6C}" type="sibTrans" cxnId="{9B422046-B9A9-2C4D-9235-3F6C823B5A6C}">
      <dgm:prSet/>
      <dgm:spPr/>
      <dgm:t>
        <a:bodyPr/>
        <a:lstStyle/>
        <a:p>
          <a:endParaRPr lang="en-US"/>
        </a:p>
      </dgm:t>
    </dgm:pt>
    <dgm:pt modelId="{D34CCD9D-60D3-C944-A0B9-FCA23ABF11A4}" type="pres">
      <dgm:prSet presAssocID="{54E75CAB-986B-4348-89A6-7A39BEF17D1E}" presName="Name0" presStyleCnt="0">
        <dgm:presLayoutVars>
          <dgm:dir/>
          <dgm:resizeHandles val="exact"/>
        </dgm:presLayoutVars>
      </dgm:prSet>
      <dgm:spPr/>
    </dgm:pt>
    <dgm:pt modelId="{AFEDDB50-47B7-6B4D-AB87-236D9AF24E9E}" type="pres">
      <dgm:prSet presAssocID="{54E75CAB-986B-4348-89A6-7A39BEF17D1E}" presName="arrow" presStyleLbl="bgShp" presStyleIdx="0" presStyleCnt="1"/>
      <dgm:spPr/>
    </dgm:pt>
    <dgm:pt modelId="{8F1A0FE1-0251-0440-9235-022AF03CA71E}" type="pres">
      <dgm:prSet presAssocID="{54E75CAB-986B-4348-89A6-7A39BEF17D1E}" presName="points" presStyleCnt="0"/>
      <dgm:spPr/>
    </dgm:pt>
    <dgm:pt modelId="{E3473014-7769-054A-9464-D7D9EDAC09DD}" type="pres">
      <dgm:prSet presAssocID="{EFEC683A-02D0-294A-BAD3-D48A4DBDBAFE}" presName="compositeA" presStyleCnt="0"/>
      <dgm:spPr/>
    </dgm:pt>
    <dgm:pt modelId="{432E78C8-A696-DA43-8EA4-F9C14373B712}" type="pres">
      <dgm:prSet presAssocID="{EFEC683A-02D0-294A-BAD3-D48A4DBDBAFE}" presName="textA" presStyleLbl="revTx" presStyleIdx="0" presStyleCnt="4">
        <dgm:presLayoutVars>
          <dgm:bulletEnabled val="1"/>
        </dgm:presLayoutVars>
      </dgm:prSet>
      <dgm:spPr/>
    </dgm:pt>
    <dgm:pt modelId="{9C4BB39C-7E4C-6148-8FD3-798074C69BD6}" type="pres">
      <dgm:prSet presAssocID="{EFEC683A-02D0-294A-BAD3-D48A4DBDBAFE}" presName="circleA" presStyleLbl="node1" presStyleIdx="0" presStyleCnt="4"/>
      <dgm:spPr>
        <a:solidFill>
          <a:srgbClr val="FF0000"/>
        </a:solidFill>
      </dgm:spPr>
    </dgm:pt>
    <dgm:pt modelId="{13C05FDC-E7A1-644D-A9F6-0A1B62271505}" type="pres">
      <dgm:prSet presAssocID="{EFEC683A-02D0-294A-BAD3-D48A4DBDBAFE}" presName="spaceA" presStyleCnt="0"/>
      <dgm:spPr/>
    </dgm:pt>
    <dgm:pt modelId="{62DEF6B1-1F70-B641-A1E0-B885E23AC01A}" type="pres">
      <dgm:prSet presAssocID="{4D4FD00D-1170-CF4B-98F3-8A7F2EDAF0D4}" presName="space" presStyleCnt="0"/>
      <dgm:spPr/>
    </dgm:pt>
    <dgm:pt modelId="{2A92E3C6-55CC-2B4B-9889-179C0A1E0DE7}" type="pres">
      <dgm:prSet presAssocID="{547FF888-21DA-2943-8AF4-6607548515F0}" presName="compositeB" presStyleCnt="0"/>
      <dgm:spPr/>
    </dgm:pt>
    <dgm:pt modelId="{245AA062-9322-3047-9F55-26F2AB1D98FD}" type="pres">
      <dgm:prSet presAssocID="{547FF888-21DA-2943-8AF4-6607548515F0}" presName="textB" presStyleLbl="revTx" presStyleIdx="1" presStyleCnt="4">
        <dgm:presLayoutVars>
          <dgm:bulletEnabled val="1"/>
        </dgm:presLayoutVars>
      </dgm:prSet>
      <dgm:spPr/>
    </dgm:pt>
    <dgm:pt modelId="{6E6199F0-091A-A547-937C-3E85FF4FFF13}" type="pres">
      <dgm:prSet presAssocID="{547FF888-21DA-2943-8AF4-6607548515F0}" presName="circleB" presStyleLbl="node1" presStyleIdx="1" presStyleCnt="4"/>
      <dgm:spPr>
        <a:solidFill>
          <a:srgbClr val="FF0000"/>
        </a:solidFill>
      </dgm:spPr>
    </dgm:pt>
    <dgm:pt modelId="{97AE2ADC-EBE6-DD4B-8F77-1F18A805EDEE}" type="pres">
      <dgm:prSet presAssocID="{547FF888-21DA-2943-8AF4-6607548515F0}" presName="spaceB" presStyleCnt="0"/>
      <dgm:spPr/>
    </dgm:pt>
    <dgm:pt modelId="{03B4B40F-FF73-1A43-8C33-AD21B74E05AE}" type="pres">
      <dgm:prSet presAssocID="{68635B83-45D8-2D4E-8105-FE9B8127130A}" presName="space" presStyleCnt="0"/>
      <dgm:spPr/>
    </dgm:pt>
    <dgm:pt modelId="{8C7D5A6E-5197-C840-AC0F-40A35BCBC14F}" type="pres">
      <dgm:prSet presAssocID="{AC1ABC61-4254-C646-90CF-7A45D291E663}" presName="compositeA" presStyleCnt="0"/>
      <dgm:spPr/>
    </dgm:pt>
    <dgm:pt modelId="{C67831E3-8506-C14D-9058-E9C0DE6070D0}" type="pres">
      <dgm:prSet presAssocID="{AC1ABC61-4254-C646-90CF-7A45D291E663}" presName="textA" presStyleLbl="revTx" presStyleIdx="2" presStyleCnt="4">
        <dgm:presLayoutVars>
          <dgm:bulletEnabled val="1"/>
        </dgm:presLayoutVars>
      </dgm:prSet>
      <dgm:spPr/>
    </dgm:pt>
    <dgm:pt modelId="{1740F7F4-FCE6-254E-971F-B71FB1033996}" type="pres">
      <dgm:prSet presAssocID="{AC1ABC61-4254-C646-90CF-7A45D291E663}" presName="circleA" presStyleLbl="node1" presStyleIdx="2" presStyleCnt="4"/>
      <dgm:spPr>
        <a:solidFill>
          <a:srgbClr val="FF0000"/>
        </a:solidFill>
      </dgm:spPr>
    </dgm:pt>
    <dgm:pt modelId="{E7ECE12D-0340-F14C-A38A-8D49DBD7E737}" type="pres">
      <dgm:prSet presAssocID="{AC1ABC61-4254-C646-90CF-7A45D291E663}" presName="spaceA" presStyleCnt="0"/>
      <dgm:spPr/>
    </dgm:pt>
    <dgm:pt modelId="{AA2797E3-6B5D-BA41-8D7E-52704618AEE8}" type="pres">
      <dgm:prSet presAssocID="{C5993E4A-E3BC-0746-BB23-6D3D94A3C8EB}" presName="space" presStyleCnt="0"/>
      <dgm:spPr/>
    </dgm:pt>
    <dgm:pt modelId="{7B362EB6-9F78-D04C-BCC8-A6CB4C4DD69D}" type="pres">
      <dgm:prSet presAssocID="{9AAFB301-488A-5C4F-B63C-3CEF74A71B90}" presName="compositeB" presStyleCnt="0"/>
      <dgm:spPr/>
    </dgm:pt>
    <dgm:pt modelId="{7A6F5A8A-91A6-CE4A-9528-08A61BEF9973}" type="pres">
      <dgm:prSet presAssocID="{9AAFB301-488A-5C4F-B63C-3CEF74A71B90}" presName="textB" presStyleLbl="revTx" presStyleIdx="3" presStyleCnt="4">
        <dgm:presLayoutVars>
          <dgm:bulletEnabled val="1"/>
        </dgm:presLayoutVars>
      </dgm:prSet>
      <dgm:spPr/>
    </dgm:pt>
    <dgm:pt modelId="{E58CDE1B-4E31-4945-8920-6C32299DEECC}" type="pres">
      <dgm:prSet presAssocID="{9AAFB301-488A-5C4F-B63C-3CEF74A71B90}" presName="circleB" presStyleLbl="node1" presStyleIdx="3" presStyleCnt="4"/>
      <dgm:spPr>
        <a:solidFill>
          <a:srgbClr val="FF0000"/>
        </a:solidFill>
      </dgm:spPr>
    </dgm:pt>
    <dgm:pt modelId="{C81C24DB-21DA-D84A-9B9C-A0C8419E242B}" type="pres">
      <dgm:prSet presAssocID="{9AAFB301-488A-5C4F-B63C-3CEF74A71B90}" presName="spaceB" presStyleCnt="0"/>
      <dgm:spPr/>
    </dgm:pt>
  </dgm:ptLst>
  <dgm:cxnLst>
    <dgm:cxn modelId="{879BCD39-59F4-334C-878F-99618AFAF536}" type="presOf" srcId="{547FF888-21DA-2943-8AF4-6607548515F0}" destId="{245AA062-9322-3047-9F55-26F2AB1D98FD}" srcOrd="0" destOrd="0" presId="urn:microsoft.com/office/officeart/2005/8/layout/hProcess11"/>
    <dgm:cxn modelId="{BA01985E-6D0E-6343-9509-EBE946924D1B}" type="presOf" srcId="{AC1ABC61-4254-C646-90CF-7A45D291E663}" destId="{C67831E3-8506-C14D-9058-E9C0DE6070D0}" srcOrd="0" destOrd="0" presId="urn:microsoft.com/office/officeart/2005/8/layout/hProcess11"/>
    <dgm:cxn modelId="{9B422046-B9A9-2C4D-9235-3F6C823B5A6C}" srcId="{54E75CAB-986B-4348-89A6-7A39BEF17D1E}" destId="{9AAFB301-488A-5C4F-B63C-3CEF74A71B90}" srcOrd="3" destOrd="0" parTransId="{CFE9B68C-E663-5F41-8284-2E471B4C9BF8}" sibTransId="{89F840DF-B5D0-6340-9CB2-92A4758A6B6C}"/>
    <dgm:cxn modelId="{1FFB767B-70C4-F747-8538-68CAC565B537}" srcId="{54E75CAB-986B-4348-89A6-7A39BEF17D1E}" destId="{EFEC683A-02D0-294A-BAD3-D48A4DBDBAFE}" srcOrd="0" destOrd="0" parTransId="{0D5796FA-5ECF-6647-822E-62DA83775788}" sibTransId="{4D4FD00D-1170-CF4B-98F3-8A7F2EDAF0D4}"/>
    <dgm:cxn modelId="{8F03919D-3D91-7949-ACE0-94CD49E95BA0}" type="presOf" srcId="{EFEC683A-02D0-294A-BAD3-D48A4DBDBAFE}" destId="{432E78C8-A696-DA43-8EA4-F9C14373B712}" srcOrd="0" destOrd="0" presId="urn:microsoft.com/office/officeart/2005/8/layout/hProcess11"/>
    <dgm:cxn modelId="{DB9D7CAB-2374-A04B-B86A-35BCCC52FEA3}" srcId="{54E75CAB-986B-4348-89A6-7A39BEF17D1E}" destId="{547FF888-21DA-2943-8AF4-6607548515F0}" srcOrd="1" destOrd="0" parTransId="{9CD52501-C6A9-3F47-9C6F-E0935983FEF7}" sibTransId="{68635B83-45D8-2D4E-8105-FE9B8127130A}"/>
    <dgm:cxn modelId="{7886EBCA-0843-B244-9063-6888C446728C}" srcId="{54E75CAB-986B-4348-89A6-7A39BEF17D1E}" destId="{AC1ABC61-4254-C646-90CF-7A45D291E663}" srcOrd="2" destOrd="0" parTransId="{FC3246E7-E2C6-B44D-98C8-0966B5761DE5}" sibTransId="{C5993E4A-E3BC-0746-BB23-6D3D94A3C8EB}"/>
    <dgm:cxn modelId="{D30A89D0-FC35-894F-A27C-07FF1B8F43A0}" type="presOf" srcId="{9AAFB301-488A-5C4F-B63C-3CEF74A71B90}" destId="{7A6F5A8A-91A6-CE4A-9528-08A61BEF9973}" srcOrd="0" destOrd="0" presId="urn:microsoft.com/office/officeart/2005/8/layout/hProcess11"/>
    <dgm:cxn modelId="{D78286E5-6391-744C-80E9-5B131E7341AF}" type="presOf" srcId="{54E75CAB-986B-4348-89A6-7A39BEF17D1E}" destId="{D34CCD9D-60D3-C944-A0B9-FCA23ABF11A4}" srcOrd="0" destOrd="0" presId="urn:microsoft.com/office/officeart/2005/8/layout/hProcess11"/>
    <dgm:cxn modelId="{DBEF59D6-A803-4644-B8BB-7B37F708043D}" type="presParOf" srcId="{D34CCD9D-60D3-C944-A0B9-FCA23ABF11A4}" destId="{AFEDDB50-47B7-6B4D-AB87-236D9AF24E9E}" srcOrd="0" destOrd="0" presId="urn:microsoft.com/office/officeart/2005/8/layout/hProcess11"/>
    <dgm:cxn modelId="{9B7484E7-82CE-244C-99BC-7415CA4AEB3F}" type="presParOf" srcId="{D34CCD9D-60D3-C944-A0B9-FCA23ABF11A4}" destId="{8F1A0FE1-0251-0440-9235-022AF03CA71E}" srcOrd="1" destOrd="0" presId="urn:microsoft.com/office/officeart/2005/8/layout/hProcess11"/>
    <dgm:cxn modelId="{187F5BA7-7849-5B43-86A2-0DE52BE5134B}" type="presParOf" srcId="{8F1A0FE1-0251-0440-9235-022AF03CA71E}" destId="{E3473014-7769-054A-9464-D7D9EDAC09DD}" srcOrd="0" destOrd="0" presId="urn:microsoft.com/office/officeart/2005/8/layout/hProcess11"/>
    <dgm:cxn modelId="{1675CFEA-3755-9A4E-B62B-FB8FCB249639}" type="presParOf" srcId="{E3473014-7769-054A-9464-D7D9EDAC09DD}" destId="{432E78C8-A696-DA43-8EA4-F9C14373B712}" srcOrd="0" destOrd="0" presId="urn:microsoft.com/office/officeart/2005/8/layout/hProcess11"/>
    <dgm:cxn modelId="{BAA0E156-0D3A-AF40-A61E-B8BDFF6EEDAD}" type="presParOf" srcId="{E3473014-7769-054A-9464-D7D9EDAC09DD}" destId="{9C4BB39C-7E4C-6148-8FD3-798074C69BD6}" srcOrd="1" destOrd="0" presId="urn:microsoft.com/office/officeart/2005/8/layout/hProcess11"/>
    <dgm:cxn modelId="{C3452FBF-D7E0-9343-8BBE-3C32FD897AB4}" type="presParOf" srcId="{E3473014-7769-054A-9464-D7D9EDAC09DD}" destId="{13C05FDC-E7A1-644D-A9F6-0A1B62271505}" srcOrd="2" destOrd="0" presId="urn:microsoft.com/office/officeart/2005/8/layout/hProcess11"/>
    <dgm:cxn modelId="{32B41AA9-B95D-AD46-9F4A-DFE98E04A8D0}" type="presParOf" srcId="{8F1A0FE1-0251-0440-9235-022AF03CA71E}" destId="{62DEF6B1-1F70-B641-A1E0-B885E23AC01A}" srcOrd="1" destOrd="0" presId="urn:microsoft.com/office/officeart/2005/8/layout/hProcess11"/>
    <dgm:cxn modelId="{4BF5F6EF-B856-1144-ABF5-60E954FC44EF}" type="presParOf" srcId="{8F1A0FE1-0251-0440-9235-022AF03CA71E}" destId="{2A92E3C6-55CC-2B4B-9889-179C0A1E0DE7}" srcOrd="2" destOrd="0" presId="urn:microsoft.com/office/officeart/2005/8/layout/hProcess11"/>
    <dgm:cxn modelId="{2EF8CBAE-564B-CD42-B373-D9A118E1AA85}" type="presParOf" srcId="{2A92E3C6-55CC-2B4B-9889-179C0A1E0DE7}" destId="{245AA062-9322-3047-9F55-26F2AB1D98FD}" srcOrd="0" destOrd="0" presId="urn:microsoft.com/office/officeart/2005/8/layout/hProcess11"/>
    <dgm:cxn modelId="{D4765F70-2E57-114C-B9FD-6E61590453D6}" type="presParOf" srcId="{2A92E3C6-55CC-2B4B-9889-179C0A1E0DE7}" destId="{6E6199F0-091A-A547-937C-3E85FF4FFF13}" srcOrd="1" destOrd="0" presId="urn:microsoft.com/office/officeart/2005/8/layout/hProcess11"/>
    <dgm:cxn modelId="{85473A22-1F0A-CC48-BDC1-23EF5D66C0E6}" type="presParOf" srcId="{2A92E3C6-55CC-2B4B-9889-179C0A1E0DE7}" destId="{97AE2ADC-EBE6-DD4B-8F77-1F18A805EDEE}" srcOrd="2" destOrd="0" presId="urn:microsoft.com/office/officeart/2005/8/layout/hProcess11"/>
    <dgm:cxn modelId="{2CA450E2-CC41-2640-BA73-CDA9223F92C7}" type="presParOf" srcId="{8F1A0FE1-0251-0440-9235-022AF03CA71E}" destId="{03B4B40F-FF73-1A43-8C33-AD21B74E05AE}" srcOrd="3" destOrd="0" presId="urn:microsoft.com/office/officeart/2005/8/layout/hProcess11"/>
    <dgm:cxn modelId="{3CA859D9-4115-164D-A9E9-2E53F3E438C1}" type="presParOf" srcId="{8F1A0FE1-0251-0440-9235-022AF03CA71E}" destId="{8C7D5A6E-5197-C840-AC0F-40A35BCBC14F}" srcOrd="4" destOrd="0" presId="urn:microsoft.com/office/officeart/2005/8/layout/hProcess11"/>
    <dgm:cxn modelId="{7245800F-EE86-D241-8422-6C23BEB70D7B}" type="presParOf" srcId="{8C7D5A6E-5197-C840-AC0F-40A35BCBC14F}" destId="{C67831E3-8506-C14D-9058-E9C0DE6070D0}" srcOrd="0" destOrd="0" presId="urn:microsoft.com/office/officeart/2005/8/layout/hProcess11"/>
    <dgm:cxn modelId="{C33CC954-CE75-1B47-8F66-56A7D8E9F9F1}" type="presParOf" srcId="{8C7D5A6E-5197-C840-AC0F-40A35BCBC14F}" destId="{1740F7F4-FCE6-254E-971F-B71FB1033996}" srcOrd="1" destOrd="0" presId="urn:microsoft.com/office/officeart/2005/8/layout/hProcess11"/>
    <dgm:cxn modelId="{B1B1FF65-43E8-CB4A-988A-5E956D0D6DE8}" type="presParOf" srcId="{8C7D5A6E-5197-C840-AC0F-40A35BCBC14F}" destId="{E7ECE12D-0340-F14C-A38A-8D49DBD7E737}" srcOrd="2" destOrd="0" presId="urn:microsoft.com/office/officeart/2005/8/layout/hProcess11"/>
    <dgm:cxn modelId="{508F7519-7E5B-4948-A97D-ED5F2985D7A2}" type="presParOf" srcId="{8F1A0FE1-0251-0440-9235-022AF03CA71E}" destId="{AA2797E3-6B5D-BA41-8D7E-52704618AEE8}" srcOrd="5" destOrd="0" presId="urn:microsoft.com/office/officeart/2005/8/layout/hProcess11"/>
    <dgm:cxn modelId="{58022519-5F90-B043-AD8F-614388B7DB43}" type="presParOf" srcId="{8F1A0FE1-0251-0440-9235-022AF03CA71E}" destId="{7B362EB6-9F78-D04C-BCC8-A6CB4C4DD69D}" srcOrd="6" destOrd="0" presId="urn:microsoft.com/office/officeart/2005/8/layout/hProcess11"/>
    <dgm:cxn modelId="{6C028266-346C-6D4B-9153-2385EC62C8FD}" type="presParOf" srcId="{7B362EB6-9F78-D04C-BCC8-A6CB4C4DD69D}" destId="{7A6F5A8A-91A6-CE4A-9528-08A61BEF9973}" srcOrd="0" destOrd="0" presId="urn:microsoft.com/office/officeart/2005/8/layout/hProcess11"/>
    <dgm:cxn modelId="{11345C6C-528F-3348-BC33-6AF6AFCF9E3C}" type="presParOf" srcId="{7B362EB6-9F78-D04C-BCC8-A6CB4C4DD69D}" destId="{E58CDE1B-4E31-4945-8920-6C32299DEECC}" srcOrd="1" destOrd="0" presId="urn:microsoft.com/office/officeart/2005/8/layout/hProcess11"/>
    <dgm:cxn modelId="{23989AF5-F603-AE4E-BD8A-8CA403614104}" type="presParOf" srcId="{7B362EB6-9F78-D04C-BCC8-A6CB4C4DD69D}" destId="{C81C24DB-21DA-D84A-9B9C-A0C8419E242B}"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E75CAB-986B-4348-89A6-7A39BEF17D1E}" type="doc">
      <dgm:prSet loTypeId="urn:microsoft.com/office/officeart/2005/8/layout/hProcess11" loCatId="" qsTypeId="urn:microsoft.com/office/officeart/2005/8/quickstyle/simple4" qsCatId="simple" csTypeId="urn:microsoft.com/office/officeart/2005/8/colors/accent1_2" csCatId="accent1" phldr="1"/>
      <dgm:spPr/>
    </dgm:pt>
    <dgm:pt modelId="{EFEC683A-02D0-294A-BAD3-D48A4DBDBAFE}">
      <dgm:prSet phldrT="[Text]"/>
      <dgm:spPr/>
      <dgm:t>
        <a:bodyPr/>
        <a:lstStyle/>
        <a:p>
          <a:r>
            <a:rPr lang="en-US" dirty="0">
              <a:solidFill>
                <a:srgbClr val="00B050"/>
              </a:solidFill>
            </a:rPr>
            <a:t>Salvage value</a:t>
          </a:r>
        </a:p>
      </dgm:t>
    </dgm:pt>
    <dgm:pt modelId="{0D5796FA-5ECF-6647-822E-62DA83775788}" type="parTrans" cxnId="{1FFB767B-70C4-F747-8538-68CAC565B537}">
      <dgm:prSet/>
      <dgm:spPr/>
      <dgm:t>
        <a:bodyPr/>
        <a:lstStyle/>
        <a:p>
          <a:endParaRPr lang="en-US"/>
        </a:p>
      </dgm:t>
    </dgm:pt>
    <dgm:pt modelId="{4D4FD00D-1170-CF4B-98F3-8A7F2EDAF0D4}" type="sibTrans" cxnId="{1FFB767B-70C4-F747-8538-68CAC565B537}">
      <dgm:prSet/>
      <dgm:spPr/>
      <dgm:t>
        <a:bodyPr/>
        <a:lstStyle/>
        <a:p>
          <a:endParaRPr lang="en-US"/>
        </a:p>
      </dgm:t>
    </dgm:pt>
    <dgm:pt modelId="{547FF888-21DA-2943-8AF4-6607548515F0}">
      <dgm:prSet phldrT="[Text]"/>
      <dgm:spPr/>
      <dgm:t>
        <a:bodyPr/>
        <a:lstStyle/>
        <a:p>
          <a:r>
            <a:rPr lang="en-US" dirty="0">
              <a:solidFill>
                <a:srgbClr val="00B050"/>
              </a:solidFill>
            </a:rPr>
            <a:t>Incremental revenues</a:t>
          </a:r>
        </a:p>
      </dgm:t>
    </dgm:pt>
    <dgm:pt modelId="{9CD52501-C6A9-3F47-9C6F-E0935983FEF7}" type="parTrans" cxnId="{DB9D7CAB-2374-A04B-B86A-35BCCC52FEA3}">
      <dgm:prSet/>
      <dgm:spPr/>
      <dgm:t>
        <a:bodyPr/>
        <a:lstStyle/>
        <a:p>
          <a:endParaRPr lang="en-US"/>
        </a:p>
      </dgm:t>
    </dgm:pt>
    <dgm:pt modelId="{68635B83-45D8-2D4E-8105-FE9B8127130A}" type="sibTrans" cxnId="{DB9D7CAB-2374-A04B-B86A-35BCCC52FEA3}">
      <dgm:prSet/>
      <dgm:spPr/>
      <dgm:t>
        <a:bodyPr/>
        <a:lstStyle/>
        <a:p>
          <a:endParaRPr lang="en-US"/>
        </a:p>
      </dgm:t>
    </dgm:pt>
    <dgm:pt modelId="{AC1ABC61-4254-C646-90CF-7A45D291E663}">
      <dgm:prSet phldrT="[Text]"/>
      <dgm:spPr/>
      <dgm:t>
        <a:bodyPr/>
        <a:lstStyle/>
        <a:p>
          <a:r>
            <a:rPr lang="en-US" dirty="0">
              <a:solidFill>
                <a:srgbClr val="00B050"/>
              </a:solidFill>
            </a:rPr>
            <a:t>Reduction of costs</a:t>
          </a:r>
        </a:p>
      </dgm:t>
    </dgm:pt>
    <dgm:pt modelId="{FC3246E7-E2C6-B44D-98C8-0966B5761DE5}" type="parTrans" cxnId="{7886EBCA-0843-B244-9063-6888C446728C}">
      <dgm:prSet/>
      <dgm:spPr/>
      <dgm:t>
        <a:bodyPr/>
        <a:lstStyle/>
        <a:p>
          <a:endParaRPr lang="en-US"/>
        </a:p>
      </dgm:t>
    </dgm:pt>
    <dgm:pt modelId="{C5993E4A-E3BC-0746-BB23-6D3D94A3C8EB}" type="sibTrans" cxnId="{7886EBCA-0843-B244-9063-6888C446728C}">
      <dgm:prSet/>
      <dgm:spPr/>
      <dgm:t>
        <a:bodyPr/>
        <a:lstStyle/>
        <a:p>
          <a:endParaRPr lang="en-US"/>
        </a:p>
      </dgm:t>
    </dgm:pt>
    <dgm:pt modelId="{9AAFB301-488A-5C4F-B63C-3CEF74A71B90}">
      <dgm:prSet phldrT="[Text]"/>
      <dgm:spPr/>
      <dgm:t>
        <a:bodyPr/>
        <a:lstStyle/>
        <a:p>
          <a:r>
            <a:rPr lang="en-US" dirty="0">
              <a:solidFill>
                <a:srgbClr val="00B050"/>
              </a:solidFill>
            </a:rPr>
            <a:t>Release</a:t>
          </a:r>
          <a:r>
            <a:rPr lang="en-US" baseline="0" dirty="0">
              <a:solidFill>
                <a:srgbClr val="00B050"/>
              </a:solidFill>
            </a:rPr>
            <a:t> of w</a:t>
          </a:r>
          <a:r>
            <a:rPr lang="en-US" dirty="0">
              <a:solidFill>
                <a:srgbClr val="00B050"/>
              </a:solidFill>
            </a:rPr>
            <a:t>orking capital</a:t>
          </a:r>
        </a:p>
      </dgm:t>
    </dgm:pt>
    <dgm:pt modelId="{CFE9B68C-E663-5F41-8284-2E471B4C9BF8}" type="parTrans" cxnId="{9B422046-B9A9-2C4D-9235-3F6C823B5A6C}">
      <dgm:prSet/>
      <dgm:spPr/>
      <dgm:t>
        <a:bodyPr/>
        <a:lstStyle/>
        <a:p>
          <a:endParaRPr lang="en-US"/>
        </a:p>
      </dgm:t>
    </dgm:pt>
    <dgm:pt modelId="{89F840DF-B5D0-6340-9CB2-92A4758A6B6C}" type="sibTrans" cxnId="{9B422046-B9A9-2C4D-9235-3F6C823B5A6C}">
      <dgm:prSet/>
      <dgm:spPr/>
      <dgm:t>
        <a:bodyPr/>
        <a:lstStyle/>
        <a:p>
          <a:endParaRPr lang="en-US"/>
        </a:p>
      </dgm:t>
    </dgm:pt>
    <dgm:pt modelId="{D34CCD9D-60D3-C944-A0B9-FCA23ABF11A4}" type="pres">
      <dgm:prSet presAssocID="{54E75CAB-986B-4348-89A6-7A39BEF17D1E}" presName="Name0" presStyleCnt="0">
        <dgm:presLayoutVars>
          <dgm:dir/>
          <dgm:resizeHandles val="exact"/>
        </dgm:presLayoutVars>
      </dgm:prSet>
      <dgm:spPr/>
    </dgm:pt>
    <dgm:pt modelId="{AFEDDB50-47B7-6B4D-AB87-236D9AF24E9E}" type="pres">
      <dgm:prSet presAssocID="{54E75CAB-986B-4348-89A6-7A39BEF17D1E}" presName="arrow" presStyleLbl="bgShp" presStyleIdx="0" presStyleCnt="1"/>
      <dgm:spPr/>
    </dgm:pt>
    <dgm:pt modelId="{8F1A0FE1-0251-0440-9235-022AF03CA71E}" type="pres">
      <dgm:prSet presAssocID="{54E75CAB-986B-4348-89A6-7A39BEF17D1E}" presName="points" presStyleCnt="0"/>
      <dgm:spPr/>
    </dgm:pt>
    <dgm:pt modelId="{E3473014-7769-054A-9464-D7D9EDAC09DD}" type="pres">
      <dgm:prSet presAssocID="{EFEC683A-02D0-294A-BAD3-D48A4DBDBAFE}" presName="compositeA" presStyleCnt="0"/>
      <dgm:spPr/>
    </dgm:pt>
    <dgm:pt modelId="{432E78C8-A696-DA43-8EA4-F9C14373B712}" type="pres">
      <dgm:prSet presAssocID="{EFEC683A-02D0-294A-BAD3-D48A4DBDBAFE}" presName="textA" presStyleLbl="revTx" presStyleIdx="0" presStyleCnt="4">
        <dgm:presLayoutVars>
          <dgm:bulletEnabled val="1"/>
        </dgm:presLayoutVars>
      </dgm:prSet>
      <dgm:spPr/>
    </dgm:pt>
    <dgm:pt modelId="{9C4BB39C-7E4C-6148-8FD3-798074C69BD6}" type="pres">
      <dgm:prSet presAssocID="{EFEC683A-02D0-294A-BAD3-D48A4DBDBAFE}" presName="circleA" presStyleLbl="node1" presStyleIdx="0" presStyleCnt="4"/>
      <dgm:spPr>
        <a:solidFill>
          <a:srgbClr val="00B050"/>
        </a:solidFill>
      </dgm:spPr>
    </dgm:pt>
    <dgm:pt modelId="{13C05FDC-E7A1-644D-A9F6-0A1B62271505}" type="pres">
      <dgm:prSet presAssocID="{EFEC683A-02D0-294A-BAD3-D48A4DBDBAFE}" presName="spaceA" presStyleCnt="0"/>
      <dgm:spPr/>
    </dgm:pt>
    <dgm:pt modelId="{62DEF6B1-1F70-B641-A1E0-B885E23AC01A}" type="pres">
      <dgm:prSet presAssocID="{4D4FD00D-1170-CF4B-98F3-8A7F2EDAF0D4}" presName="space" presStyleCnt="0"/>
      <dgm:spPr/>
    </dgm:pt>
    <dgm:pt modelId="{2A92E3C6-55CC-2B4B-9889-179C0A1E0DE7}" type="pres">
      <dgm:prSet presAssocID="{547FF888-21DA-2943-8AF4-6607548515F0}" presName="compositeB" presStyleCnt="0"/>
      <dgm:spPr/>
    </dgm:pt>
    <dgm:pt modelId="{245AA062-9322-3047-9F55-26F2AB1D98FD}" type="pres">
      <dgm:prSet presAssocID="{547FF888-21DA-2943-8AF4-6607548515F0}" presName="textB" presStyleLbl="revTx" presStyleIdx="1" presStyleCnt="4">
        <dgm:presLayoutVars>
          <dgm:bulletEnabled val="1"/>
        </dgm:presLayoutVars>
      </dgm:prSet>
      <dgm:spPr/>
    </dgm:pt>
    <dgm:pt modelId="{6E6199F0-091A-A547-937C-3E85FF4FFF13}" type="pres">
      <dgm:prSet presAssocID="{547FF888-21DA-2943-8AF4-6607548515F0}" presName="circleB" presStyleLbl="node1" presStyleIdx="1" presStyleCnt="4"/>
      <dgm:spPr>
        <a:solidFill>
          <a:srgbClr val="00B050"/>
        </a:solidFill>
      </dgm:spPr>
    </dgm:pt>
    <dgm:pt modelId="{97AE2ADC-EBE6-DD4B-8F77-1F18A805EDEE}" type="pres">
      <dgm:prSet presAssocID="{547FF888-21DA-2943-8AF4-6607548515F0}" presName="spaceB" presStyleCnt="0"/>
      <dgm:spPr/>
    </dgm:pt>
    <dgm:pt modelId="{03B4B40F-FF73-1A43-8C33-AD21B74E05AE}" type="pres">
      <dgm:prSet presAssocID="{68635B83-45D8-2D4E-8105-FE9B8127130A}" presName="space" presStyleCnt="0"/>
      <dgm:spPr/>
    </dgm:pt>
    <dgm:pt modelId="{8C7D5A6E-5197-C840-AC0F-40A35BCBC14F}" type="pres">
      <dgm:prSet presAssocID="{AC1ABC61-4254-C646-90CF-7A45D291E663}" presName="compositeA" presStyleCnt="0"/>
      <dgm:spPr/>
    </dgm:pt>
    <dgm:pt modelId="{C67831E3-8506-C14D-9058-E9C0DE6070D0}" type="pres">
      <dgm:prSet presAssocID="{AC1ABC61-4254-C646-90CF-7A45D291E663}" presName="textA" presStyleLbl="revTx" presStyleIdx="2" presStyleCnt="4">
        <dgm:presLayoutVars>
          <dgm:bulletEnabled val="1"/>
        </dgm:presLayoutVars>
      </dgm:prSet>
      <dgm:spPr/>
    </dgm:pt>
    <dgm:pt modelId="{1740F7F4-FCE6-254E-971F-B71FB1033996}" type="pres">
      <dgm:prSet presAssocID="{AC1ABC61-4254-C646-90CF-7A45D291E663}" presName="circleA" presStyleLbl="node1" presStyleIdx="2" presStyleCnt="4"/>
      <dgm:spPr>
        <a:solidFill>
          <a:srgbClr val="00B050"/>
        </a:solidFill>
      </dgm:spPr>
    </dgm:pt>
    <dgm:pt modelId="{E7ECE12D-0340-F14C-A38A-8D49DBD7E737}" type="pres">
      <dgm:prSet presAssocID="{AC1ABC61-4254-C646-90CF-7A45D291E663}" presName="spaceA" presStyleCnt="0"/>
      <dgm:spPr/>
    </dgm:pt>
    <dgm:pt modelId="{AA2797E3-6B5D-BA41-8D7E-52704618AEE8}" type="pres">
      <dgm:prSet presAssocID="{C5993E4A-E3BC-0746-BB23-6D3D94A3C8EB}" presName="space" presStyleCnt="0"/>
      <dgm:spPr/>
    </dgm:pt>
    <dgm:pt modelId="{7B362EB6-9F78-D04C-BCC8-A6CB4C4DD69D}" type="pres">
      <dgm:prSet presAssocID="{9AAFB301-488A-5C4F-B63C-3CEF74A71B90}" presName="compositeB" presStyleCnt="0"/>
      <dgm:spPr/>
    </dgm:pt>
    <dgm:pt modelId="{7A6F5A8A-91A6-CE4A-9528-08A61BEF9973}" type="pres">
      <dgm:prSet presAssocID="{9AAFB301-488A-5C4F-B63C-3CEF74A71B90}" presName="textB" presStyleLbl="revTx" presStyleIdx="3" presStyleCnt="4">
        <dgm:presLayoutVars>
          <dgm:bulletEnabled val="1"/>
        </dgm:presLayoutVars>
      </dgm:prSet>
      <dgm:spPr/>
    </dgm:pt>
    <dgm:pt modelId="{E58CDE1B-4E31-4945-8920-6C32299DEECC}" type="pres">
      <dgm:prSet presAssocID="{9AAFB301-488A-5C4F-B63C-3CEF74A71B90}" presName="circleB" presStyleLbl="node1" presStyleIdx="3" presStyleCnt="4"/>
      <dgm:spPr>
        <a:solidFill>
          <a:srgbClr val="00B050"/>
        </a:solidFill>
      </dgm:spPr>
    </dgm:pt>
    <dgm:pt modelId="{C81C24DB-21DA-D84A-9B9C-A0C8419E242B}" type="pres">
      <dgm:prSet presAssocID="{9AAFB301-488A-5C4F-B63C-3CEF74A71B90}" presName="spaceB" presStyleCnt="0"/>
      <dgm:spPr/>
    </dgm:pt>
  </dgm:ptLst>
  <dgm:cxnLst>
    <dgm:cxn modelId="{9B422046-B9A9-2C4D-9235-3F6C823B5A6C}" srcId="{54E75CAB-986B-4348-89A6-7A39BEF17D1E}" destId="{9AAFB301-488A-5C4F-B63C-3CEF74A71B90}" srcOrd="3" destOrd="0" parTransId="{CFE9B68C-E663-5F41-8284-2E471B4C9BF8}" sibTransId="{89F840DF-B5D0-6340-9CB2-92A4758A6B6C}"/>
    <dgm:cxn modelId="{1FFB767B-70C4-F747-8538-68CAC565B537}" srcId="{54E75CAB-986B-4348-89A6-7A39BEF17D1E}" destId="{EFEC683A-02D0-294A-BAD3-D48A4DBDBAFE}" srcOrd="0" destOrd="0" parTransId="{0D5796FA-5ECF-6647-822E-62DA83775788}" sibTransId="{4D4FD00D-1170-CF4B-98F3-8A7F2EDAF0D4}"/>
    <dgm:cxn modelId="{2359097F-486D-3B4F-B91F-2001B27E1605}" type="presOf" srcId="{9AAFB301-488A-5C4F-B63C-3CEF74A71B90}" destId="{7A6F5A8A-91A6-CE4A-9528-08A61BEF9973}" srcOrd="0" destOrd="0" presId="urn:microsoft.com/office/officeart/2005/8/layout/hProcess11"/>
    <dgm:cxn modelId="{66BD9A9F-821D-1845-A552-328A95AA3413}" type="presOf" srcId="{54E75CAB-986B-4348-89A6-7A39BEF17D1E}" destId="{D34CCD9D-60D3-C944-A0B9-FCA23ABF11A4}" srcOrd="0" destOrd="0" presId="urn:microsoft.com/office/officeart/2005/8/layout/hProcess11"/>
    <dgm:cxn modelId="{DB9D7CAB-2374-A04B-B86A-35BCCC52FEA3}" srcId="{54E75CAB-986B-4348-89A6-7A39BEF17D1E}" destId="{547FF888-21DA-2943-8AF4-6607548515F0}" srcOrd="1" destOrd="0" parTransId="{9CD52501-C6A9-3F47-9C6F-E0935983FEF7}" sibTransId="{68635B83-45D8-2D4E-8105-FE9B8127130A}"/>
    <dgm:cxn modelId="{3243E6BA-B0F3-DF42-8706-050B035AA6CE}" type="presOf" srcId="{EFEC683A-02D0-294A-BAD3-D48A4DBDBAFE}" destId="{432E78C8-A696-DA43-8EA4-F9C14373B712}" srcOrd="0" destOrd="0" presId="urn:microsoft.com/office/officeart/2005/8/layout/hProcess11"/>
    <dgm:cxn modelId="{7C214DC1-F720-E949-B078-C31BBA11DB92}" type="presOf" srcId="{AC1ABC61-4254-C646-90CF-7A45D291E663}" destId="{C67831E3-8506-C14D-9058-E9C0DE6070D0}" srcOrd="0" destOrd="0" presId="urn:microsoft.com/office/officeart/2005/8/layout/hProcess11"/>
    <dgm:cxn modelId="{7886EBCA-0843-B244-9063-6888C446728C}" srcId="{54E75CAB-986B-4348-89A6-7A39BEF17D1E}" destId="{AC1ABC61-4254-C646-90CF-7A45D291E663}" srcOrd="2" destOrd="0" parTransId="{FC3246E7-E2C6-B44D-98C8-0966B5761DE5}" sibTransId="{C5993E4A-E3BC-0746-BB23-6D3D94A3C8EB}"/>
    <dgm:cxn modelId="{165CE3FB-816B-1040-9052-0BDE28896920}" type="presOf" srcId="{547FF888-21DA-2943-8AF4-6607548515F0}" destId="{245AA062-9322-3047-9F55-26F2AB1D98FD}" srcOrd="0" destOrd="0" presId="urn:microsoft.com/office/officeart/2005/8/layout/hProcess11"/>
    <dgm:cxn modelId="{C80D8F34-DB23-B841-92C4-E8584CA6FDAC}" type="presParOf" srcId="{D34CCD9D-60D3-C944-A0B9-FCA23ABF11A4}" destId="{AFEDDB50-47B7-6B4D-AB87-236D9AF24E9E}" srcOrd="0" destOrd="0" presId="urn:microsoft.com/office/officeart/2005/8/layout/hProcess11"/>
    <dgm:cxn modelId="{80D21BC0-70B1-2D4A-8D9B-1C024C034685}" type="presParOf" srcId="{D34CCD9D-60D3-C944-A0B9-FCA23ABF11A4}" destId="{8F1A0FE1-0251-0440-9235-022AF03CA71E}" srcOrd="1" destOrd="0" presId="urn:microsoft.com/office/officeart/2005/8/layout/hProcess11"/>
    <dgm:cxn modelId="{B7CEADCF-9801-9546-9180-3F9BAE8C3567}" type="presParOf" srcId="{8F1A0FE1-0251-0440-9235-022AF03CA71E}" destId="{E3473014-7769-054A-9464-D7D9EDAC09DD}" srcOrd="0" destOrd="0" presId="urn:microsoft.com/office/officeart/2005/8/layout/hProcess11"/>
    <dgm:cxn modelId="{3540A304-307C-494F-9BC5-CDA27D9D75A2}" type="presParOf" srcId="{E3473014-7769-054A-9464-D7D9EDAC09DD}" destId="{432E78C8-A696-DA43-8EA4-F9C14373B712}" srcOrd="0" destOrd="0" presId="urn:microsoft.com/office/officeart/2005/8/layout/hProcess11"/>
    <dgm:cxn modelId="{4DB1D807-6252-174D-B7C0-8ED30934A959}" type="presParOf" srcId="{E3473014-7769-054A-9464-D7D9EDAC09DD}" destId="{9C4BB39C-7E4C-6148-8FD3-798074C69BD6}" srcOrd="1" destOrd="0" presId="urn:microsoft.com/office/officeart/2005/8/layout/hProcess11"/>
    <dgm:cxn modelId="{EEE58528-DDBB-3443-AF35-D98D032EF450}" type="presParOf" srcId="{E3473014-7769-054A-9464-D7D9EDAC09DD}" destId="{13C05FDC-E7A1-644D-A9F6-0A1B62271505}" srcOrd="2" destOrd="0" presId="urn:microsoft.com/office/officeart/2005/8/layout/hProcess11"/>
    <dgm:cxn modelId="{A0885FE3-89EB-E44B-B2DC-3B50B531AC96}" type="presParOf" srcId="{8F1A0FE1-0251-0440-9235-022AF03CA71E}" destId="{62DEF6B1-1F70-B641-A1E0-B885E23AC01A}" srcOrd="1" destOrd="0" presId="urn:microsoft.com/office/officeart/2005/8/layout/hProcess11"/>
    <dgm:cxn modelId="{CBDA1575-72E7-E044-97A7-771F43435172}" type="presParOf" srcId="{8F1A0FE1-0251-0440-9235-022AF03CA71E}" destId="{2A92E3C6-55CC-2B4B-9889-179C0A1E0DE7}" srcOrd="2" destOrd="0" presId="urn:microsoft.com/office/officeart/2005/8/layout/hProcess11"/>
    <dgm:cxn modelId="{02592A8F-0448-AA4C-8680-E6A1F532EB95}" type="presParOf" srcId="{2A92E3C6-55CC-2B4B-9889-179C0A1E0DE7}" destId="{245AA062-9322-3047-9F55-26F2AB1D98FD}" srcOrd="0" destOrd="0" presId="urn:microsoft.com/office/officeart/2005/8/layout/hProcess11"/>
    <dgm:cxn modelId="{747E9455-B7D9-354B-87D9-84F8F36B9A6D}" type="presParOf" srcId="{2A92E3C6-55CC-2B4B-9889-179C0A1E0DE7}" destId="{6E6199F0-091A-A547-937C-3E85FF4FFF13}" srcOrd="1" destOrd="0" presId="urn:microsoft.com/office/officeart/2005/8/layout/hProcess11"/>
    <dgm:cxn modelId="{59F2469F-19ED-EF47-AD06-B9794D1D8168}" type="presParOf" srcId="{2A92E3C6-55CC-2B4B-9889-179C0A1E0DE7}" destId="{97AE2ADC-EBE6-DD4B-8F77-1F18A805EDEE}" srcOrd="2" destOrd="0" presId="urn:microsoft.com/office/officeart/2005/8/layout/hProcess11"/>
    <dgm:cxn modelId="{AE90C72F-2648-5443-9165-A32F7D615E36}" type="presParOf" srcId="{8F1A0FE1-0251-0440-9235-022AF03CA71E}" destId="{03B4B40F-FF73-1A43-8C33-AD21B74E05AE}" srcOrd="3" destOrd="0" presId="urn:microsoft.com/office/officeart/2005/8/layout/hProcess11"/>
    <dgm:cxn modelId="{96E50B8E-7AEE-0D4C-8D64-F18691357673}" type="presParOf" srcId="{8F1A0FE1-0251-0440-9235-022AF03CA71E}" destId="{8C7D5A6E-5197-C840-AC0F-40A35BCBC14F}" srcOrd="4" destOrd="0" presId="urn:microsoft.com/office/officeart/2005/8/layout/hProcess11"/>
    <dgm:cxn modelId="{BB44983E-7B1A-F149-B9A7-253D00A51B19}" type="presParOf" srcId="{8C7D5A6E-5197-C840-AC0F-40A35BCBC14F}" destId="{C67831E3-8506-C14D-9058-E9C0DE6070D0}" srcOrd="0" destOrd="0" presId="urn:microsoft.com/office/officeart/2005/8/layout/hProcess11"/>
    <dgm:cxn modelId="{EEEE1503-ADE2-7047-B3FB-42675F8DB8BD}" type="presParOf" srcId="{8C7D5A6E-5197-C840-AC0F-40A35BCBC14F}" destId="{1740F7F4-FCE6-254E-971F-B71FB1033996}" srcOrd="1" destOrd="0" presId="urn:microsoft.com/office/officeart/2005/8/layout/hProcess11"/>
    <dgm:cxn modelId="{4E011C5A-DA2F-E144-AD41-561FDAF86298}" type="presParOf" srcId="{8C7D5A6E-5197-C840-AC0F-40A35BCBC14F}" destId="{E7ECE12D-0340-F14C-A38A-8D49DBD7E737}" srcOrd="2" destOrd="0" presId="urn:microsoft.com/office/officeart/2005/8/layout/hProcess11"/>
    <dgm:cxn modelId="{A4424B40-615D-F14C-9679-68724E631C42}" type="presParOf" srcId="{8F1A0FE1-0251-0440-9235-022AF03CA71E}" destId="{AA2797E3-6B5D-BA41-8D7E-52704618AEE8}" srcOrd="5" destOrd="0" presId="urn:microsoft.com/office/officeart/2005/8/layout/hProcess11"/>
    <dgm:cxn modelId="{D0B7FACC-5CA6-7941-8B1E-818977F1160D}" type="presParOf" srcId="{8F1A0FE1-0251-0440-9235-022AF03CA71E}" destId="{7B362EB6-9F78-D04C-BCC8-A6CB4C4DD69D}" srcOrd="6" destOrd="0" presId="urn:microsoft.com/office/officeart/2005/8/layout/hProcess11"/>
    <dgm:cxn modelId="{51CE7A87-6303-4446-B566-E5746CDABD5E}" type="presParOf" srcId="{7B362EB6-9F78-D04C-BCC8-A6CB4C4DD69D}" destId="{7A6F5A8A-91A6-CE4A-9528-08A61BEF9973}" srcOrd="0" destOrd="0" presId="urn:microsoft.com/office/officeart/2005/8/layout/hProcess11"/>
    <dgm:cxn modelId="{25504C43-8337-1E46-AD06-3A6BE1F45DA9}" type="presParOf" srcId="{7B362EB6-9F78-D04C-BCC8-A6CB4C4DD69D}" destId="{E58CDE1B-4E31-4945-8920-6C32299DEECC}" srcOrd="1" destOrd="0" presId="urn:microsoft.com/office/officeart/2005/8/layout/hProcess11"/>
    <dgm:cxn modelId="{C685660D-E5AC-C548-A6B0-CA9EF7F09D23}" type="presParOf" srcId="{7B362EB6-9F78-D04C-BCC8-A6CB4C4DD69D}" destId="{C81C24DB-21DA-D84A-9B9C-A0C8419E242B}"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434040-1ACE-2046-BE4C-3E78075AA33A}" type="doc">
      <dgm:prSet loTypeId="urn:microsoft.com/office/officeart/2005/8/layout/venn3" loCatId="" qsTypeId="urn:microsoft.com/office/officeart/2005/8/quickstyle/simple4" qsCatId="simple" csTypeId="urn:microsoft.com/office/officeart/2005/8/colors/accent1_2" csCatId="accent1" phldr="1"/>
      <dgm:spPr/>
      <dgm:t>
        <a:bodyPr/>
        <a:lstStyle/>
        <a:p>
          <a:endParaRPr lang="en-US"/>
        </a:p>
      </dgm:t>
    </dgm:pt>
    <dgm:pt modelId="{17978494-4AA9-5A49-A1A6-9E1A9A674B9A}">
      <dgm:prSet phldrT="[Text]"/>
      <dgm:spPr/>
      <dgm:t>
        <a:bodyPr/>
        <a:lstStyle/>
        <a:p>
          <a:r>
            <a:rPr lang="en-US" b="1" dirty="0">
              <a:solidFill>
                <a:srgbClr val="FF0000"/>
              </a:solidFill>
              <a:effectLst>
                <a:outerShdw blurRad="38100" dist="38100" dir="2700000" algn="tl">
                  <a:srgbClr val="FFFFFF"/>
                </a:outerShdw>
              </a:effectLst>
              <a:ea typeface="ＭＳ Ｐゴシック" pitchFamily="34" charset="-128"/>
            </a:rPr>
            <a:t>Ignores the </a:t>
          </a:r>
        </a:p>
        <a:p>
          <a:r>
            <a:rPr lang="en-US" b="1" dirty="0">
              <a:solidFill>
                <a:srgbClr val="FF0000"/>
              </a:solidFill>
              <a:effectLst>
                <a:outerShdw blurRad="38100" dist="38100" dir="2700000" algn="tl">
                  <a:srgbClr val="FFFFFF"/>
                </a:outerShdw>
              </a:effectLst>
              <a:ea typeface="ＭＳ Ｐゴシック" pitchFamily="34" charset="-128"/>
            </a:rPr>
            <a:t>time value</a:t>
          </a:r>
        </a:p>
        <a:p>
          <a:r>
            <a:rPr lang="en-US" b="1" dirty="0">
              <a:solidFill>
                <a:srgbClr val="FF0000"/>
              </a:solidFill>
              <a:effectLst>
                <a:outerShdw blurRad="38100" dist="38100" dir="2700000" algn="tl">
                  <a:srgbClr val="FFFFFF"/>
                </a:outerShdw>
              </a:effectLst>
              <a:ea typeface="ＭＳ Ｐゴシック" pitchFamily="34" charset="-128"/>
            </a:rPr>
            <a:t>of </a:t>
          </a:r>
          <a:r>
            <a:rPr lang="en-US" b="1" dirty="0">
              <a:solidFill>
                <a:srgbClr val="FF0000"/>
              </a:solidFill>
              <a:ea typeface="ＭＳ Ｐゴシック" pitchFamily="34" charset="-128"/>
            </a:rPr>
            <a:t>money</a:t>
          </a:r>
          <a:r>
            <a:rPr lang="en-US" b="1" dirty="0">
              <a:solidFill>
                <a:srgbClr val="FF0000"/>
              </a:solidFill>
              <a:effectLst>
                <a:outerShdw blurRad="38100" dist="38100" dir="2700000" algn="tl">
                  <a:srgbClr val="FFFFFF"/>
                </a:outerShdw>
              </a:effectLst>
              <a:ea typeface="ＭＳ Ｐゴシック" pitchFamily="34" charset="-128"/>
            </a:rPr>
            <a:t>.</a:t>
          </a:r>
          <a:endParaRPr lang="en-US" dirty="0">
            <a:solidFill>
              <a:srgbClr val="FF0000"/>
            </a:solidFill>
          </a:endParaRPr>
        </a:p>
      </dgm:t>
    </dgm:pt>
    <dgm:pt modelId="{3E44620B-1507-3542-B44C-C3B31EFC17E3}" type="parTrans" cxnId="{873A2718-BA4F-DE45-87C6-B5F9108251E1}">
      <dgm:prSet/>
      <dgm:spPr/>
      <dgm:t>
        <a:bodyPr/>
        <a:lstStyle/>
        <a:p>
          <a:endParaRPr lang="en-US"/>
        </a:p>
      </dgm:t>
    </dgm:pt>
    <dgm:pt modelId="{92EC14DB-820E-7E41-8022-D6BFAFD0382A}" type="sibTrans" cxnId="{873A2718-BA4F-DE45-87C6-B5F9108251E1}">
      <dgm:prSet/>
      <dgm:spPr/>
      <dgm:t>
        <a:bodyPr/>
        <a:lstStyle/>
        <a:p>
          <a:endParaRPr lang="en-US"/>
        </a:p>
      </dgm:t>
    </dgm:pt>
    <dgm:pt modelId="{4EACC02B-26F6-444B-8673-F7D2BD5707EA}">
      <dgm:prSet phldrT="[Text]"/>
      <dgm:spPr/>
      <dgm:t>
        <a:bodyPr/>
        <a:lstStyle/>
        <a:p>
          <a:r>
            <a:rPr lang="en-US" altLang="en-US" b="1" dirty="0">
              <a:solidFill>
                <a:srgbClr val="FF0000"/>
              </a:solidFill>
            </a:rPr>
            <a:t>Ignores cash</a:t>
          </a:r>
        </a:p>
        <a:p>
          <a:r>
            <a:rPr lang="en-US" altLang="en-US" b="1" dirty="0">
              <a:solidFill>
                <a:srgbClr val="FF0000"/>
              </a:solidFill>
            </a:rPr>
            <a:t>flows after </a:t>
          </a:r>
        </a:p>
        <a:p>
          <a:r>
            <a:rPr lang="en-US" altLang="en-US" b="1" dirty="0">
              <a:solidFill>
                <a:srgbClr val="FF0000"/>
              </a:solidFill>
            </a:rPr>
            <a:t>the payback</a:t>
          </a:r>
        </a:p>
        <a:p>
          <a:r>
            <a:rPr lang="en-US" altLang="en-US" b="1" dirty="0">
              <a:solidFill>
                <a:srgbClr val="FF0000"/>
              </a:solidFill>
            </a:rPr>
            <a:t>period.</a:t>
          </a:r>
          <a:endParaRPr lang="en-US" dirty="0">
            <a:solidFill>
              <a:srgbClr val="FF0000"/>
            </a:solidFill>
          </a:endParaRPr>
        </a:p>
      </dgm:t>
    </dgm:pt>
    <dgm:pt modelId="{B7519114-ECA3-6046-85DE-BFF6220FEDF3}" type="parTrans" cxnId="{60BD621A-6EF5-4D45-9603-B456758F39C3}">
      <dgm:prSet/>
      <dgm:spPr/>
      <dgm:t>
        <a:bodyPr/>
        <a:lstStyle/>
        <a:p>
          <a:endParaRPr lang="en-US"/>
        </a:p>
      </dgm:t>
    </dgm:pt>
    <dgm:pt modelId="{8D6B5760-A71D-304B-892F-BB0A6601EF87}" type="sibTrans" cxnId="{60BD621A-6EF5-4D45-9603-B456758F39C3}">
      <dgm:prSet/>
      <dgm:spPr/>
      <dgm:t>
        <a:bodyPr/>
        <a:lstStyle/>
        <a:p>
          <a:endParaRPr lang="en-US"/>
        </a:p>
      </dgm:t>
    </dgm:pt>
    <dgm:pt modelId="{B0A7EF82-45A7-E548-89D5-A02347A027E3}">
      <dgm:prSet phldrT="[Text]"/>
      <dgm:spPr/>
      <dgm:t>
        <a:bodyPr/>
        <a:lstStyle/>
        <a:p>
          <a:r>
            <a:rPr lang="en-US" b="1" dirty="0">
              <a:solidFill>
                <a:srgbClr val="FF0000"/>
              </a:solidFill>
              <a:effectLst>
                <a:outerShdw blurRad="38100" dist="38100" dir="2700000" algn="tl">
                  <a:srgbClr val="FFFFFF"/>
                </a:outerShdw>
              </a:effectLst>
              <a:ea typeface="ＭＳ Ｐゴシック" pitchFamily="34" charset="-128"/>
            </a:rPr>
            <a:t>Shorter payback period does not always mean a more desirable investment.</a:t>
          </a:r>
          <a:endParaRPr lang="en-US" dirty="0">
            <a:solidFill>
              <a:srgbClr val="FF0000"/>
            </a:solidFill>
          </a:endParaRPr>
        </a:p>
      </dgm:t>
    </dgm:pt>
    <dgm:pt modelId="{B91323F2-41B7-B44D-8C79-8F4111DE0AD2}" type="parTrans" cxnId="{71687420-4FCA-D443-AC6F-D8054F3B1200}">
      <dgm:prSet/>
      <dgm:spPr/>
      <dgm:t>
        <a:bodyPr/>
        <a:lstStyle/>
        <a:p>
          <a:endParaRPr lang="en-US"/>
        </a:p>
      </dgm:t>
    </dgm:pt>
    <dgm:pt modelId="{63D4C799-AF29-8043-8BBE-460814C67CDA}" type="sibTrans" cxnId="{71687420-4FCA-D443-AC6F-D8054F3B1200}">
      <dgm:prSet/>
      <dgm:spPr/>
      <dgm:t>
        <a:bodyPr/>
        <a:lstStyle/>
        <a:p>
          <a:endParaRPr lang="en-US"/>
        </a:p>
      </dgm:t>
    </dgm:pt>
    <dgm:pt modelId="{E0160C33-E54A-F244-AB31-DA0C7883F801}" type="pres">
      <dgm:prSet presAssocID="{1C434040-1ACE-2046-BE4C-3E78075AA33A}" presName="Name0" presStyleCnt="0">
        <dgm:presLayoutVars>
          <dgm:dir/>
          <dgm:resizeHandles val="exact"/>
        </dgm:presLayoutVars>
      </dgm:prSet>
      <dgm:spPr/>
    </dgm:pt>
    <dgm:pt modelId="{D7BDED55-5C48-6244-9B2A-4690FC4A9557}" type="pres">
      <dgm:prSet presAssocID="{17978494-4AA9-5A49-A1A6-9E1A9A674B9A}" presName="Name5" presStyleLbl="vennNode1" presStyleIdx="0" presStyleCnt="3">
        <dgm:presLayoutVars>
          <dgm:bulletEnabled val="1"/>
        </dgm:presLayoutVars>
      </dgm:prSet>
      <dgm:spPr/>
    </dgm:pt>
    <dgm:pt modelId="{1A87D7DC-16F0-BE48-BB38-075061EE98A4}" type="pres">
      <dgm:prSet presAssocID="{92EC14DB-820E-7E41-8022-D6BFAFD0382A}" presName="space" presStyleCnt="0"/>
      <dgm:spPr/>
    </dgm:pt>
    <dgm:pt modelId="{4DF5B332-92D0-F843-891F-1429877EF329}" type="pres">
      <dgm:prSet presAssocID="{4EACC02B-26F6-444B-8673-F7D2BD5707EA}" presName="Name5" presStyleLbl="vennNode1" presStyleIdx="1" presStyleCnt="3">
        <dgm:presLayoutVars>
          <dgm:bulletEnabled val="1"/>
        </dgm:presLayoutVars>
      </dgm:prSet>
      <dgm:spPr/>
    </dgm:pt>
    <dgm:pt modelId="{34945ED2-CBAC-CF41-B236-F35B26F905AD}" type="pres">
      <dgm:prSet presAssocID="{8D6B5760-A71D-304B-892F-BB0A6601EF87}" presName="space" presStyleCnt="0"/>
      <dgm:spPr/>
    </dgm:pt>
    <dgm:pt modelId="{4F42E33D-BAD6-E945-B368-734ABE0AC6D5}" type="pres">
      <dgm:prSet presAssocID="{B0A7EF82-45A7-E548-89D5-A02347A027E3}" presName="Name5" presStyleLbl="vennNode1" presStyleIdx="2" presStyleCnt="3">
        <dgm:presLayoutVars>
          <dgm:bulletEnabled val="1"/>
        </dgm:presLayoutVars>
      </dgm:prSet>
      <dgm:spPr/>
    </dgm:pt>
  </dgm:ptLst>
  <dgm:cxnLst>
    <dgm:cxn modelId="{80045F0A-4DE2-474C-A28C-87F0B86E98BC}" type="presOf" srcId="{1C434040-1ACE-2046-BE4C-3E78075AA33A}" destId="{E0160C33-E54A-F244-AB31-DA0C7883F801}" srcOrd="0" destOrd="0" presId="urn:microsoft.com/office/officeart/2005/8/layout/venn3"/>
    <dgm:cxn modelId="{873A2718-BA4F-DE45-87C6-B5F9108251E1}" srcId="{1C434040-1ACE-2046-BE4C-3E78075AA33A}" destId="{17978494-4AA9-5A49-A1A6-9E1A9A674B9A}" srcOrd="0" destOrd="0" parTransId="{3E44620B-1507-3542-B44C-C3B31EFC17E3}" sibTransId="{92EC14DB-820E-7E41-8022-D6BFAFD0382A}"/>
    <dgm:cxn modelId="{60BD621A-6EF5-4D45-9603-B456758F39C3}" srcId="{1C434040-1ACE-2046-BE4C-3E78075AA33A}" destId="{4EACC02B-26F6-444B-8673-F7D2BD5707EA}" srcOrd="1" destOrd="0" parTransId="{B7519114-ECA3-6046-85DE-BFF6220FEDF3}" sibTransId="{8D6B5760-A71D-304B-892F-BB0A6601EF87}"/>
    <dgm:cxn modelId="{71687420-4FCA-D443-AC6F-D8054F3B1200}" srcId="{1C434040-1ACE-2046-BE4C-3E78075AA33A}" destId="{B0A7EF82-45A7-E548-89D5-A02347A027E3}" srcOrd="2" destOrd="0" parTransId="{B91323F2-41B7-B44D-8C79-8F4111DE0AD2}" sibTransId="{63D4C799-AF29-8043-8BBE-460814C67CDA}"/>
    <dgm:cxn modelId="{0CEDD76E-6781-6D47-867E-8EAA4BCDB51F}" type="presOf" srcId="{17978494-4AA9-5A49-A1A6-9E1A9A674B9A}" destId="{D7BDED55-5C48-6244-9B2A-4690FC4A9557}" srcOrd="0" destOrd="0" presId="urn:microsoft.com/office/officeart/2005/8/layout/venn3"/>
    <dgm:cxn modelId="{4C32C275-A66E-6945-9582-06B7280D32A3}" type="presOf" srcId="{B0A7EF82-45A7-E548-89D5-A02347A027E3}" destId="{4F42E33D-BAD6-E945-B368-734ABE0AC6D5}" srcOrd="0" destOrd="0" presId="urn:microsoft.com/office/officeart/2005/8/layout/venn3"/>
    <dgm:cxn modelId="{4C5BE5F0-5CC5-C745-85A6-D98B6D41F95D}" type="presOf" srcId="{4EACC02B-26F6-444B-8673-F7D2BD5707EA}" destId="{4DF5B332-92D0-F843-891F-1429877EF329}" srcOrd="0" destOrd="0" presId="urn:microsoft.com/office/officeart/2005/8/layout/venn3"/>
    <dgm:cxn modelId="{2DEDC319-4527-F444-AC87-8A5FDDD5F386}" type="presParOf" srcId="{E0160C33-E54A-F244-AB31-DA0C7883F801}" destId="{D7BDED55-5C48-6244-9B2A-4690FC4A9557}" srcOrd="0" destOrd="0" presId="urn:microsoft.com/office/officeart/2005/8/layout/venn3"/>
    <dgm:cxn modelId="{1FD2536E-E89F-8B4E-930B-7FBD70382464}" type="presParOf" srcId="{E0160C33-E54A-F244-AB31-DA0C7883F801}" destId="{1A87D7DC-16F0-BE48-BB38-075061EE98A4}" srcOrd="1" destOrd="0" presId="urn:microsoft.com/office/officeart/2005/8/layout/venn3"/>
    <dgm:cxn modelId="{141395DF-27DF-1F4F-917A-6B904C451849}" type="presParOf" srcId="{E0160C33-E54A-F244-AB31-DA0C7883F801}" destId="{4DF5B332-92D0-F843-891F-1429877EF329}" srcOrd="2" destOrd="0" presId="urn:microsoft.com/office/officeart/2005/8/layout/venn3"/>
    <dgm:cxn modelId="{EC905AC3-B5F8-0F42-99A5-A56C21CFD442}" type="presParOf" srcId="{E0160C33-E54A-F244-AB31-DA0C7883F801}" destId="{34945ED2-CBAC-CF41-B236-F35B26F905AD}" srcOrd="3" destOrd="0" presId="urn:microsoft.com/office/officeart/2005/8/layout/venn3"/>
    <dgm:cxn modelId="{94041EC9-93B3-7848-BE55-9B3F37CC4E27}" type="presParOf" srcId="{E0160C33-E54A-F244-AB31-DA0C7883F801}" destId="{4F42E33D-BAD6-E945-B368-734ABE0AC6D5}"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434040-1ACE-2046-BE4C-3E78075AA33A}" type="doc">
      <dgm:prSet loTypeId="urn:microsoft.com/office/officeart/2005/8/layout/venn3" loCatId="" qsTypeId="urn:microsoft.com/office/officeart/2005/8/quickstyle/simple4" qsCatId="simple" csTypeId="urn:microsoft.com/office/officeart/2005/8/colors/accent1_2" csCatId="accent1" phldr="1"/>
      <dgm:spPr/>
      <dgm:t>
        <a:bodyPr/>
        <a:lstStyle/>
        <a:p>
          <a:endParaRPr lang="en-US"/>
        </a:p>
      </dgm:t>
    </dgm:pt>
    <dgm:pt modelId="{17978494-4AA9-5A49-A1A6-9E1A9A674B9A}">
      <dgm:prSet phldrT="[Text]"/>
      <dgm:spPr/>
      <dgm:t>
        <a:bodyPr/>
        <a:lstStyle/>
        <a:p>
          <a:r>
            <a:rPr lang="en-US" altLang="en-US" b="1" dirty="0">
              <a:solidFill>
                <a:srgbClr val="00B050"/>
              </a:solidFill>
            </a:rPr>
            <a:t>Serves as screening tool.</a:t>
          </a:r>
          <a:endParaRPr lang="en-US" dirty="0">
            <a:solidFill>
              <a:srgbClr val="00B050"/>
            </a:solidFill>
          </a:endParaRPr>
        </a:p>
      </dgm:t>
    </dgm:pt>
    <dgm:pt modelId="{3E44620B-1507-3542-B44C-C3B31EFC17E3}" type="parTrans" cxnId="{873A2718-BA4F-DE45-87C6-B5F9108251E1}">
      <dgm:prSet/>
      <dgm:spPr/>
      <dgm:t>
        <a:bodyPr/>
        <a:lstStyle/>
        <a:p>
          <a:endParaRPr lang="en-US"/>
        </a:p>
      </dgm:t>
    </dgm:pt>
    <dgm:pt modelId="{92EC14DB-820E-7E41-8022-D6BFAFD0382A}" type="sibTrans" cxnId="{873A2718-BA4F-DE45-87C6-B5F9108251E1}">
      <dgm:prSet/>
      <dgm:spPr/>
      <dgm:t>
        <a:bodyPr/>
        <a:lstStyle/>
        <a:p>
          <a:endParaRPr lang="en-US"/>
        </a:p>
      </dgm:t>
    </dgm:pt>
    <dgm:pt modelId="{4EACC02B-26F6-444B-8673-F7D2BD5707EA}">
      <dgm:prSet phldrT="[Text]"/>
      <dgm:spPr/>
      <dgm:t>
        <a:bodyPr/>
        <a:lstStyle/>
        <a:p>
          <a:r>
            <a:rPr lang="en-US" altLang="en-US" b="1" dirty="0">
              <a:solidFill>
                <a:srgbClr val="00B050"/>
              </a:solidFill>
            </a:rPr>
            <a:t>Identifies investments that recoup cash investments quickly.</a:t>
          </a:r>
          <a:endParaRPr lang="en-US" dirty="0">
            <a:solidFill>
              <a:srgbClr val="00B050"/>
            </a:solidFill>
          </a:endParaRPr>
        </a:p>
      </dgm:t>
    </dgm:pt>
    <dgm:pt modelId="{B7519114-ECA3-6046-85DE-BFF6220FEDF3}" type="parTrans" cxnId="{60BD621A-6EF5-4D45-9603-B456758F39C3}">
      <dgm:prSet/>
      <dgm:spPr/>
      <dgm:t>
        <a:bodyPr/>
        <a:lstStyle/>
        <a:p>
          <a:endParaRPr lang="en-US"/>
        </a:p>
      </dgm:t>
    </dgm:pt>
    <dgm:pt modelId="{8D6B5760-A71D-304B-892F-BB0A6601EF87}" type="sibTrans" cxnId="{60BD621A-6EF5-4D45-9603-B456758F39C3}">
      <dgm:prSet/>
      <dgm:spPr/>
      <dgm:t>
        <a:bodyPr/>
        <a:lstStyle/>
        <a:p>
          <a:endParaRPr lang="en-US"/>
        </a:p>
      </dgm:t>
    </dgm:pt>
    <dgm:pt modelId="{B0A7EF82-45A7-E548-89D5-A02347A027E3}">
      <dgm:prSet phldrT="[Text]"/>
      <dgm:spPr/>
      <dgm:t>
        <a:bodyPr/>
        <a:lstStyle/>
        <a:p>
          <a:r>
            <a:rPr lang="en-US" altLang="en-US" b="1" dirty="0">
              <a:solidFill>
                <a:srgbClr val="00B050"/>
              </a:solidFill>
            </a:rPr>
            <a:t>Identifies products that recoup initial investment quickly.</a:t>
          </a:r>
          <a:endParaRPr lang="en-US" dirty="0">
            <a:solidFill>
              <a:srgbClr val="00B050"/>
            </a:solidFill>
          </a:endParaRPr>
        </a:p>
      </dgm:t>
    </dgm:pt>
    <dgm:pt modelId="{B91323F2-41B7-B44D-8C79-8F4111DE0AD2}" type="parTrans" cxnId="{71687420-4FCA-D443-AC6F-D8054F3B1200}">
      <dgm:prSet/>
      <dgm:spPr/>
      <dgm:t>
        <a:bodyPr/>
        <a:lstStyle/>
        <a:p>
          <a:endParaRPr lang="en-US"/>
        </a:p>
      </dgm:t>
    </dgm:pt>
    <dgm:pt modelId="{63D4C799-AF29-8043-8BBE-460814C67CDA}" type="sibTrans" cxnId="{71687420-4FCA-D443-AC6F-D8054F3B1200}">
      <dgm:prSet/>
      <dgm:spPr/>
      <dgm:t>
        <a:bodyPr/>
        <a:lstStyle/>
        <a:p>
          <a:endParaRPr lang="en-US"/>
        </a:p>
      </dgm:t>
    </dgm:pt>
    <dgm:pt modelId="{E0160C33-E54A-F244-AB31-DA0C7883F801}" type="pres">
      <dgm:prSet presAssocID="{1C434040-1ACE-2046-BE4C-3E78075AA33A}" presName="Name0" presStyleCnt="0">
        <dgm:presLayoutVars>
          <dgm:dir/>
          <dgm:resizeHandles val="exact"/>
        </dgm:presLayoutVars>
      </dgm:prSet>
      <dgm:spPr/>
    </dgm:pt>
    <dgm:pt modelId="{D7BDED55-5C48-6244-9B2A-4690FC4A9557}" type="pres">
      <dgm:prSet presAssocID="{17978494-4AA9-5A49-A1A6-9E1A9A674B9A}" presName="Name5" presStyleLbl="vennNode1" presStyleIdx="0" presStyleCnt="3">
        <dgm:presLayoutVars>
          <dgm:bulletEnabled val="1"/>
        </dgm:presLayoutVars>
      </dgm:prSet>
      <dgm:spPr/>
    </dgm:pt>
    <dgm:pt modelId="{1A87D7DC-16F0-BE48-BB38-075061EE98A4}" type="pres">
      <dgm:prSet presAssocID="{92EC14DB-820E-7E41-8022-D6BFAFD0382A}" presName="space" presStyleCnt="0"/>
      <dgm:spPr/>
    </dgm:pt>
    <dgm:pt modelId="{4DF5B332-92D0-F843-891F-1429877EF329}" type="pres">
      <dgm:prSet presAssocID="{4EACC02B-26F6-444B-8673-F7D2BD5707EA}" presName="Name5" presStyleLbl="vennNode1" presStyleIdx="1" presStyleCnt="3">
        <dgm:presLayoutVars>
          <dgm:bulletEnabled val="1"/>
        </dgm:presLayoutVars>
      </dgm:prSet>
      <dgm:spPr/>
    </dgm:pt>
    <dgm:pt modelId="{34945ED2-CBAC-CF41-B236-F35B26F905AD}" type="pres">
      <dgm:prSet presAssocID="{8D6B5760-A71D-304B-892F-BB0A6601EF87}" presName="space" presStyleCnt="0"/>
      <dgm:spPr/>
    </dgm:pt>
    <dgm:pt modelId="{4F42E33D-BAD6-E945-B368-734ABE0AC6D5}" type="pres">
      <dgm:prSet presAssocID="{B0A7EF82-45A7-E548-89D5-A02347A027E3}" presName="Name5" presStyleLbl="vennNode1" presStyleIdx="2" presStyleCnt="3">
        <dgm:presLayoutVars>
          <dgm:bulletEnabled val="1"/>
        </dgm:presLayoutVars>
      </dgm:prSet>
      <dgm:spPr/>
    </dgm:pt>
  </dgm:ptLst>
  <dgm:cxnLst>
    <dgm:cxn modelId="{C41A590D-3535-644F-B17E-079DEACF4D3B}" type="presOf" srcId="{4EACC02B-26F6-444B-8673-F7D2BD5707EA}" destId="{4DF5B332-92D0-F843-891F-1429877EF329}" srcOrd="0" destOrd="0" presId="urn:microsoft.com/office/officeart/2005/8/layout/venn3"/>
    <dgm:cxn modelId="{873A2718-BA4F-DE45-87C6-B5F9108251E1}" srcId="{1C434040-1ACE-2046-BE4C-3E78075AA33A}" destId="{17978494-4AA9-5A49-A1A6-9E1A9A674B9A}" srcOrd="0" destOrd="0" parTransId="{3E44620B-1507-3542-B44C-C3B31EFC17E3}" sibTransId="{92EC14DB-820E-7E41-8022-D6BFAFD0382A}"/>
    <dgm:cxn modelId="{60BD621A-6EF5-4D45-9603-B456758F39C3}" srcId="{1C434040-1ACE-2046-BE4C-3E78075AA33A}" destId="{4EACC02B-26F6-444B-8673-F7D2BD5707EA}" srcOrd="1" destOrd="0" parTransId="{B7519114-ECA3-6046-85DE-BFF6220FEDF3}" sibTransId="{8D6B5760-A71D-304B-892F-BB0A6601EF87}"/>
    <dgm:cxn modelId="{71687420-4FCA-D443-AC6F-D8054F3B1200}" srcId="{1C434040-1ACE-2046-BE4C-3E78075AA33A}" destId="{B0A7EF82-45A7-E548-89D5-A02347A027E3}" srcOrd="2" destOrd="0" parTransId="{B91323F2-41B7-B44D-8C79-8F4111DE0AD2}" sibTransId="{63D4C799-AF29-8043-8BBE-460814C67CDA}"/>
    <dgm:cxn modelId="{E5A9D4A3-A381-604F-98C4-ADAFF6AEAD36}" type="presOf" srcId="{1C434040-1ACE-2046-BE4C-3E78075AA33A}" destId="{E0160C33-E54A-F244-AB31-DA0C7883F801}" srcOrd="0" destOrd="0" presId="urn:microsoft.com/office/officeart/2005/8/layout/venn3"/>
    <dgm:cxn modelId="{36115CB1-BEE2-4748-8038-4ED6E205C08B}" type="presOf" srcId="{17978494-4AA9-5A49-A1A6-9E1A9A674B9A}" destId="{D7BDED55-5C48-6244-9B2A-4690FC4A9557}" srcOrd="0" destOrd="0" presId="urn:microsoft.com/office/officeart/2005/8/layout/venn3"/>
    <dgm:cxn modelId="{AAF640D7-3942-4F48-9CCE-66C82451E6DA}" type="presOf" srcId="{B0A7EF82-45A7-E548-89D5-A02347A027E3}" destId="{4F42E33D-BAD6-E945-B368-734ABE0AC6D5}" srcOrd="0" destOrd="0" presId="urn:microsoft.com/office/officeart/2005/8/layout/venn3"/>
    <dgm:cxn modelId="{28E43A10-B7BE-7045-B76B-63047770EEAA}" type="presParOf" srcId="{E0160C33-E54A-F244-AB31-DA0C7883F801}" destId="{D7BDED55-5C48-6244-9B2A-4690FC4A9557}" srcOrd="0" destOrd="0" presId="urn:microsoft.com/office/officeart/2005/8/layout/venn3"/>
    <dgm:cxn modelId="{B142757B-7FF6-304C-9028-001184065629}" type="presParOf" srcId="{E0160C33-E54A-F244-AB31-DA0C7883F801}" destId="{1A87D7DC-16F0-BE48-BB38-075061EE98A4}" srcOrd="1" destOrd="0" presId="urn:microsoft.com/office/officeart/2005/8/layout/venn3"/>
    <dgm:cxn modelId="{97F2E615-7689-294E-A5C7-A9F8A1B38C7D}" type="presParOf" srcId="{E0160C33-E54A-F244-AB31-DA0C7883F801}" destId="{4DF5B332-92D0-F843-891F-1429877EF329}" srcOrd="2" destOrd="0" presId="urn:microsoft.com/office/officeart/2005/8/layout/venn3"/>
    <dgm:cxn modelId="{727F6587-865A-764A-8A14-33073AE515DF}" type="presParOf" srcId="{E0160C33-E54A-F244-AB31-DA0C7883F801}" destId="{34945ED2-CBAC-CF41-B236-F35B26F905AD}" srcOrd="3" destOrd="0" presId="urn:microsoft.com/office/officeart/2005/8/layout/venn3"/>
    <dgm:cxn modelId="{7F94420A-1D9D-EE43-AA19-A8F6E370915E}" type="presParOf" srcId="{E0160C33-E54A-F244-AB31-DA0C7883F801}" destId="{4F42E33D-BAD6-E945-B368-734ABE0AC6D5}"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05C885-4795-D94B-82A3-BFF2471DD7AA}" type="doc">
      <dgm:prSet loTypeId="urn:microsoft.com/office/officeart/2005/8/layout/hChevron3" loCatId="" qsTypeId="urn:microsoft.com/office/officeart/2005/8/quickstyle/simple4" qsCatId="simple" csTypeId="urn:microsoft.com/office/officeart/2005/8/colors/accent1_2" csCatId="accent1" phldr="1"/>
      <dgm:spPr/>
    </dgm:pt>
    <dgm:pt modelId="{86F34887-29AB-3045-8F54-9A16945B1336}">
      <dgm:prSet phldrT="[Text]"/>
      <dgm:spPr/>
      <dgm:t>
        <a:bodyPr/>
        <a:lstStyle/>
        <a:p>
          <a:r>
            <a:rPr lang="en-US" dirty="0"/>
            <a:t>Year</a:t>
          </a:r>
          <a:r>
            <a:rPr lang="en-US" baseline="0" dirty="0"/>
            <a:t> 1</a:t>
          </a:r>
        </a:p>
        <a:p>
          <a:r>
            <a:rPr lang="en-US" baseline="0" dirty="0"/>
            <a:t>$1,000</a:t>
          </a:r>
          <a:endParaRPr lang="en-US" dirty="0"/>
        </a:p>
      </dgm:t>
    </dgm:pt>
    <dgm:pt modelId="{C7CF6137-B6E4-3141-A1C8-7DAD8610848B}" type="parTrans" cxnId="{4B431184-B948-474D-857D-9191272A9850}">
      <dgm:prSet/>
      <dgm:spPr/>
      <dgm:t>
        <a:bodyPr/>
        <a:lstStyle/>
        <a:p>
          <a:endParaRPr lang="en-US"/>
        </a:p>
      </dgm:t>
    </dgm:pt>
    <dgm:pt modelId="{75A2C4C6-31BF-AF44-83FE-4A640E8EC61E}" type="sibTrans" cxnId="{4B431184-B948-474D-857D-9191272A9850}">
      <dgm:prSet/>
      <dgm:spPr/>
      <dgm:t>
        <a:bodyPr/>
        <a:lstStyle/>
        <a:p>
          <a:endParaRPr lang="en-US"/>
        </a:p>
      </dgm:t>
    </dgm:pt>
    <dgm:pt modelId="{FD6531C9-E64C-9042-813D-F6C56F4EB040}">
      <dgm:prSet phldrT="[Text]"/>
      <dgm:spPr/>
      <dgm:t>
        <a:bodyPr/>
        <a:lstStyle/>
        <a:p>
          <a:r>
            <a:rPr lang="en-US" dirty="0"/>
            <a:t>Year 2</a:t>
          </a:r>
        </a:p>
        <a:p>
          <a:r>
            <a:rPr lang="en-US" dirty="0"/>
            <a:t>$0</a:t>
          </a:r>
        </a:p>
      </dgm:t>
    </dgm:pt>
    <dgm:pt modelId="{3449EB90-4B76-514F-B9E1-FF6EDE3E0228}" type="parTrans" cxnId="{0AF6A25C-8186-7E48-A5A1-E84268D8D43C}">
      <dgm:prSet/>
      <dgm:spPr/>
      <dgm:t>
        <a:bodyPr/>
        <a:lstStyle/>
        <a:p>
          <a:endParaRPr lang="en-US"/>
        </a:p>
      </dgm:t>
    </dgm:pt>
    <dgm:pt modelId="{B122EA33-1171-674B-BAB0-61C4AFE081C6}" type="sibTrans" cxnId="{0AF6A25C-8186-7E48-A5A1-E84268D8D43C}">
      <dgm:prSet/>
      <dgm:spPr/>
      <dgm:t>
        <a:bodyPr/>
        <a:lstStyle/>
        <a:p>
          <a:endParaRPr lang="en-US"/>
        </a:p>
      </dgm:t>
    </dgm:pt>
    <dgm:pt modelId="{C175A20D-5D19-CB44-999C-27C1C4F153B3}">
      <dgm:prSet phldrT="[Text]"/>
      <dgm:spPr/>
      <dgm:t>
        <a:bodyPr/>
        <a:lstStyle/>
        <a:p>
          <a:r>
            <a:rPr lang="en-US" dirty="0"/>
            <a:t>Year 3</a:t>
          </a:r>
        </a:p>
        <a:p>
          <a:r>
            <a:rPr lang="en-US" dirty="0"/>
            <a:t>$2,000</a:t>
          </a:r>
        </a:p>
      </dgm:t>
    </dgm:pt>
    <dgm:pt modelId="{6E3F6088-D3DF-4D40-AA7C-163C22087F59}" type="parTrans" cxnId="{583E91D9-2581-2F46-9595-22683AB200A5}">
      <dgm:prSet/>
      <dgm:spPr/>
      <dgm:t>
        <a:bodyPr/>
        <a:lstStyle/>
        <a:p>
          <a:endParaRPr lang="en-US"/>
        </a:p>
      </dgm:t>
    </dgm:pt>
    <dgm:pt modelId="{29C1522B-7FBC-CD4F-A305-9D6FEA13F070}" type="sibTrans" cxnId="{583E91D9-2581-2F46-9595-22683AB200A5}">
      <dgm:prSet/>
      <dgm:spPr/>
      <dgm:t>
        <a:bodyPr/>
        <a:lstStyle/>
        <a:p>
          <a:endParaRPr lang="en-US"/>
        </a:p>
      </dgm:t>
    </dgm:pt>
    <dgm:pt modelId="{723FE889-5758-544F-ADAC-DB58A05680F3}">
      <dgm:prSet phldrT="[Text]"/>
      <dgm:spPr/>
      <dgm:t>
        <a:bodyPr/>
        <a:lstStyle/>
        <a:p>
          <a:r>
            <a:rPr lang="en-US" dirty="0"/>
            <a:t>Year 4</a:t>
          </a:r>
        </a:p>
        <a:p>
          <a:r>
            <a:rPr lang="en-US" dirty="0"/>
            <a:t>$1,000</a:t>
          </a:r>
        </a:p>
      </dgm:t>
    </dgm:pt>
    <dgm:pt modelId="{F6798C75-3189-3C4D-A0CA-32DD8E516E1F}" type="parTrans" cxnId="{7ED597A1-89EB-5D4C-8F59-46FA2B321624}">
      <dgm:prSet/>
      <dgm:spPr/>
      <dgm:t>
        <a:bodyPr/>
        <a:lstStyle/>
        <a:p>
          <a:endParaRPr lang="en-US"/>
        </a:p>
      </dgm:t>
    </dgm:pt>
    <dgm:pt modelId="{478F41FE-F535-5041-879F-D7D8B02AD106}" type="sibTrans" cxnId="{7ED597A1-89EB-5D4C-8F59-46FA2B321624}">
      <dgm:prSet/>
      <dgm:spPr/>
      <dgm:t>
        <a:bodyPr/>
        <a:lstStyle/>
        <a:p>
          <a:endParaRPr lang="en-US"/>
        </a:p>
      </dgm:t>
    </dgm:pt>
    <dgm:pt modelId="{9BDFF344-893B-C440-B1B6-C9ED5C558BD3}">
      <dgm:prSet phldrT="[Text]"/>
      <dgm:spPr/>
      <dgm:t>
        <a:bodyPr/>
        <a:lstStyle/>
        <a:p>
          <a:r>
            <a:rPr lang="en-US" dirty="0"/>
            <a:t>Year 5</a:t>
          </a:r>
        </a:p>
        <a:p>
          <a:r>
            <a:rPr lang="en-US" dirty="0"/>
            <a:t>$500</a:t>
          </a:r>
        </a:p>
      </dgm:t>
    </dgm:pt>
    <dgm:pt modelId="{A372C568-8A66-C645-ACBA-01AE954E9B98}" type="parTrans" cxnId="{BB0B1AF7-4F32-9641-976B-8E58B968E755}">
      <dgm:prSet/>
      <dgm:spPr/>
      <dgm:t>
        <a:bodyPr/>
        <a:lstStyle/>
        <a:p>
          <a:endParaRPr lang="en-US"/>
        </a:p>
      </dgm:t>
    </dgm:pt>
    <dgm:pt modelId="{2E614EDA-65FC-0A49-B454-5372BB55B5F0}" type="sibTrans" cxnId="{BB0B1AF7-4F32-9641-976B-8E58B968E755}">
      <dgm:prSet/>
      <dgm:spPr/>
      <dgm:t>
        <a:bodyPr/>
        <a:lstStyle/>
        <a:p>
          <a:endParaRPr lang="en-US"/>
        </a:p>
      </dgm:t>
    </dgm:pt>
    <dgm:pt modelId="{35D7F1E3-C18C-744F-89CF-577844D5BA3C}" type="pres">
      <dgm:prSet presAssocID="{ED05C885-4795-D94B-82A3-BFF2471DD7AA}" presName="Name0" presStyleCnt="0">
        <dgm:presLayoutVars>
          <dgm:dir/>
          <dgm:resizeHandles val="exact"/>
        </dgm:presLayoutVars>
      </dgm:prSet>
      <dgm:spPr/>
    </dgm:pt>
    <dgm:pt modelId="{2AED36CF-BD08-4F4B-8AAA-16B227A448E7}" type="pres">
      <dgm:prSet presAssocID="{86F34887-29AB-3045-8F54-9A16945B1336}" presName="parTxOnly" presStyleLbl="node1" presStyleIdx="0" presStyleCnt="5">
        <dgm:presLayoutVars>
          <dgm:bulletEnabled val="1"/>
        </dgm:presLayoutVars>
      </dgm:prSet>
      <dgm:spPr/>
    </dgm:pt>
    <dgm:pt modelId="{353842A6-521F-1B4D-93B9-0E5D8BC2E58A}" type="pres">
      <dgm:prSet presAssocID="{75A2C4C6-31BF-AF44-83FE-4A640E8EC61E}" presName="parSpace" presStyleCnt="0"/>
      <dgm:spPr/>
    </dgm:pt>
    <dgm:pt modelId="{909DA9A5-5143-FC48-877E-A3435B125241}" type="pres">
      <dgm:prSet presAssocID="{FD6531C9-E64C-9042-813D-F6C56F4EB040}" presName="parTxOnly" presStyleLbl="node1" presStyleIdx="1" presStyleCnt="5">
        <dgm:presLayoutVars>
          <dgm:bulletEnabled val="1"/>
        </dgm:presLayoutVars>
      </dgm:prSet>
      <dgm:spPr/>
    </dgm:pt>
    <dgm:pt modelId="{C45E8672-2338-5B42-B9CD-BFA0B7EC53BD}" type="pres">
      <dgm:prSet presAssocID="{B122EA33-1171-674B-BAB0-61C4AFE081C6}" presName="parSpace" presStyleCnt="0"/>
      <dgm:spPr/>
    </dgm:pt>
    <dgm:pt modelId="{40A0783A-262C-C54D-BB8C-B4F5CA805B4B}" type="pres">
      <dgm:prSet presAssocID="{C175A20D-5D19-CB44-999C-27C1C4F153B3}" presName="parTxOnly" presStyleLbl="node1" presStyleIdx="2" presStyleCnt="5">
        <dgm:presLayoutVars>
          <dgm:bulletEnabled val="1"/>
        </dgm:presLayoutVars>
      </dgm:prSet>
      <dgm:spPr/>
    </dgm:pt>
    <dgm:pt modelId="{02EC2BC9-0450-7240-AFDD-CD6DDDF2875B}" type="pres">
      <dgm:prSet presAssocID="{29C1522B-7FBC-CD4F-A305-9D6FEA13F070}" presName="parSpace" presStyleCnt="0"/>
      <dgm:spPr/>
    </dgm:pt>
    <dgm:pt modelId="{990AD4B5-5B47-B744-9CA5-397DCB1CDA0A}" type="pres">
      <dgm:prSet presAssocID="{723FE889-5758-544F-ADAC-DB58A05680F3}" presName="parTxOnly" presStyleLbl="node1" presStyleIdx="3" presStyleCnt="5">
        <dgm:presLayoutVars>
          <dgm:bulletEnabled val="1"/>
        </dgm:presLayoutVars>
      </dgm:prSet>
      <dgm:spPr/>
    </dgm:pt>
    <dgm:pt modelId="{F997B9AB-2663-144A-8A5A-D4221BCC2207}" type="pres">
      <dgm:prSet presAssocID="{478F41FE-F535-5041-879F-D7D8B02AD106}" presName="parSpace" presStyleCnt="0"/>
      <dgm:spPr/>
    </dgm:pt>
    <dgm:pt modelId="{0D0C35DB-14D1-D440-B475-93F000E31672}" type="pres">
      <dgm:prSet presAssocID="{9BDFF344-893B-C440-B1B6-C9ED5C558BD3}" presName="parTxOnly" presStyleLbl="node1" presStyleIdx="4" presStyleCnt="5">
        <dgm:presLayoutVars>
          <dgm:bulletEnabled val="1"/>
        </dgm:presLayoutVars>
      </dgm:prSet>
      <dgm:spPr/>
    </dgm:pt>
  </dgm:ptLst>
  <dgm:cxnLst>
    <dgm:cxn modelId="{CFB60B00-7AAC-F94E-B840-6DD29A936422}" type="presOf" srcId="{723FE889-5758-544F-ADAC-DB58A05680F3}" destId="{990AD4B5-5B47-B744-9CA5-397DCB1CDA0A}" srcOrd="0" destOrd="0" presId="urn:microsoft.com/office/officeart/2005/8/layout/hChevron3"/>
    <dgm:cxn modelId="{1512C903-E264-284D-AC08-F5F5F11810F4}" type="presOf" srcId="{9BDFF344-893B-C440-B1B6-C9ED5C558BD3}" destId="{0D0C35DB-14D1-D440-B475-93F000E31672}" srcOrd="0" destOrd="0" presId="urn:microsoft.com/office/officeart/2005/8/layout/hChevron3"/>
    <dgm:cxn modelId="{2D0B895B-8402-8F4E-AB4B-D4555212E5D6}" type="presOf" srcId="{FD6531C9-E64C-9042-813D-F6C56F4EB040}" destId="{909DA9A5-5143-FC48-877E-A3435B125241}" srcOrd="0" destOrd="0" presId="urn:microsoft.com/office/officeart/2005/8/layout/hChevron3"/>
    <dgm:cxn modelId="{0AF6A25C-8186-7E48-A5A1-E84268D8D43C}" srcId="{ED05C885-4795-D94B-82A3-BFF2471DD7AA}" destId="{FD6531C9-E64C-9042-813D-F6C56F4EB040}" srcOrd="1" destOrd="0" parTransId="{3449EB90-4B76-514F-B9E1-FF6EDE3E0228}" sibTransId="{B122EA33-1171-674B-BAB0-61C4AFE081C6}"/>
    <dgm:cxn modelId="{41D4E67E-CB52-974F-BC42-C9B09E21F375}" type="presOf" srcId="{ED05C885-4795-D94B-82A3-BFF2471DD7AA}" destId="{35D7F1E3-C18C-744F-89CF-577844D5BA3C}" srcOrd="0" destOrd="0" presId="urn:microsoft.com/office/officeart/2005/8/layout/hChevron3"/>
    <dgm:cxn modelId="{4B431184-B948-474D-857D-9191272A9850}" srcId="{ED05C885-4795-D94B-82A3-BFF2471DD7AA}" destId="{86F34887-29AB-3045-8F54-9A16945B1336}" srcOrd="0" destOrd="0" parTransId="{C7CF6137-B6E4-3141-A1C8-7DAD8610848B}" sibTransId="{75A2C4C6-31BF-AF44-83FE-4A640E8EC61E}"/>
    <dgm:cxn modelId="{7ED597A1-89EB-5D4C-8F59-46FA2B321624}" srcId="{ED05C885-4795-D94B-82A3-BFF2471DD7AA}" destId="{723FE889-5758-544F-ADAC-DB58A05680F3}" srcOrd="3" destOrd="0" parTransId="{F6798C75-3189-3C4D-A0CA-32DD8E516E1F}" sibTransId="{478F41FE-F535-5041-879F-D7D8B02AD106}"/>
    <dgm:cxn modelId="{583E91D9-2581-2F46-9595-22683AB200A5}" srcId="{ED05C885-4795-D94B-82A3-BFF2471DD7AA}" destId="{C175A20D-5D19-CB44-999C-27C1C4F153B3}" srcOrd="2" destOrd="0" parTransId="{6E3F6088-D3DF-4D40-AA7C-163C22087F59}" sibTransId="{29C1522B-7FBC-CD4F-A305-9D6FEA13F070}"/>
    <dgm:cxn modelId="{6313FCE9-D038-4042-ACAD-EE67BAE5A33B}" type="presOf" srcId="{C175A20D-5D19-CB44-999C-27C1C4F153B3}" destId="{40A0783A-262C-C54D-BB8C-B4F5CA805B4B}" srcOrd="0" destOrd="0" presId="urn:microsoft.com/office/officeart/2005/8/layout/hChevron3"/>
    <dgm:cxn modelId="{BB0B1AF7-4F32-9641-976B-8E58B968E755}" srcId="{ED05C885-4795-D94B-82A3-BFF2471DD7AA}" destId="{9BDFF344-893B-C440-B1B6-C9ED5C558BD3}" srcOrd="4" destOrd="0" parTransId="{A372C568-8A66-C645-ACBA-01AE954E9B98}" sibTransId="{2E614EDA-65FC-0A49-B454-5372BB55B5F0}"/>
    <dgm:cxn modelId="{B77EC3F9-424C-E848-AE87-D634236375E1}" type="presOf" srcId="{86F34887-29AB-3045-8F54-9A16945B1336}" destId="{2AED36CF-BD08-4F4B-8AAA-16B227A448E7}" srcOrd="0" destOrd="0" presId="urn:microsoft.com/office/officeart/2005/8/layout/hChevron3"/>
    <dgm:cxn modelId="{44160B70-AF27-0444-A011-4D3B91131C16}" type="presParOf" srcId="{35D7F1E3-C18C-744F-89CF-577844D5BA3C}" destId="{2AED36CF-BD08-4F4B-8AAA-16B227A448E7}" srcOrd="0" destOrd="0" presId="urn:microsoft.com/office/officeart/2005/8/layout/hChevron3"/>
    <dgm:cxn modelId="{B1368A07-46EC-B64A-9B47-50AB8CC2A7EB}" type="presParOf" srcId="{35D7F1E3-C18C-744F-89CF-577844D5BA3C}" destId="{353842A6-521F-1B4D-93B9-0E5D8BC2E58A}" srcOrd="1" destOrd="0" presId="urn:microsoft.com/office/officeart/2005/8/layout/hChevron3"/>
    <dgm:cxn modelId="{D3799C7F-C7C7-6A4E-96C6-8E22A3B832D8}" type="presParOf" srcId="{35D7F1E3-C18C-744F-89CF-577844D5BA3C}" destId="{909DA9A5-5143-FC48-877E-A3435B125241}" srcOrd="2" destOrd="0" presId="urn:microsoft.com/office/officeart/2005/8/layout/hChevron3"/>
    <dgm:cxn modelId="{D6363FA7-41DF-9247-A9BE-E59E0400EF3F}" type="presParOf" srcId="{35D7F1E3-C18C-744F-89CF-577844D5BA3C}" destId="{C45E8672-2338-5B42-B9CD-BFA0B7EC53BD}" srcOrd="3" destOrd="0" presId="urn:microsoft.com/office/officeart/2005/8/layout/hChevron3"/>
    <dgm:cxn modelId="{19E60F8E-28B0-BE4E-B66A-511148032A9A}" type="presParOf" srcId="{35D7F1E3-C18C-744F-89CF-577844D5BA3C}" destId="{40A0783A-262C-C54D-BB8C-B4F5CA805B4B}" srcOrd="4" destOrd="0" presId="urn:microsoft.com/office/officeart/2005/8/layout/hChevron3"/>
    <dgm:cxn modelId="{78A2DBEE-1F04-E045-9684-EF650FD7155E}" type="presParOf" srcId="{35D7F1E3-C18C-744F-89CF-577844D5BA3C}" destId="{02EC2BC9-0450-7240-AFDD-CD6DDDF2875B}" srcOrd="5" destOrd="0" presId="urn:microsoft.com/office/officeart/2005/8/layout/hChevron3"/>
    <dgm:cxn modelId="{A278972F-4B6A-2244-915B-24550762FCD3}" type="presParOf" srcId="{35D7F1E3-C18C-744F-89CF-577844D5BA3C}" destId="{990AD4B5-5B47-B744-9CA5-397DCB1CDA0A}" srcOrd="6" destOrd="0" presId="urn:microsoft.com/office/officeart/2005/8/layout/hChevron3"/>
    <dgm:cxn modelId="{43DAAA18-BC8A-284A-8FB2-5EF65BCFE574}" type="presParOf" srcId="{35D7F1E3-C18C-744F-89CF-577844D5BA3C}" destId="{F997B9AB-2663-144A-8A5A-D4221BCC2207}" srcOrd="7" destOrd="0" presId="urn:microsoft.com/office/officeart/2005/8/layout/hChevron3"/>
    <dgm:cxn modelId="{F8F9F2C0-9B6B-F640-ACB0-F2056150A1F4}" type="presParOf" srcId="{35D7F1E3-C18C-744F-89CF-577844D5BA3C}" destId="{0D0C35DB-14D1-D440-B475-93F000E31672}"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05C885-4795-D94B-82A3-BFF2471DD7AA}" type="doc">
      <dgm:prSet loTypeId="urn:microsoft.com/office/officeart/2005/8/layout/hChevron3" loCatId="" qsTypeId="urn:microsoft.com/office/officeart/2005/8/quickstyle/simple4" qsCatId="simple" csTypeId="urn:microsoft.com/office/officeart/2005/8/colors/accent1_2" csCatId="accent1" phldr="1"/>
      <dgm:spPr/>
    </dgm:pt>
    <dgm:pt modelId="{86F34887-29AB-3045-8F54-9A16945B1336}">
      <dgm:prSet phldrT="[Text]"/>
      <dgm:spPr/>
      <dgm:t>
        <a:bodyPr/>
        <a:lstStyle/>
        <a:p>
          <a:r>
            <a:rPr lang="en-US" dirty="0"/>
            <a:t>Year</a:t>
          </a:r>
          <a:r>
            <a:rPr lang="en-US" baseline="0" dirty="0"/>
            <a:t> 1</a:t>
          </a:r>
        </a:p>
        <a:p>
          <a:r>
            <a:rPr lang="en-US" baseline="0" dirty="0"/>
            <a:t>$1,000</a:t>
          </a:r>
          <a:endParaRPr lang="en-US" dirty="0"/>
        </a:p>
      </dgm:t>
    </dgm:pt>
    <dgm:pt modelId="{C7CF6137-B6E4-3141-A1C8-7DAD8610848B}" type="parTrans" cxnId="{4B431184-B948-474D-857D-9191272A9850}">
      <dgm:prSet/>
      <dgm:spPr/>
      <dgm:t>
        <a:bodyPr/>
        <a:lstStyle/>
        <a:p>
          <a:endParaRPr lang="en-US"/>
        </a:p>
      </dgm:t>
    </dgm:pt>
    <dgm:pt modelId="{75A2C4C6-31BF-AF44-83FE-4A640E8EC61E}" type="sibTrans" cxnId="{4B431184-B948-474D-857D-9191272A9850}">
      <dgm:prSet/>
      <dgm:spPr/>
      <dgm:t>
        <a:bodyPr/>
        <a:lstStyle/>
        <a:p>
          <a:endParaRPr lang="en-US"/>
        </a:p>
      </dgm:t>
    </dgm:pt>
    <dgm:pt modelId="{FD6531C9-E64C-9042-813D-F6C56F4EB040}">
      <dgm:prSet phldrT="[Text]"/>
      <dgm:spPr/>
      <dgm:t>
        <a:bodyPr/>
        <a:lstStyle/>
        <a:p>
          <a:r>
            <a:rPr lang="en-US" dirty="0"/>
            <a:t>Year 2</a:t>
          </a:r>
        </a:p>
        <a:p>
          <a:r>
            <a:rPr lang="en-US" dirty="0"/>
            <a:t>$0</a:t>
          </a:r>
        </a:p>
      </dgm:t>
    </dgm:pt>
    <dgm:pt modelId="{3449EB90-4B76-514F-B9E1-FF6EDE3E0228}" type="parTrans" cxnId="{0AF6A25C-8186-7E48-A5A1-E84268D8D43C}">
      <dgm:prSet/>
      <dgm:spPr/>
      <dgm:t>
        <a:bodyPr/>
        <a:lstStyle/>
        <a:p>
          <a:endParaRPr lang="en-US"/>
        </a:p>
      </dgm:t>
    </dgm:pt>
    <dgm:pt modelId="{B122EA33-1171-674B-BAB0-61C4AFE081C6}" type="sibTrans" cxnId="{0AF6A25C-8186-7E48-A5A1-E84268D8D43C}">
      <dgm:prSet/>
      <dgm:spPr/>
      <dgm:t>
        <a:bodyPr/>
        <a:lstStyle/>
        <a:p>
          <a:endParaRPr lang="en-US"/>
        </a:p>
      </dgm:t>
    </dgm:pt>
    <dgm:pt modelId="{C175A20D-5D19-CB44-999C-27C1C4F153B3}">
      <dgm:prSet phldrT="[Text]"/>
      <dgm:spPr/>
      <dgm:t>
        <a:bodyPr/>
        <a:lstStyle/>
        <a:p>
          <a:r>
            <a:rPr lang="en-US" dirty="0"/>
            <a:t>Year 3</a:t>
          </a:r>
        </a:p>
        <a:p>
          <a:r>
            <a:rPr lang="en-US" dirty="0"/>
            <a:t>$2,000</a:t>
          </a:r>
        </a:p>
      </dgm:t>
    </dgm:pt>
    <dgm:pt modelId="{6E3F6088-D3DF-4D40-AA7C-163C22087F59}" type="parTrans" cxnId="{583E91D9-2581-2F46-9595-22683AB200A5}">
      <dgm:prSet/>
      <dgm:spPr/>
      <dgm:t>
        <a:bodyPr/>
        <a:lstStyle/>
        <a:p>
          <a:endParaRPr lang="en-US"/>
        </a:p>
      </dgm:t>
    </dgm:pt>
    <dgm:pt modelId="{29C1522B-7FBC-CD4F-A305-9D6FEA13F070}" type="sibTrans" cxnId="{583E91D9-2581-2F46-9595-22683AB200A5}">
      <dgm:prSet/>
      <dgm:spPr/>
      <dgm:t>
        <a:bodyPr/>
        <a:lstStyle/>
        <a:p>
          <a:endParaRPr lang="en-US"/>
        </a:p>
      </dgm:t>
    </dgm:pt>
    <dgm:pt modelId="{723FE889-5758-544F-ADAC-DB58A05680F3}">
      <dgm:prSet phldrT="[Text]"/>
      <dgm:spPr/>
      <dgm:t>
        <a:bodyPr/>
        <a:lstStyle/>
        <a:p>
          <a:r>
            <a:rPr lang="en-US" dirty="0"/>
            <a:t>Year 4</a:t>
          </a:r>
        </a:p>
        <a:p>
          <a:r>
            <a:rPr lang="en-US" dirty="0"/>
            <a:t>$1,000</a:t>
          </a:r>
        </a:p>
      </dgm:t>
    </dgm:pt>
    <dgm:pt modelId="{F6798C75-3189-3C4D-A0CA-32DD8E516E1F}" type="parTrans" cxnId="{7ED597A1-89EB-5D4C-8F59-46FA2B321624}">
      <dgm:prSet/>
      <dgm:spPr/>
      <dgm:t>
        <a:bodyPr/>
        <a:lstStyle/>
        <a:p>
          <a:endParaRPr lang="en-US"/>
        </a:p>
      </dgm:t>
    </dgm:pt>
    <dgm:pt modelId="{478F41FE-F535-5041-879F-D7D8B02AD106}" type="sibTrans" cxnId="{7ED597A1-89EB-5D4C-8F59-46FA2B321624}">
      <dgm:prSet/>
      <dgm:spPr/>
      <dgm:t>
        <a:bodyPr/>
        <a:lstStyle/>
        <a:p>
          <a:endParaRPr lang="en-US"/>
        </a:p>
      </dgm:t>
    </dgm:pt>
    <dgm:pt modelId="{9BDFF344-893B-C440-B1B6-C9ED5C558BD3}">
      <dgm:prSet phldrT="[Text]"/>
      <dgm:spPr/>
      <dgm:t>
        <a:bodyPr/>
        <a:lstStyle/>
        <a:p>
          <a:r>
            <a:rPr lang="en-US" dirty="0"/>
            <a:t>Year 5</a:t>
          </a:r>
        </a:p>
        <a:p>
          <a:r>
            <a:rPr lang="en-US" dirty="0"/>
            <a:t>$500</a:t>
          </a:r>
        </a:p>
      </dgm:t>
    </dgm:pt>
    <dgm:pt modelId="{A372C568-8A66-C645-ACBA-01AE954E9B98}" type="parTrans" cxnId="{BB0B1AF7-4F32-9641-976B-8E58B968E755}">
      <dgm:prSet/>
      <dgm:spPr/>
      <dgm:t>
        <a:bodyPr/>
        <a:lstStyle/>
        <a:p>
          <a:endParaRPr lang="en-US"/>
        </a:p>
      </dgm:t>
    </dgm:pt>
    <dgm:pt modelId="{2E614EDA-65FC-0A49-B454-5372BB55B5F0}" type="sibTrans" cxnId="{BB0B1AF7-4F32-9641-976B-8E58B968E755}">
      <dgm:prSet/>
      <dgm:spPr/>
      <dgm:t>
        <a:bodyPr/>
        <a:lstStyle/>
        <a:p>
          <a:endParaRPr lang="en-US"/>
        </a:p>
      </dgm:t>
    </dgm:pt>
    <dgm:pt modelId="{35D7F1E3-C18C-744F-89CF-577844D5BA3C}" type="pres">
      <dgm:prSet presAssocID="{ED05C885-4795-D94B-82A3-BFF2471DD7AA}" presName="Name0" presStyleCnt="0">
        <dgm:presLayoutVars>
          <dgm:dir/>
          <dgm:resizeHandles val="exact"/>
        </dgm:presLayoutVars>
      </dgm:prSet>
      <dgm:spPr/>
    </dgm:pt>
    <dgm:pt modelId="{2AED36CF-BD08-4F4B-8AAA-16B227A448E7}" type="pres">
      <dgm:prSet presAssocID="{86F34887-29AB-3045-8F54-9A16945B1336}" presName="parTxOnly" presStyleLbl="node1" presStyleIdx="0" presStyleCnt="5">
        <dgm:presLayoutVars>
          <dgm:bulletEnabled val="1"/>
        </dgm:presLayoutVars>
      </dgm:prSet>
      <dgm:spPr/>
    </dgm:pt>
    <dgm:pt modelId="{353842A6-521F-1B4D-93B9-0E5D8BC2E58A}" type="pres">
      <dgm:prSet presAssocID="{75A2C4C6-31BF-AF44-83FE-4A640E8EC61E}" presName="parSpace" presStyleCnt="0"/>
      <dgm:spPr/>
    </dgm:pt>
    <dgm:pt modelId="{909DA9A5-5143-FC48-877E-A3435B125241}" type="pres">
      <dgm:prSet presAssocID="{FD6531C9-E64C-9042-813D-F6C56F4EB040}" presName="parTxOnly" presStyleLbl="node1" presStyleIdx="1" presStyleCnt="5">
        <dgm:presLayoutVars>
          <dgm:bulletEnabled val="1"/>
        </dgm:presLayoutVars>
      </dgm:prSet>
      <dgm:spPr/>
    </dgm:pt>
    <dgm:pt modelId="{C45E8672-2338-5B42-B9CD-BFA0B7EC53BD}" type="pres">
      <dgm:prSet presAssocID="{B122EA33-1171-674B-BAB0-61C4AFE081C6}" presName="parSpace" presStyleCnt="0"/>
      <dgm:spPr/>
    </dgm:pt>
    <dgm:pt modelId="{40A0783A-262C-C54D-BB8C-B4F5CA805B4B}" type="pres">
      <dgm:prSet presAssocID="{C175A20D-5D19-CB44-999C-27C1C4F153B3}" presName="parTxOnly" presStyleLbl="node1" presStyleIdx="2" presStyleCnt="5">
        <dgm:presLayoutVars>
          <dgm:bulletEnabled val="1"/>
        </dgm:presLayoutVars>
      </dgm:prSet>
      <dgm:spPr/>
    </dgm:pt>
    <dgm:pt modelId="{02EC2BC9-0450-7240-AFDD-CD6DDDF2875B}" type="pres">
      <dgm:prSet presAssocID="{29C1522B-7FBC-CD4F-A305-9D6FEA13F070}" presName="parSpace" presStyleCnt="0"/>
      <dgm:spPr/>
    </dgm:pt>
    <dgm:pt modelId="{990AD4B5-5B47-B744-9CA5-397DCB1CDA0A}" type="pres">
      <dgm:prSet presAssocID="{723FE889-5758-544F-ADAC-DB58A05680F3}" presName="parTxOnly" presStyleLbl="node1" presStyleIdx="3" presStyleCnt="5">
        <dgm:presLayoutVars>
          <dgm:bulletEnabled val="1"/>
        </dgm:presLayoutVars>
      </dgm:prSet>
      <dgm:spPr/>
    </dgm:pt>
    <dgm:pt modelId="{F997B9AB-2663-144A-8A5A-D4221BCC2207}" type="pres">
      <dgm:prSet presAssocID="{478F41FE-F535-5041-879F-D7D8B02AD106}" presName="parSpace" presStyleCnt="0"/>
      <dgm:spPr/>
    </dgm:pt>
    <dgm:pt modelId="{0D0C35DB-14D1-D440-B475-93F000E31672}" type="pres">
      <dgm:prSet presAssocID="{9BDFF344-893B-C440-B1B6-C9ED5C558BD3}" presName="parTxOnly" presStyleLbl="node1" presStyleIdx="4" presStyleCnt="5">
        <dgm:presLayoutVars>
          <dgm:bulletEnabled val="1"/>
        </dgm:presLayoutVars>
      </dgm:prSet>
      <dgm:spPr/>
    </dgm:pt>
  </dgm:ptLst>
  <dgm:cxnLst>
    <dgm:cxn modelId="{7154E911-9D3C-D54F-B3D6-57646CADF9BD}" type="presOf" srcId="{9BDFF344-893B-C440-B1B6-C9ED5C558BD3}" destId="{0D0C35DB-14D1-D440-B475-93F000E31672}" srcOrd="0" destOrd="0" presId="urn:microsoft.com/office/officeart/2005/8/layout/hChevron3"/>
    <dgm:cxn modelId="{6D262013-7367-AE43-B973-6085555B86F3}" type="presOf" srcId="{C175A20D-5D19-CB44-999C-27C1C4F153B3}" destId="{40A0783A-262C-C54D-BB8C-B4F5CA805B4B}" srcOrd="0" destOrd="0" presId="urn:microsoft.com/office/officeart/2005/8/layout/hChevron3"/>
    <dgm:cxn modelId="{75221640-4AD0-7B49-BBAE-FD3AD341FAF5}" type="presOf" srcId="{FD6531C9-E64C-9042-813D-F6C56F4EB040}" destId="{909DA9A5-5143-FC48-877E-A3435B125241}" srcOrd="0" destOrd="0" presId="urn:microsoft.com/office/officeart/2005/8/layout/hChevron3"/>
    <dgm:cxn modelId="{5714735C-9A6D-EF49-BA74-895BC0509C38}" type="presOf" srcId="{86F34887-29AB-3045-8F54-9A16945B1336}" destId="{2AED36CF-BD08-4F4B-8AAA-16B227A448E7}" srcOrd="0" destOrd="0" presId="urn:microsoft.com/office/officeart/2005/8/layout/hChevron3"/>
    <dgm:cxn modelId="{0AF6A25C-8186-7E48-A5A1-E84268D8D43C}" srcId="{ED05C885-4795-D94B-82A3-BFF2471DD7AA}" destId="{FD6531C9-E64C-9042-813D-F6C56F4EB040}" srcOrd="1" destOrd="0" parTransId="{3449EB90-4B76-514F-B9E1-FF6EDE3E0228}" sibTransId="{B122EA33-1171-674B-BAB0-61C4AFE081C6}"/>
    <dgm:cxn modelId="{4B431184-B948-474D-857D-9191272A9850}" srcId="{ED05C885-4795-D94B-82A3-BFF2471DD7AA}" destId="{86F34887-29AB-3045-8F54-9A16945B1336}" srcOrd="0" destOrd="0" parTransId="{C7CF6137-B6E4-3141-A1C8-7DAD8610848B}" sibTransId="{75A2C4C6-31BF-AF44-83FE-4A640E8EC61E}"/>
    <dgm:cxn modelId="{7ED597A1-89EB-5D4C-8F59-46FA2B321624}" srcId="{ED05C885-4795-D94B-82A3-BFF2471DD7AA}" destId="{723FE889-5758-544F-ADAC-DB58A05680F3}" srcOrd="3" destOrd="0" parTransId="{F6798C75-3189-3C4D-A0CA-32DD8E516E1F}" sibTransId="{478F41FE-F535-5041-879F-D7D8B02AD106}"/>
    <dgm:cxn modelId="{583E91D9-2581-2F46-9595-22683AB200A5}" srcId="{ED05C885-4795-D94B-82A3-BFF2471DD7AA}" destId="{C175A20D-5D19-CB44-999C-27C1C4F153B3}" srcOrd="2" destOrd="0" parTransId="{6E3F6088-D3DF-4D40-AA7C-163C22087F59}" sibTransId="{29C1522B-7FBC-CD4F-A305-9D6FEA13F070}"/>
    <dgm:cxn modelId="{154003DB-634C-AE40-A603-CCC5E4B5C612}" type="presOf" srcId="{ED05C885-4795-D94B-82A3-BFF2471DD7AA}" destId="{35D7F1E3-C18C-744F-89CF-577844D5BA3C}" srcOrd="0" destOrd="0" presId="urn:microsoft.com/office/officeart/2005/8/layout/hChevron3"/>
    <dgm:cxn modelId="{09F76AE6-7E2A-D046-80A9-55803F0AF62F}" type="presOf" srcId="{723FE889-5758-544F-ADAC-DB58A05680F3}" destId="{990AD4B5-5B47-B744-9CA5-397DCB1CDA0A}" srcOrd="0" destOrd="0" presId="urn:microsoft.com/office/officeart/2005/8/layout/hChevron3"/>
    <dgm:cxn modelId="{BB0B1AF7-4F32-9641-976B-8E58B968E755}" srcId="{ED05C885-4795-D94B-82A3-BFF2471DD7AA}" destId="{9BDFF344-893B-C440-B1B6-C9ED5C558BD3}" srcOrd="4" destOrd="0" parTransId="{A372C568-8A66-C645-ACBA-01AE954E9B98}" sibTransId="{2E614EDA-65FC-0A49-B454-5372BB55B5F0}"/>
    <dgm:cxn modelId="{125ED19A-17A8-9448-A19D-09C36C503438}" type="presParOf" srcId="{35D7F1E3-C18C-744F-89CF-577844D5BA3C}" destId="{2AED36CF-BD08-4F4B-8AAA-16B227A448E7}" srcOrd="0" destOrd="0" presId="urn:microsoft.com/office/officeart/2005/8/layout/hChevron3"/>
    <dgm:cxn modelId="{3B966EF2-0D27-3E4E-BDB5-918848511686}" type="presParOf" srcId="{35D7F1E3-C18C-744F-89CF-577844D5BA3C}" destId="{353842A6-521F-1B4D-93B9-0E5D8BC2E58A}" srcOrd="1" destOrd="0" presId="urn:microsoft.com/office/officeart/2005/8/layout/hChevron3"/>
    <dgm:cxn modelId="{F63ED96A-1932-C645-9B6A-B6862D3070BF}" type="presParOf" srcId="{35D7F1E3-C18C-744F-89CF-577844D5BA3C}" destId="{909DA9A5-5143-FC48-877E-A3435B125241}" srcOrd="2" destOrd="0" presId="urn:microsoft.com/office/officeart/2005/8/layout/hChevron3"/>
    <dgm:cxn modelId="{F7166ED7-13BD-F74D-90BA-C6F2FDDC3B7C}" type="presParOf" srcId="{35D7F1E3-C18C-744F-89CF-577844D5BA3C}" destId="{C45E8672-2338-5B42-B9CD-BFA0B7EC53BD}" srcOrd="3" destOrd="0" presId="urn:microsoft.com/office/officeart/2005/8/layout/hChevron3"/>
    <dgm:cxn modelId="{A3E2E48E-B5DE-E94B-BEFB-5054E6138125}" type="presParOf" srcId="{35D7F1E3-C18C-744F-89CF-577844D5BA3C}" destId="{40A0783A-262C-C54D-BB8C-B4F5CA805B4B}" srcOrd="4" destOrd="0" presId="urn:microsoft.com/office/officeart/2005/8/layout/hChevron3"/>
    <dgm:cxn modelId="{0A575FC3-D173-CF42-AABC-88599BD6E383}" type="presParOf" srcId="{35D7F1E3-C18C-744F-89CF-577844D5BA3C}" destId="{02EC2BC9-0450-7240-AFDD-CD6DDDF2875B}" srcOrd="5" destOrd="0" presId="urn:microsoft.com/office/officeart/2005/8/layout/hChevron3"/>
    <dgm:cxn modelId="{A8F69F86-D0B7-6542-8425-BE37CC4A24D9}" type="presParOf" srcId="{35D7F1E3-C18C-744F-89CF-577844D5BA3C}" destId="{990AD4B5-5B47-B744-9CA5-397DCB1CDA0A}" srcOrd="6" destOrd="0" presId="urn:microsoft.com/office/officeart/2005/8/layout/hChevron3"/>
    <dgm:cxn modelId="{E129E1BF-A124-F14F-93D5-D25075E0B3F8}" type="presParOf" srcId="{35D7F1E3-C18C-744F-89CF-577844D5BA3C}" destId="{F997B9AB-2663-144A-8A5A-D4221BCC2207}" srcOrd="7" destOrd="0" presId="urn:microsoft.com/office/officeart/2005/8/layout/hChevron3"/>
    <dgm:cxn modelId="{39A80CDF-C645-DA4F-8A2D-666005383730}" type="presParOf" srcId="{35D7F1E3-C18C-744F-89CF-577844D5BA3C}" destId="{0D0C35DB-14D1-D440-B475-93F000E31672}"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AF40C0-ACA4-4735-B5FF-67EEC0CE71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2F44A5E-12CC-4665-B458-181D387216DE}">
      <dgm:prSet phldrT="[Text]" custT="1"/>
      <dgm:spPr/>
      <dgm:t>
        <a:bodyPr/>
        <a:lstStyle/>
        <a:p>
          <a:pPr algn="ctr"/>
          <a:r>
            <a:rPr lang="en-US" sz="3600" dirty="0"/>
            <a:t>Two Simplifying Assumptions</a:t>
          </a:r>
        </a:p>
      </dgm:t>
    </dgm:pt>
    <dgm:pt modelId="{B0C846F8-FB95-42D7-95B6-64D41B0B7E84}" type="parTrans" cxnId="{6ABCDD29-1C2D-4A84-B4E4-62B8CA787BFA}">
      <dgm:prSet/>
      <dgm:spPr/>
      <dgm:t>
        <a:bodyPr/>
        <a:lstStyle/>
        <a:p>
          <a:endParaRPr lang="en-US"/>
        </a:p>
      </dgm:t>
    </dgm:pt>
    <dgm:pt modelId="{1915BBBD-4739-4351-AE49-D8E78C961982}" type="sibTrans" cxnId="{6ABCDD29-1C2D-4A84-B4E4-62B8CA787BFA}">
      <dgm:prSet/>
      <dgm:spPr/>
      <dgm:t>
        <a:bodyPr/>
        <a:lstStyle/>
        <a:p>
          <a:endParaRPr lang="en-US"/>
        </a:p>
      </dgm:t>
    </dgm:pt>
    <dgm:pt modelId="{C9F4D118-7B64-4E5F-9C7C-3CB8EFA67A9E}">
      <dgm:prSet phldrT="[Text]" custT="1"/>
      <dgm:spPr/>
      <dgm:t>
        <a:bodyPr/>
        <a:lstStyle/>
        <a:p>
          <a:r>
            <a:rPr lang="en-US" sz="3200" dirty="0"/>
            <a:t>All cash flows other than the initial investment occur at the </a:t>
          </a:r>
          <a:r>
            <a:rPr lang="en-US" sz="3200" b="1" dirty="0">
              <a:solidFill>
                <a:srgbClr val="C00000"/>
              </a:solidFill>
            </a:rPr>
            <a:t>end of periods</a:t>
          </a:r>
          <a:r>
            <a:rPr lang="en-US" sz="3200" dirty="0"/>
            <a:t>.</a:t>
          </a:r>
        </a:p>
      </dgm:t>
    </dgm:pt>
    <dgm:pt modelId="{655BA0BC-7779-43DD-B6F1-1329D976942B}" type="parTrans" cxnId="{D9B45308-C86F-4191-90CD-8DCE4CDA612D}">
      <dgm:prSet/>
      <dgm:spPr/>
      <dgm:t>
        <a:bodyPr/>
        <a:lstStyle/>
        <a:p>
          <a:endParaRPr lang="en-US"/>
        </a:p>
      </dgm:t>
    </dgm:pt>
    <dgm:pt modelId="{09604BC8-C300-4D9E-AF14-4EF989276729}" type="sibTrans" cxnId="{D9B45308-C86F-4191-90CD-8DCE4CDA612D}">
      <dgm:prSet/>
      <dgm:spPr/>
      <dgm:t>
        <a:bodyPr/>
        <a:lstStyle/>
        <a:p>
          <a:endParaRPr lang="en-US"/>
        </a:p>
      </dgm:t>
    </dgm:pt>
    <dgm:pt modelId="{333771CF-7052-40F9-9784-CCF9447CD0AC}">
      <dgm:prSet phldrT="[Text]" custT="1"/>
      <dgm:spPr/>
      <dgm:t>
        <a:bodyPr/>
        <a:lstStyle/>
        <a:p>
          <a:r>
            <a:rPr lang="en-US" sz="3200" dirty="0"/>
            <a:t>All cash flows generated by an investment project are immediately reinvested at a rate of return equal to the discount rate. </a:t>
          </a:r>
        </a:p>
      </dgm:t>
    </dgm:pt>
    <dgm:pt modelId="{C5C73C86-B778-4FF9-BE56-E1D27066E0E9}" type="parTrans" cxnId="{C67F121C-4196-48F0-A3A7-EA09FD2D8A00}">
      <dgm:prSet/>
      <dgm:spPr/>
      <dgm:t>
        <a:bodyPr/>
        <a:lstStyle/>
        <a:p>
          <a:endParaRPr lang="en-US"/>
        </a:p>
      </dgm:t>
    </dgm:pt>
    <dgm:pt modelId="{D71276AA-7DDC-4DBC-8DD2-4D8446A93296}" type="sibTrans" cxnId="{C67F121C-4196-48F0-A3A7-EA09FD2D8A00}">
      <dgm:prSet/>
      <dgm:spPr/>
      <dgm:t>
        <a:bodyPr/>
        <a:lstStyle/>
        <a:p>
          <a:endParaRPr lang="en-US"/>
        </a:p>
      </dgm:t>
    </dgm:pt>
    <dgm:pt modelId="{40956510-04CD-4826-8DD7-4FC9412B41BF}" type="pres">
      <dgm:prSet presAssocID="{14AF40C0-ACA4-4735-B5FF-67EEC0CE7181}" presName="linear" presStyleCnt="0">
        <dgm:presLayoutVars>
          <dgm:animLvl val="lvl"/>
          <dgm:resizeHandles val="exact"/>
        </dgm:presLayoutVars>
      </dgm:prSet>
      <dgm:spPr/>
    </dgm:pt>
    <dgm:pt modelId="{A432C772-7B1A-4A1B-94F3-C8B6D94D767F}" type="pres">
      <dgm:prSet presAssocID="{02F44A5E-12CC-4665-B458-181D387216DE}" presName="parentText" presStyleLbl="node1" presStyleIdx="0" presStyleCnt="1" custLinFactNeighborY="-14138">
        <dgm:presLayoutVars>
          <dgm:chMax val="0"/>
          <dgm:bulletEnabled val="1"/>
        </dgm:presLayoutVars>
      </dgm:prSet>
      <dgm:spPr/>
    </dgm:pt>
    <dgm:pt modelId="{E211A006-B9B9-4E48-A79A-FE40CDAF6141}" type="pres">
      <dgm:prSet presAssocID="{02F44A5E-12CC-4665-B458-181D387216DE}" presName="childText" presStyleLbl="revTx" presStyleIdx="0" presStyleCnt="1">
        <dgm:presLayoutVars>
          <dgm:bulletEnabled val="1"/>
        </dgm:presLayoutVars>
      </dgm:prSet>
      <dgm:spPr/>
    </dgm:pt>
  </dgm:ptLst>
  <dgm:cxnLst>
    <dgm:cxn modelId="{D9B45308-C86F-4191-90CD-8DCE4CDA612D}" srcId="{02F44A5E-12CC-4665-B458-181D387216DE}" destId="{C9F4D118-7B64-4E5F-9C7C-3CB8EFA67A9E}" srcOrd="0" destOrd="0" parTransId="{655BA0BC-7779-43DD-B6F1-1329D976942B}" sibTransId="{09604BC8-C300-4D9E-AF14-4EF989276729}"/>
    <dgm:cxn modelId="{C67F121C-4196-48F0-A3A7-EA09FD2D8A00}" srcId="{02F44A5E-12CC-4665-B458-181D387216DE}" destId="{333771CF-7052-40F9-9784-CCF9447CD0AC}" srcOrd="1" destOrd="0" parTransId="{C5C73C86-B778-4FF9-BE56-E1D27066E0E9}" sibTransId="{D71276AA-7DDC-4DBC-8DD2-4D8446A93296}"/>
    <dgm:cxn modelId="{6ABCDD29-1C2D-4A84-B4E4-62B8CA787BFA}" srcId="{14AF40C0-ACA4-4735-B5FF-67EEC0CE7181}" destId="{02F44A5E-12CC-4665-B458-181D387216DE}" srcOrd="0" destOrd="0" parTransId="{B0C846F8-FB95-42D7-95B6-64D41B0B7E84}" sibTransId="{1915BBBD-4739-4351-AE49-D8E78C961982}"/>
    <dgm:cxn modelId="{C3702C66-D9AF-B046-A47B-ED859EA23A15}" type="presOf" srcId="{333771CF-7052-40F9-9784-CCF9447CD0AC}" destId="{E211A006-B9B9-4E48-A79A-FE40CDAF6141}" srcOrd="0" destOrd="1" presId="urn:microsoft.com/office/officeart/2005/8/layout/vList2"/>
    <dgm:cxn modelId="{16A06B6A-80EA-7348-8200-3470CD8A74FC}" type="presOf" srcId="{02F44A5E-12CC-4665-B458-181D387216DE}" destId="{A432C772-7B1A-4A1B-94F3-C8B6D94D767F}" srcOrd="0" destOrd="0" presId="urn:microsoft.com/office/officeart/2005/8/layout/vList2"/>
    <dgm:cxn modelId="{754A8FB1-4121-994F-81A3-A9ACF9C99A3C}" type="presOf" srcId="{14AF40C0-ACA4-4735-B5FF-67EEC0CE7181}" destId="{40956510-04CD-4826-8DD7-4FC9412B41BF}" srcOrd="0" destOrd="0" presId="urn:microsoft.com/office/officeart/2005/8/layout/vList2"/>
    <dgm:cxn modelId="{600105DE-19D9-AD42-8633-1F305EFEED53}" type="presOf" srcId="{C9F4D118-7B64-4E5F-9C7C-3CB8EFA67A9E}" destId="{E211A006-B9B9-4E48-A79A-FE40CDAF6141}" srcOrd="0" destOrd="0" presId="urn:microsoft.com/office/officeart/2005/8/layout/vList2"/>
    <dgm:cxn modelId="{C77C6888-3C96-6B40-84BD-520DF29E7944}" type="presParOf" srcId="{40956510-04CD-4826-8DD7-4FC9412B41BF}" destId="{A432C772-7B1A-4A1B-94F3-C8B6D94D767F}" srcOrd="0" destOrd="0" presId="urn:microsoft.com/office/officeart/2005/8/layout/vList2"/>
    <dgm:cxn modelId="{C5063DDC-CFDD-EE45-BE2F-FE70310CB5F2}" type="presParOf" srcId="{40956510-04CD-4826-8DD7-4FC9412B41BF}" destId="{E211A006-B9B9-4E48-A79A-FE40CDAF614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C434040-1ACE-2046-BE4C-3E78075AA33A}" type="doc">
      <dgm:prSet loTypeId="urn:microsoft.com/office/officeart/2005/8/layout/venn3" loCatId="" qsTypeId="urn:microsoft.com/office/officeart/2005/8/quickstyle/simple4" qsCatId="simple" csTypeId="urn:microsoft.com/office/officeart/2005/8/colors/accent1_2" csCatId="accent1" phldr="1"/>
      <dgm:spPr/>
      <dgm:t>
        <a:bodyPr/>
        <a:lstStyle/>
        <a:p>
          <a:endParaRPr lang="en-US"/>
        </a:p>
      </dgm:t>
    </dgm:pt>
    <dgm:pt modelId="{17978494-4AA9-5A49-A1A6-9E1A9A674B9A}">
      <dgm:prSet phldrT="[Text]"/>
      <dgm:spPr/>
      <dgm:t>
        <a:bodyPr/>
        <a:lstStyle/>
        <a:p>
          <a:r>
            <a:rPr lang="en-US" b="1" dirty="0">
              <a:solidFill>
                <a:srgbClr val="FF0000"/>
              </a:solidFill>
              <a:effectLst>
                <a:outerShdw blurRad="38100" dist="38100" dir="2700000" algn="tl">
                  <a:srgbClr val="FFFFFF"/>
                </a:outerShdw>
              </a:effectLst>
              <a:ea typeface="ＭＳ Ｐゴシック" pitchFamily="34" charset="-128"/>
            </a:rPr>
            <a:t>Ignores the </a:t>
          </a:r>
        </a:p>
        <a:p>
          <a:r>
            <a:rPr lang="en-US" b="1" dirty="0">
              <a:solidFill>
                <a:srgbClr val="FF0000"/>
              </a:solidFill>
              <a:effectLst>
                <a:outerShdw blurRad="38100" dist="38100" dir="2700000" algn="tl">
                  <a:srgbClr val="FFFFFF"/>
                </a:outerShdw>
              </a:effectLst>
              <a:ea typeface="ＭＳ Ｐゴシック" pitchFamily="34" charset="-128"/>
            </a:rPr>
            <a:t>time value</a:t>
          </a:r>
        </a:p>
        <a:p>
          <a:r>
            <a:rPr lang="en-US" b="1" dirty="0">
              <a:solidFill>
                <a:srgbClr val="FF0000"/>
              </a:solidFill>
              <a:effectLst>
                <a:outerShdw blurRad="38100" dist="38100" dir="2700000" algn="tl">
                  <a:srgbClr val="FFFFFF"/>
                </a:outerShdw>
              </a:effectLst>
              <a:ea typeface="ＭＳ Ｐゴシック" pitchFamily="34" charset="-128"/>
            </a:rPr>
            <a:t>of </a:t>
          </a:r>
          <a:r>
            <a:rPr lang="en-US" b="1" dirty="0">
              <a:solidFill>
                <a:srgbClr val="FF0000"/>
              </a:solidFill>
              <a:ea typeface="ＭＳ Ｐゴシック" pitchFamily="34" charset="-128"/>
            </a:rPr>
            <a:t>money</a:t>
          </a:r>
          <a:r>
            <a:rPr lang="en-US" b="1" dirty="0">
              <a:solidFill>
                <a:srgbClr val="FF0000"/>
              </a:solidFill>
              <a:effectLst>
                <a:outerShdw blurRad="38100" dist="38100" dir="2700000" algn="tl">
                  <a:srgbClr val="FFFFFF"/>
                </a:outerShdw>
              </a:effectLst>
              <a:ea typeface="ＭＳ Ｐゴシック" pitchFamily="34" charset="-128"/>
            </a:rPr>
            <a:t>.</a:t>
          </a:r>
          <a:endParaRPr lang="en-US" dirty="0">
            <a:solidFill>
              <a:srgbClr val="FF0000"/>
            </a:solidFill>
          </a:endParaRPr>
        </a:p>
      </dgm:t>
    </dgm:pt>
    <dgm:pt modelId="{3E44620B-1507-3542-B44C-C3B31EFC17E3}" type="parTrans" cxnId="{873A2718-BA4F-DE45-87C6-B5F9108251E1}">
      <dgm:prSet/>
      <dgm:spPr/>
      <dgm:t>
        <a:bodyPr/>
        <a:lstStyle/>
        <a:p>
          <a:endParaRPr lang="en-US"/>
        </a:p>
      </dgm:t>
    </dgm:pt>
    <dgm:pt modelId="{92EC14DB-820E-7E41-8022-D6BFAFD0382A}" type="sibTrans" cxnId="{873A2718-BA4F-DE45-87C6-B5F9108251E1}">
      <dgm:prSet/>
      <dgm:spPr/>
      <dgm:t>
        <a:bodyPr/>
        <a:lstStyle/>
        <a:p>
          <a:endParaRPr lang="en-US"/>
        </a:p>
      </dgm:t>
    </dgm:pt>
    <dgm:pt modelId="{4EACC02B-26F6-444B-8673-F7D2BD5707EA}">
      <dgm:prSet phldrT="[Text]"/>
      <dgm:spPr/>
      <dgm:t>
        <a:bodyPr/>
        <a:lstStyle/>
        <a:p>
          <a:r>
            <a:rPr lang="en-US" altLang="en-US" b="1" dirty="0">
              <a:solidFill>
                <a:srgbClr val="FF0000"/>
              </a:solidFill>
            </a:rPr>
            <a:t>The same project </a:t>
          </a:r>
          <a:br>
            <a:rPr lang="en-US" altLang="en-US" b="1" dirty="0">
              <a:solidFill>
                <a:srgbClr val="FF0000"/>
              </a:solidFill>
            </a:rPr>
          </a:br>
          <a:r>
            <a:rPr lang="en-US" altLang="en-US" b="1" dirty="0">
              <a:solidFill>
                <a:srgbClr val="FF0000"/>
              </a:solidFill>
            </a:rPr>
            <a:t>may appear </a:t>
          </a:r>
          <a:br>
            <a:rPr lang="en-US" altLang="en-US" b="1" dirty="0">
              <a:solidFill>
                <a:srgbClr val="FF0000"/>
              </a:solidFill>
            </a:rPr>
          </a:br>
          <a:r>
            <a:rPr lang="en-US" altLang="en-US" b="1" dirty="0">
              <a:solidFill>
                <a:srgbClr val="FF0000"/>
              </a:solidFill>
            </a:rPr>
            <a:t>desirable in some </a:t>
          </a:r>
          <a:br>
            <a:rPr lang="en-US" altLang="en-US" b="1" dirty="0">
              <a:solidFill>
                <a:srgbClr val="FF0000"/>
              </a:solidFill>
            </a:rPr>
          </a:br>
          <a:r>
            <a:rPr lang="en-US" altLang="en-US" b="1" dirty="0">
              <a:solidFill>
                <a:srgbClr val="FF0000"/>
              </a:solidFill>
            </a:rPr>
            <a:t>years and </a:t>
          </a:r>
          <a:br>
            <a:rPr lang="en-US" altLang="en-US" b="1" dirty="0">
              <a:solidFill>
                <a:srgbClr val="FF0000"/>
              </a:solidFill>
            </a:rPr>
          </a:br>
          <a:r>
            <a:rPr lang="en-US" altLang="en-US" b="1" dirty="0">
              <a:solidFill>
                <a:srgbClr val="FF0000"/>
              </a:solidFill>
            </a:rPr>
            <a:t>undesirable </a:t>
          </a:r>
          <a:br>
            <a:rPr lang="en-US" altLang="en-US" b="1" dirty="0">
              <a:solidFill>
                <a:srgbClr val="FF0000"/>
              </a:solidFill>
            </a:rPr>
          </a:br>
          <a:r>
            <a:rPr lang="en-US" altLang="en-US" b="1" dirty="0">
              <a:solidFill>
                <a:srgbClr val="FF0000"/>
              </a:solidFill>
            </a:rPr>
            <a:t>in other years.</a:t>
          </a:r>
          <a:endParaRPr lang="en-US" dirty="0">
            <a:solidFill>
              <a:srgbClr val="FF0000"/>
            </a:solidFill>
          </a:endParaRPr>
        </a:p>
      </dgm:t>
    </dgm:pt>
    <dgm:pt modelId="{B7519114-ECA3-6046-85DE-BFF6220FEDF3}" type="parTrans" cxnId="{60BD621A-6EF5-4D45-9603-B456758F39C3}">
      <dgm:prSet/>
      <dgm:spPr/>
      <dgm:t>
        <a:bodyPr/>
        <a:lstStyle/>
        <a:p>
          <a:endParaRPr lang="en-US"/>
        </a:p>
      </dgm:t>
    </dgm:pt>
    <dgm:pt modelId="{8D6B5760-A71D-304B-892F-BB0A6601EF87}" type="sibTrans" cxnId="{60BD621A-6EF5-4D45-9603-B456758F39C3}">
      <dgm:prSet/>
      <dgm:spPr/>
      <dgm:t>
        <a:bodyPr/>
        <a:lstStyle/>
        <a:p>
          <a:endParaRPr lang="en-US"/>
        </a:p>
      </dgm:t>
    </dgm:pt>
    <dgm:pt modelId="{E0160C33-E54A-F244-AB31-DA0C7883F801}" type="pres">
      <dgm:prSet presAssocID="{1C434040-1ACE-2046-BE4C-3E78075AA33A}" presName="Name0" presStyleCnt="0">
        <dgm:presLayoutVars>
          <dgm:dir/>
          <dgm:resizeHandles val="exact"/>
        </dgm:presLayoutVars>
      </dgm:prSet>
      <dgm:spPr/>
    </dgm:pt>
    <dgm:pt modelId="{D7BDED55-5C48-6244-9B2A-4690FC4A9557}" type="pres">
      <dgm:prSet presAssocID="{17978494-4AA9-5A49-A1A6-9E1A9A674B9A}" presName="Name5" presStyleLbl="vennNode1" presStyleIdx="0" presStyleCnt="2">
        <dgm:presLayoutVars>
          <dgm:bulletEnabled val="1"/>
        </dgm:presLayoutVars>
      </dgm:prSet>
      <dgm:spPr/>
    </dgm:pt>
    <dgm:pt modelId="{1A87D7DC-16F0-BE48-BB38-075061EE98A4}" type="pres">
      <dgm:prSet presAssocID="{92EC14DB-820E-7E41-8022-D6BFAFD0382A}" presName="space" presStyleCnt="0"/>
      <dgm:spPr/>
    </dgm:pt>
    <dgm:pt modelId="{4DF5B332-92D0-F843-891F-1429877EF329}" type="pres">
      <dgm:prSet presAssocID="{4EACC02B-26F6-444B-8673-F7D2BD5707EA}" presName="Name5" presStyleLbl="vennNode1" presStyleIdx="1" presStyleCnt="2">
        <dgm:presLayoutVars>
          <dgm:bulletEnabled val="1"/>
        </dgm:presLayoutVars>
      </dgm:prSet>
      <dgm:spPr/>
    </dgm:pt>
  </dgm:ptLst>
  <dgm:cxnLst>
    <dgm:cxn modelId="{873A2718-BA4F-DE45-87C6-B5F9108251E1}" srcId="{1C434040-1ACE-2046-BE4C-3E78075AA33A}" destId="{17978494-4AA9-5A49-A1A6-9E1A9A674B9A}" srcOrd="0" destOrd="0" parTransId="{3E44620B-1507-3542-B44C-C3B31EFC17E3}" sibTransId="{92EC14DB-820E-7E41-8022-D6BFAFD0382A}"/>
    <dgm:cxn modelId="{60BD621A-6EF5-4D45-9603-B456758F39C3}" srcId="{1C434040-1ACE-2046-BE4C-3E78075AA33A}" destId="{4EACC02B-26F6-444B-8673-F7D2BD5707EA}" srcOrd="1" destOrd="0" parTransId="{B7519114-ECA3-6046-85DE-BFF6220FEDF3}" sibTransId="{8D6B5760-A71D-304B-892F-BB0A6601EF87}"/>
    <dgm:cxn modelId="{DDA58C3B-F7A9-C448-834D-84DFB27C3E35}" type="presOf" srcId="{17978494-4AA9-5A49-A1A6-9E1A9A674B9A}" destId="{D7BDED55-5C48-6244-9B2A-4690FC4A9557}" srcOrd="0" destOrd="0" presId="urn:microsoft.com/office/officeart/2005/8/layout/venn3"/>
    <dgm:cxn modelId="{1EBDD984-5836-4840-AFA1-DCEB7B533353}" type="presOf" srcId="{1C434040-1ACE-2046-BE4C-3E78075AA33A}" destId="{E0160C33-E54A-F244-AB31-DA0C7883F801}" srcOrd="0" destOrd="0" presId="urn:microsoft.com/office/officeart/2005/8/layout/venn3"/>
    <dgm:cxn modelId="{AFDDB2E8-5D05-834C-AF50-3EE797E7112B}" type="presOf" srcId="{4EACC02B-26F6-444B-8673-F7D2BD5707EA}" destId="{4DF5B332-92D0-F843-891F-1429877EF329}" srcOrd="0" destOrd="0" presId="urn:microsoft.com/office/officeart/2005/8/layout/venn3"/>
    <dgm:cxn modelId="{779DBAB9-59DF-3F4E-A393-DEBF00A66AFB}" type="presParOf" srcId="{E0160C33-E54A-F244-AB31-DA0C7883F801}" destId="{D7BDED55-5C48-6244-9B2A-4690FC4A9557}" srcOrd="0" destOrd="0" presId="urn:microsoft.com/office/officeart/2005/8/layout/venn3"/>
    <dgm:cxn modelId="{BB00313A-18FD-2741-A082-60129EC63A42}" type="presParOf" srcId="{E0160C33-E54A-F244-AB31-DA0C7883F801}" destId="{1A87D7DC-16F0-BE48-BB38-075061EE98A4}" srcOrd="1" destOrd="0" presId="urn:microsoft.com/office/officeart/2005/8/layout/venn3"/>
    <dgm:cxn modelId="{AB658F61-497D-6548-9DD2-00995470E8F5}" type="presParOf" srcId="{E0160C33-E54A-F244-AB31-DA0C7883F801}" destId="{4DF5B332-92D0-F843-891F-1429877EF329}"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6A90F-8C7D-4C48-BA28-13A3BC5C91C0}">
      <dsp:nvSpPr>
        <dsp:cNvPr id="0" name=""/>
        <dsp:cNvSpPr/>
      </dsp:nvSpPr>
      <dsp:spPr>
        <a:xfrm rot="5400000">
          <a:off x="-205066" y="206080"/>
          <a:ext cx="1367110" cy="95697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 </a:t>
          </a:r>
        </a:p>
      </dsp:txBody>
      <dsp:txXfrm rot="-5400000">
        <a:off x="1" y="479503"/>
        <a:ext cx="956977" cy="410133"/>
      </dsp:txXfrm>
    </dsp:sp>
    <dsp:sp modelId="{63266C12-DEA8-42A7-A892-D9EA3012C9AA}">
      <dsp:nvSpPr>
        <dsp:cNvPr id="0" name=""/>
        <dsp:cNvSpPr/>
      </dsp:nvSpPr>
      <dsp:spPr>
        <a:xfrm rot="5400000">
          <a:off x="3082177" y="-2124186"/>
          <a:ext cx="888621" cy="513902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Payback Method</a:t>
          </a:r>
        </a:p>
      </dsp:txBody>
      <dsp:txXfrm rot="-5400000">
        <a:off x="956977" y="44393"/>
        <a:ext cx="5095643" cy="801863"/>
      </dsp:txXfrm>
    </dsp:sp>
    <dsp:sp modelId="{977E8A9F-312B-4680-B1AC-EB361FE76F71}">
      <dsp:nvSpPr>
        <dsp:cNvPr id="0" name=""/>
        <dsp:cNvSpPr/>
      </dsp:nvSpPr>
      <dsp:spPr>
        <a:xfrm rot="5400000">
          <a:off x="-205066" y="1375711"/>
          <a:ext cx="1367110" cy="95697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 </a:t>
          </a:r>
        </a:p>
      </dsp:txBody>
      <dsp:txXfrm rot="-5400000">
        <a:off x="1" y="1649134"/>
        <a:ext cx="956977" cy="410133"/>
      </dsp:txXfrm>
    </dsp:sp>
    <dsp:sp modelId="{982F772B-B9B8-416C-8949-E8FB2D73BF7E}">
      <dsp:nvSpPr>
        <dsp:cNvPr id="0" name=""/>
        <dsp:cNvSpPr/>
      </dsp:nvSpPr>
      <dsp:spPr>
        <a:xfrm rot="5400000">
          <a:off x="3082177" y="-954555"/>
          <a:ext cx="888621" cy="513902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Net Present Value</a:t>
          </a:r>
        </a:p>
      </dsp:txBody>
      <dsp:txXfrm rot="-5400000">
        <a:off x="956977" y="1214024"/>
        <a:ext cx="5095643" cy="801863"/>
      </dsp:txXfrm>
    </dsp:sp>
    <dsp:sp modelId="{FBCC2E44-9F32-418F-9810-2FB23BCE5F45}">
      <dsp:nvSpPr>
        <dsp:cNvPr id="0" name=""/>
        <dsp:cNvSpPr/>
      </dsp:nvSpPr>
      <dsp:spPr>
        <a:xfrm rot="5400000">
          <a:off x="-205066" y="2545342"/>
          <a:ext cx="1367110" cy="95697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 </a:t>
          </a:r>
        </a:p>
      </dsp:txBody>
      <dsp:txXfrm rot="-5400000">
        <a:off x="1" y="2818765"/>
        <a:ext cx="956977" cy="410133"/>
      </dsp:txXfrm>
    </dsp:sp>
    <dsp:sp modelId="{CDA73595-BFE0-46AF-84B8-49AB6A5E4FD1}">
      <dsp:nvSpPr>
        <dsp:cNvPr id="0" name=""/>
        <dsp:cNvSpPr/>
      </dsp:nvSpPr>
      <dsp:spPr>
        <a:xfrm rot="5400000">
          <a:off x="3082177" y="215074"/>
          <a:ext cx="888621" cy="513902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Internal Rate of Return</a:t>
          </a:r>
        </a:p>
      </dsp:txBody>
      <dsp:txXfrm rot="-5400000">
        <a:off x="956977" y="2383654"/>
        <a:ext cx="5095643" cy="80186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75E32-A676-054B-A3DD-4F38B9C04131}">
      <dsp:nvSpPr>
        <dsp:cNvPr id="0" name=""/>
        <dsp:cNvSpPr/>
      </dsp:nvSpPr>
      <dsp:spPr>
        <a:xfrm>
          <a:off x="1429105" y="274319"/>
          <a:ext cx="3413760" cy="3413760"/>
        </a:xfrm>
        <a:prstGeom prst="pie">
          <a:avLst>
            <a:gd name="adj1" fmla="val 16200000"/>
            <a:gd name="adj2" fmla="val 180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3285134" y="904239"/>
        <a:ext cx="1158240" cy="1137920"/>
      </dsp:txXfrm>
    </dsp:sp>
    <dsp:sp modelId="{BFA48BC4-9EC0-EB42-949E-DC1CFF9DC64F}">
      <dsp:nvSpPr>
        <dsp:cNvPr id="0" name=""/>
        <dsp:cNvSpPr/>
      </dsp:nvSpPr>
      <dsp:spPr>
        <a:xfrm>
          <a:off x="1253134" y="375919"/>
          <a:ext cx="3413760" cy="3413760"/>
        </a:xfrm>
        <a:prstGeom prst="pie">
          <a:avLst>
            <a:gd name="adj1" fmla="val 1800000"/>
            <a:gd name="adj2" fmla="val 900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a:off x="2187854" y="2529840"/>
        <a:ext cx="1544320" cy="1056640"/>
      </dsp:txXfrm>
    </dsp:sp>
    <dsp:sp modelId="{F3D81433-042E-F54E-AC02-BA64D32456EA}">
      <dsp:nvSpPr>
        <dsp:cNvPr id="0" name=""/>
        <dsp:cNvSpPr/>
      </dsp:nvSpPr>
      <dsp:spPr>
        <a:xfrm>
          <a:off x="1253134" y="375919"/>
          <a:ext cx="3413760" cy="3413760"/>
        </a:xfrm>
        <a:prstGeom prst="pie">
          <a:avLst>
            <a:gd name="adj1" fmla="val 9000000"/>
            <a:gd name="adj2" fmla="val 1620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618894" y="1046480"/>
        <a:ext cx="1158240" cy="1137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DDB50-47B7-6B4D-AB87-236D9AF24E9E}">
      <dsp:nvSpPr>
        <dsp:cNvPr id="0" name=""/>
        <dsp:cNvSpPr/>
      </dsp:nvSpPr>
      <dsp:spPr>
        <a:xfrm>
          <a:off x="0" y="1668780"/>
          <a:ext cx="8458200" cy="2225040"/>
        </a:xfrm>
        <a:prstGeom prst="notchedRightArrow">
          <a:avLst/>
        </a:prstGeom>
        <a:solidFill>
          <a:schemeClr val="accent1">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432E78C8-A696-DA43-8EA4-F9C14373B712}">
      <dsp:nvSpPr>
        <dsp:cNvPr id="0" name=""/>
        <dsp:cNvSpPr/>
      </dsp:nvSpPr>
      <dsp:spPr>
        <a:xfrm>
          <a:off x="3809" y="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kern="1200" dirty="0">
              <a:solidFill>
                <a:srgbClr val="FF0000"/>
              </a:solidFill>
            </a:rPr>
            <a:t>Repairs and maintenance</a:t>
          </a:r>
        </a:p>
      </dsp:txBody>
      <dsp:txXfrm>
        <a:off x="3809" y="0"/>
        <a:ext cx="1832472" cy="2225040"/>
      </dsp:txXfrm>
    </dsp:sp>
    <dsp:sp modelId="{9C4BB39C-7E4C-6148-8FD3-798074C69BD6}">
      <dsp:nvSpPr>
        <dsp:cNvPr id="0" name=""/>
        <dsp:cNvSpPr/>
      </dsp:nvSpPr>
      <dsp:spPr>
        <a:xfrm>
          <a:off x="641916" y="2503170"/>
          <a:ext cx="556260" cy="556260"/>
        </a:xfrm>
        <a:prstGeom prst="ellipse">
          <a:avLst/>
        </a:prstGeom>
        <a:solidFill>
          <a:srgbClr val="FF000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45AA062-9322-3047-9F55-26F2AB1D98FD}">
      <dsp:nvSpPr>
        <dsp:cNvPr id="0" name=""/>
        <dsp:cNvSpPr/>
      </dsp:nvSpPr>
      <dsp:spPr>
        <a:xfrm>
          <a:off x="1927905" y="333756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dirty="0">
              <a:solidFill>
                <a:srgbClr val="FF0000"/>
              </a:solidFill>
            </a:rPr>
            <a:t>Incremental operating</a:t>
          </a:r>
          <a:r>
            <a:rPr lang="en-US" sz="2200" kern="1200" baseline="0" dirty="0">
              <a:solidFill>
                <a:srgbClr val="FF0000"/>
              </a:solidFill>
            </a:rPr>
            <a:t> costs</a:t>
          </a:r>
          <a:endParaRPr lang="en-US" sz="2200" kern="1200" dirty="0">
            <a:solidFill>
              <a:srgbClr val="FF0000"/>
            </a:solidFill>
          </a:endParaRPr>
        </a:p>
      </dsp:txBody>
      <dsp:txXfrm>
        <a:off x="1927905" y="3337560"/>
        <a:ext cx="1832472" cy="2225040"/>
      </dsp:txXfrm>
    </dsp:sp>
    <dsp:sp modelId="{6E6199F0-091A-A547-937C-3E85FF4FFF13}">
      <dsp:nvSpPr>
        <dsp:cNvPr id="0" name=""/>
        <dsp:cNvSpPr/>
      </dsp:nvSpPr>
      <dsp:spPr>
        <a:xfrm>
          <a:off x="2566012" y="2503170"/>
          <a:ext cx="556260" cy="556260"/>
        </a:xfrm>
        <a:prstGeom prst="ellipse">
          <a:avLst/>
        </a:prstGeom>
        <a:solidFill>
          <a:srgbClr val="FF000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C67831E3-8506-C14D-9058-E9C0DE6070D0}">
      <dsp:nvSpPr>
        <dsp:cNvPr id="0" name=""/>
        <dsp:cNvSpPr/>
      </dsp:nvSpPr>
      <dsp:spPr>
        <a:xfrm>
          <a:off x="3852001" y="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kern="1200" dirty="0">
              <a:solidFill>
                <a:srgbClr val="FF0000"/>
              </a:solidFill>
            </a:rPr>
            <a:t>Initial investment</a:t>
          </a:r>
        </a:p>
      </dsp:txBody>
      <dsp:txXfrm>
        <a:off x="3852001" y="0"/>
        <a:ext cx="1832472" cy="2225040"/>
      </dsp:txXfrm>
    </dsp:sp>
    <dsp:sp modelId="{1740F7F4-FCE6-254E-971F-B71FB1033996}">
      <dsp:nvSpPr>
        <dsp:cNvPr id="0" name=""/>
        <dsp:cNvSpPr/>
      </dsp:nvSpPr>
      <dsp:spPr>
        <a:xfrm>
          <a:off x="4490107" y="2503170"/>
          <a:ext cx="556260" cy="556260"/>
        </a:xfrm>
        <a:prstGeom prst="ellipse">
          <a:avLst/>
        </a:prstGeom>
        <a:solidFill>
          <a:srgbClr val="FF000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7A6F5A8A-91A6-CE4A-9528-08A61BEF9973}">
      <dsp:nvSpPr>
        <dsp:cNvPr id="0" name=""/>
        <dsp:cNvSpPr/>
      </dsp:nvSpPr>
      <dsp:spPr>
        <a:xfrm>
          <a:off x="5776097" y="333756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dirty="0">
              <a:solidFill>
                <a:srgbClr val="FF0000"/>
              </a:solidFill>
            </a:rPr>
            <a:t>Working capital</a:t>
          </a:r>
        </a:p>
      </dsp:txBody>
      <dsp:txXfrm>
        <a:off x="5776097" y="3337560"/>
        <a:ext cx="1832472" cy="2225040"/>
      </dsp:txXfrm>
    </dsp:sp>
    <dsp:sp modelId="{E58CDE1B-4E31-4945-8920-6C32299DEECC}">
      <dsp:nvSpPr>
        <dsp:cNvPr id="0" name=""/>
        <dsp:cNvSpPr/>
      </dsp:nvSpPr>
      <dsp:spPr>
        <a:xfrm>
          <a:off x="6414203" y="2503170"/>
          <a:ext cx="556260" cy="556260"/>
        </a:xfrm>
        <a:prstGeom prst="ellipse">
          <a:avLst/>
        </a:prstGeom>
        <a:solidFill>
          <a:srgbClr val="FF000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DDB50-47B7-6B4D-AB87-236D9AF24E9E}">
      <dsp:nvSpPr>
        <dsp:cNvPr id="0" name=""/>
        <dsp:cNvSpPr/>
      </dsp:nvSpPr>
      <dsp:spPr>
        <a:xfrm>
          <a:off x="0" y="1668780"/>
          <a:ext cx="8458200" cy="2225040"/>
        </a:xfrm>
        <a:prstGeom prst="notchedRightArrow">
          <a:avLst/>
        </a:prstGeom>
        <a:solidFill>
          <a:schemeClr val="accent1">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432E78C8-A696-DA43-8EA4-F9C14373B712}">
      <dsp:nvSpPr>
        <dsp:cNvPr id="0" name=""/>
        <dsp:cNvSpPr/>
      </dsp:nvSpPr>
      <dsp:spPr>
        <a:xfrm>
          <a:off x="3809" y="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US" sz="2400" kern="1200" dirty="0">
              <a:solidFill>
                <a:srgbClr val="00B050"/>
              </a:solidFill>
            </a:rPr>
            <a:t>Salvage value</a:t>
          </a:r>
        </a:p>
      </dsp:txBody>
      <dsp:txXfrm>
        <a:off x="3809" y="0"/>
        <a:ext cx="1832472" cy="2225040"/>
      </dsp:txXfrm>
    </dsp:sp>
    <dsp:sp modelId="{9C4BB39C-7E4C-6148-8FD3-798074C69BD6}">
      <dsp:nvSpPr>
        <dsp:cNvPr id="0" name=""/>
        <dsp:cNvSpPr/>
      </dsp:nvSpPr>
      <dsp:spPr>
        <a:xfrm>
          <a:off x="641916" y="2503170"/>
          <a:ext cx="556260" cy="556260"/>
        </a:xfrm>
        <a:prstGeom prst="ellipse">
          <a:avLst/>
        </a:prstGeom>
        <a:solidFill>
          <a:srgbClr val="00B05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45AA062-9322-3047-9F55-26F2AB1D98FD}">
      <dsp:nvSpPr>
        <dsp:cNvPr id="0" name=""/>
        <dsp:cNvSpPr/>
      </dsp:nvSpPr>
      <dsp:spPr>
        <a:xfrm>
          <a:off x="1927905" y="333756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solidFill>
                <a:srgbClr val="00B050"/>
              </a:solidFill>
            </a:rPr>
            <a:t>Incremental revenues</a:t>
          </a:r>
        </a:p>
      </dsp:txBody>
      <dsp:txXfrm>
        <a:off x="1927905" y="3337560"/>
        <a:ext cx="1832472" cy="2225040"/>
      </dsp:txXfrm>
    </dsp:sp>
    <dsp:sp modelId="{6E6199F0-091A-A547-937C-3E85FF4FFF13}">
      <dsp:nvSpPr>
        <dsp:cNvPr id="0" name=""/>
        <dsp:cNvSpPr/>
      </dsp:nvSpPr>
      <dsp:spPr>
        <a:xfrm>
          <a:off x="2566012" y="2503170"/>
          <a:ext cx="556260" cy="556260"/>
        </a:xfrm>
        <a:prstGeom prst="ellipse">
          <a:avLst/>
        </a:prstGeom>
        <a:solidFill>
          <a:srgbClr val="00B05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C67831E3-8506-C14D-9058-E9C0DE6070D0}">
      <dsp:nvSpPr>
        <dsp:cNvPr id="0" name=""/>
        <dsp:cNvSpPr/>
      </dsp:nvSpPr>
      <dsp:spPr>
        <a:xfrm>
          <a:off x="3852001" y="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US" sz="2400" kern="1200" dirty="0">
              <a:solidFill>
                <a:srgbClr val="00B050"/>
              </a:solidFill>
            </a:rPr>
            <a:t>Reduction of costs</a:t>
          </a:r>
        </a:p>
      </dsp:txBody>
      <dsp:txXfrm>
        <a:off x="3852001" y="0"/>
        <a:ext cx="1832472" cy="2225040"/>
      </dsp:txXfrm>
    </dsp:sp>
    <dsp:sp modelId="{1740F7F4-FCE6-254E-971F-B71FB1033996}">
      <dsp:nvSpPr>
        <dsp:cNvPr id="0" name=""/>
        <dsp:cNvSpPr/>
      </dsp:nvSpPr>
      <dsp:spPr>
        <a:xfrm>
          <a:off x="4490107" y="2503170"/>
          <a:ext cx="556260" cy="556260"/>
        </a:xfrm>
        <a:prstGeom prst="ellipse">
          <a:avLst/>
        </a:prstGeom>
        <a:solidFill>
          <a:srgbClr val="00B05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7A6F5A8A-91A6-CE4A-9528-08A61BEF9973}">
      <dsp:nvSpPr>
        <dsp:cNvPr id="0" name=""/>
        <dsp:cNvSpPr/>
      </dsp:nvSpPr>
      <dsp:spPr>
        <a:xfrm>
          <a:off x="5776097" y="3337560"/>
          <a:ext cx="1832472" cy="222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solidFill>
                <a:srgbClr val="00B050"/>
              </a:solidFill>
            </a:rPr>
            <a:t>Release</a:t>
          </a:r>
          <a:r>
            <a:rPr lang="en-US" sz="2400" kern="1200" baseline="0" dirty="0">
              <a:solidFill>
                <a:srgbClr val="00B050"/>
              </a:solidFill>
            </a:rPr>
            <a:t> of w</a:t>
          </a:r>
          <a:r>
            <a:rPr lang="en-US" sz="2400" kern="1200" dirty="0">
              <a:solidFill>
                <a:srgbClr val="00B050"/>
              </a:solidFill>
            </a:rPr>
            <a:t>orking capital</a:t>
          </a:r>
        </a:p>
      </dsp:txBody>
      <dsp:txXfrm>
        <a:off x="5776097" y="3337560"/>
        <a:ext cx="1832472" cy="2225040"/>
      </dsp:txXfrm>
    </dsp:sp>
    <dsp:sp modelId="{E58CDE1B-4E31-4945-8920-6C32299DEECC}">
      <dsp:nvSpPr>
        <dsp:cNvPr id="0" name=""/>
        <dsp:cNvSpPr/>
      </dsp:nvSpPr>
      <dsp:spPr>
        <a:xfrm>
          <a:off x="6414203" y="2503170"/>
          <a:ext cx="556260" cy="556260"/>
        </a:xfrm>
        <a:prstGeom prst="ellipse">
          <a:avLst/>
        </a:prstGeom>
        <a:solidFill>
          <a:srgbClr val="00B05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ED55-5C48-6244-9B2A-4690FC4A9557}">
      <dsp:nvSpPr>
        <dsp:cNvPr id="0" name=""/>
        <dsp:cNvSpPr/>
      </dsp:nvSpPr>
      <dsp:spPr>
        <a:xfrm>
          <a:off x="3817" y="880834"/>
          <a:ext cx="3338140" cy="3338140"/>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83709" tIns="30480" rIns="183709"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0000"/>
              </a:solidFill>
              <a:effectLst>
                <a:outerShdw blurRad="38100" dist="38100" dir="2700000" algn="tl">
                  <a:srgbClr val="FFFFFF"/>
                </a:outerShdw>
              </a:effectLst>
              <a:ea typeface="ＭＳ Ｐゴシック" pitchFamily="34" charset="-128"/>
            </a:rPr>
            <a:t>Ignores the </a:t>
          </a:r>
        </a:p>
        <a:p>
          <a:pPr marL="0" lvl="0" indent="0" algn="ctr" defTabSz="1066800">
            <a:lnSpc>
              <a:spcPct val="90000"/>
            </a:lnSpc>
            <a:spcBef>
              <a:spcPct val="0"/>
            </a:spcBef>
            <a:spcAft>
              <a:spcPct val="35000"/>
            </a:spcAft>
            <a:buNone/>
          </a:pPr>
          <a:r>
            <a:rPr lang="en-US" sz="2400" b="1" kern="1200" dirty="0">
              <a:solidFill>
                <a:srgbClr val="FF0000"/>
              </a:solidFill>
              <a:effectLst>
                <a:outerShdw blurRad="38100" dist="38100" dir="2700000" algn="tl">
                  <a:srgbClr val="FFFFFF"/>
                </a:outerShdw>
              </a:effectLst>
              <a:ea typeface="ＭＳ Ｐゴシック" pitchFamily="34" charset="-128"/>
            </a:rPr>
            <a:t>time value</a:t>
          </a:r>
        </a:p>
        <a:p>
          <a:pPr marL="0" lvl="0" indent="0" algn="ctr" defTabSz="1066800">
            <a:lnSpc>
              <a:spcPct val="90000"/>
            </a:lnSpc>
            <a:spcBef>
              <a:spcPct val="0"/>
            </a:spcBef>
            <a:spcAft>
              <a:spcPct val="35000"/>
            </a:spcAft>
            <a:buNone/>
          </a:pPr>
          <a:r>
            <a:rPr lang="en-US" sz="2400" b="1" kern="1200" dirty="0">
              <a:solidFill>
                <a:srgbClr val="FF0000"/>
              </a:solidFill>
              <a:effectLst>
                <a:outerShdw blurRad="38100" dist="38100" dir="2700000" algn="tl">
                  <a:srgbClr val="FFFFFF"/>
                </a:outerShdw>
              </a:effectLst>
              <a:ea typeface="ＭＳ Ｐゴシック" pitchFamily="34" charset="-128"/>
            </a:rPr>
            <a:t>of </a:t>
          </a:r>
          <a:r>
            <a:rPr lang="en-US" sz="2400" b="1" kern="1200" dirty="0">
              <a:solidFill>
                <a:srgbClr val="FF0000"/>
              </a:solidFill>
              <a:ea typeface="ＭＳ Ｐゴシック" pitchFamily="34" charset="-128"/>
            </a:rPr>
            <a:t>money</a:t>
          </a:r>
          <a:r>
            <a:rPr lang="en-US" sz="2400" b="1" kern="1200" dirty="0">
              <a:solidFill>
                <a:srgbClr val="FF0000"/>
              </a:solidFill>
              <a:effectLst>
                <a:outerShdw blurRad="38100" dist="38100" dir="2700000" algn="tl">
                  <a:srgbClr val="FFFFFF"/>
                </a:outerShdw>
              </a:effectLst>
              <a:ea typeface="ＭＳ Ｐゴシック" pitchFamily="34" charset="-128"/>
            </a:rPr>
            <a:t>.</a:t>
          </a:r>
          <a:endParaRPr lang="en-US" sz="2400" kern="1200" dirty="0">
            <a:solidFill>
              <a:srgbClr val="FF0000"/>
            </a:solidFill>
          </a:endParaRPr>
        </a:p>
      </dsp:txBody>
      <dsp:txXfrm>
        <a:off x="492676" y="1369693"/>
        <a:ext cx="2360422" cy="2360422"/>
      </dsp:txXfrm>
    </dsp:sp>
    <dsp:sp modelId="{4DF5B332-92D0-F843-891F-1429877EF329}">
      <dsp:nvSpPr>
        <dsp:cNvPr id="0" name=""/>
        <dsp:cNvSpPr/>
      </dsp:nvSpPr>
      <dsp:spPr>
        <a:xfrm>
          <a:off x="2674329" y="880834"/>
          <a:ext cx="3338140" cy="3338140"/>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83709" tIns="30480" rIns="183709" bIns="30480" numCol="1" spcCol="1270" anchor="ctr" anchorCtr="0">
          <a:noAutofit/>
        </a:bodyPr>
        <a:lstStyle/>
        <a:p>
          <a:pPr marL="0" lvl="0" indent="0" algn="ctr" defTabSz="1066800">
            <a:lnSpc>
              <a:spcPct val="90000"/>
            </a:lnSpc>
            <a:spcBef>
              <a:spcPct val="0"/>
            </a:spcBef>
            <a:spcAft>
              <a:spcPct val="35000"/>
            </a:spcAft>
            <a:buNone/>
          </a:pPr>
          <a:r>
            <a:rPr lang="en-US" altLang="en-US" sz="2400" b="1" kern="1200" dirty="0">
              <a:solidFill>
                <a:srgbClr val="FF0000"/>
              </a:solidFill>
            </a:rPr>
            <a:t>Ignores cash</a:t>
          </a:r>
        </a:p>
        <a:p>
          <a:pPr marL="0" lvl="0" indent="0" algn="ctr" defTabSz="1066800">
            <a:lnSpc>
              <a:spcPct val="90000"/>
            </a:lnSpc>
            <a:spcBef>
              <a:spcPct val="0"/>
            </a:spcBef>
            <a:spcAft>
              <a:spcPct val="35000"/>
            </a:spcAft>
            <a:buNone/>
          </a:pPr>
          <a:r>
            <a:rPr lang="en-US" altLang="en-US" sz="2400" b="1" kern="1200" dirty="0">
              <a:solidFill>
                <a:srgbClr val="FF0000"/>
              </a:solidFill>
            </a:rPr>
            <a:t>flows after </a:t>
          </a:r>
        </a:p>
        <a:p>
          <a:pPr marL="0" lvl="0" indent="0" algn="ctr" defTabSz="1066800">
            <a:lnSpc>
              <a:spcPct val="90000"/>
            </a:lnSpc>
            <a:spcBef>
              <a:spcPct val="0"/>
            </a:spcBef>
            <a:spcAft>
              <a:spcPct val="35000"/>
            </a:spcAft>
            <a:buNone/>
          </a:pPr>
          <a:r>
            <a:rPr lang="en-US" altLang="en-US" sz="2400" b="1" kern="1200" dirty="0">
              <a:solidFill>
                <a:srgbClr val="FF0000"/>
              </a:solidFill>
            </a:rPr>
            <a:t>the payback</a:t>
          </a:r>
        </a:p>
        <a:p>
          <a:pPr marL="0" lvl="0" indent="0" algn="ctr" defTabSz="1066800">
            <a:lnSpc>
              <a:spcPct val="90000"/>
            </a:lnSpc>
            <a:spcBef>
              <a:spcPct val="0"/>
            </a:spcBef>
            <a:spcAft>
              <a:spcPct val="35000"/>
            </a:spcAft>
            <a:buNone/>
          </a:pPr>
          <a:r>
            <a:rPr lang="en-US" altLang="en-US" sz="2400" b="1" kern="1200" dirty="0">
              <a:solidFill>
                <a:srgbClr val="FF0000"/>
              </a:solidFill>
            </a:rPr>
            <a:t>period.</a:t>
          </a:r>
          <a:endParaRPr lang="en-US" sz="2400" kern="1200" dirty="0">
            <a:solidFill>
              <a:srgbClr val="FF0000"/>
            </a:solidFill>
          </a:endParaRPr>
        </a:p>
      </dsp:txBody>
      <dsp:txXfrm>
        <a:off x="3163188" y="1369693"/>
        <a:ext cx="2360422" cy="2360422"/>
      </dsp:txXfrm>
    </dsp:sp>
    <dsp:sp modelId="{4F42E33D-BAD6-E945-B368-734ABE0AC6D5}">
      <dsp:nvSpPr>
        <dsp:cNvPr id="0" name=""/>
        <dsp:cNvSpPr/>
      </dsp:nvSpPr>
      <dsp:spPr>
        <a:xfrm>
          <a:off x="5344842" y="880834"/>
          <a:ext cx="3338140" cy="3338140"/>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83709" tIns="30480" rIns="183709"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0000"/>
              </a:solidFill>
              <a:effectLst>
                <a:outerShdw blurRad="38100" dist="38100" dir="2700000" algn="tl">
                  <a:srgbClr val="FFFFFF"/>
                </a:outerShdw>
              </a:effectLst>
              <a:ea typeface="ＭＳ Ｐゴシック" pitchFamily="34" charset="-128"/>
            </a:rPr>
            <a:t>Shorter payback period does not always mean a more desirable investment.</a:t>
          </a:r>
          <a:endParaRPr lang="en-US" sz="2400" kern="1200" dirty="0">
            <a:solidFill>
              <a:srgbClr val="FF0000"/>
            </a:solidFill>
          </a:endParaRPr>
        </a:p>
      </dsp:txBody>
      <dsp:txXfrm>
        <a:off x="5833701" y="1369693"/>
        <a:ext cx="2360422" cy="23604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ED55-5C48-6244-9B2A-4690FC4A9557}">
      <dsp:nvSpPr>
        <dsp:cNvPr id="0" name=""/>
        <dsp:cNvSpPr/>
      </dsp:nvSpPr>
      <dsp:spPr>
        <a:xfrm>
          <a:off x="3817" y="880834"/>
          <a:ext cx="3338140" cy="3338140"/>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83709" tIns="34290" rIns="183709" bIns="34290" numCol="1" spcCol="1270" anchor="ctr" anchorCtr="0">
          <a:noAutofit/>
        </a:bodyPr>
        <a:lstStyle/>
        <a:p>
          <a:pPr marL="0" lvl="0" indent="0" algn="ctr" defTabSz="1200150">
            <a:lnSpc>
              <a:spcPct val="90000"/>
            </a:lnSpc>
            <a:spcBef>
              <a:spcPct val="0"/>
            </a:spcBef>
            <a:spcAft>
              <a:spcPct val="35000"/>
            </a:spcAft>
            <a:buNone/>
          </a:pPr>
          <a:r>
            <a:rPr lang="en-US" altLang="en-US" sz="2700" b="1" kern="1200" dirty="0">
              <a:solidFill>
                <a:srgbClr val="00B050"/>
              </a:solidFill>
            </a:rPr>
            <a:t>Serves as screening tool.</a:t>
          </a:r>
          <a:endParaRPr lang="en-US" sz="2700" kern="1200" dirty="0">
            <a:solidFill>
              <a:srgbClr val="00B050"/>
            </a:solidFill>
          </a:endParaRPr>
        </a:p>
      </dsp:txBody>
      <dsp:txXfrm>
        <a:off x="492676" y="1369693"/>
        <a:ext cx="2360422" cy="2360422"/>
      </dsp:txXfrm>
    </dsp:sp>
    <dsp:sp modelId="{4DF5B332-92D0-F843-891F-1429877EF329}">
      <dsp:nvSpPr>
        <dsp:cNvPr id="0" name=""/>
        <dsp:cNvSpPr/>
      </dsp:nvSpPr>
      <dsp:spPr>
        <a:xfrm>
          <a:off x="2674329" y="880834"/>
          <a:ext cx="3338140" cy="3338140"/>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83709" tIns="34290" rIns="183709" bIns="34290" numCol="1" spcCol="1270" anchor="ctr" anchorCtr="0">
          <a:noAutofit/>
        </a:bodyPr>
        <a:lstStyle/>
        <a:p>
          <a:pPr marL="0" lvl="0" indent="0" algn="ctr" defTabSz="1200150">
            <a:lnSpc>
              <a:spcPct val="90000"/>
            </a:lnSpc>
            <a:spcBef>
              <a:spcPct val="0"/>
            </a:spcBef>
            <a:spcAft>
              <a:spcPct val="35000"/>
            </a:spcAft>
            <a:buNone/>
          </a:pPr>
          <a:r>
            <a:rPr lang="en-US" altLang="en-US" sz="2700" b="1" kern="1200" dirty="0">
              <a:solidFill>
                <a:srgbClr val="00B050"/>
              </a:solidFill>
            </a:rPr>
            <a:t>Identifies investments that recoup cash investments quickly.</a:t>
          </a:r>
          <a:endParaRPr lang="en-US" sz="2700" kern="1200" dirty="0">
            <a:solidFill>
              <a:srgbClr val="00B050"/>
            </a:solidFill>
          </a:endParaRPr>
        </a:p>
      </dsp:txBody>
      <dsp:txXfrm>
        <a:off x="3163188" y="1369693"/>
        <a:ext cx="2360422" cy="2360422"/>
      </dsp:txXfrm>
    </dsp:sp>
    <dsp:sp modelId="{4F42E33D-BAD6-E945-B368-734ABE0AC6D5}">
      <dsp:nvSpPr>
        <dsp:cNvPr id="0" name=""/>
        <dsp:cNvSpPr/>
      </dsp:nvSpPr>
      <dsp:spPr>
        <a:xfrm>
          <a:off x="5344842" y="880834"/>
          <a:ext cx="3338140" cy="3338140"/>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83709" tIns="34290" rIns="183709" bIns="34290" numCol="1" spcCol="1270" anchor="ctr" anchorCtr="0">
          <a:noAutofit/>
        </a:bodyPr>
        <a:lstStyle/>
        <a:p>
          <a:pPr marL="0" lvl="0" indent="0" algn="ctr" defTabSz="1200150">
            <a:lnSpc>
              <a:spcPct val="90000"/>
            </a:lnSpc>
            <a:spcBef>
              <a:spcPct val="0"/>
            </a:spcBef>
            <a:spcAft>
              <a:spcPct val="35000"/>
            </a:spcAft>
            <a:buNone/>
          </a:pPr>
          <a:r>
            <a:rPr lang="en-US" altLang="en-US" sz="2700" b="1" kern="1200" dirty="0">
              <a:solidFill>
                <a:srgbClr val="00B050"/>
              </a:solidFill>
            </a:rPr>
            <a:t>Identifies products that recoup initial investment quickly.</a:t>
          </a:r>
          <a:endParaRPr lang="en-US" sz="2700" kern="1200" dirty="0">
            <a:solidFill>
              <a:srgbClr val="00B050"/>
            </a:solidFill>
          </a:endParaRPr>
        </a:p>
      </dsp:txBody>
      <dsp:txXfrm>
        <a:off x="5833701" y="1369693"/>
        <a:ext cx="2360422" cy="23604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D36CF-BD08-4F4B-8AAA-16B227A448E7}">
      <dsp:nvSpPr>
        <dsp:cNvPr id="0" name=""/>
        <dsp:cNvSpPr/>
      </dsp:nvSpPr>
      <dsp:spPr>
        <a:xfrm>
          <a:off x="1011" y="1701198"/>
          <a:ext cx="1971507" cy="788603"/>
        </a:xfrm>
        <a:prstGeom prst="homePlat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a:t>
          </a:r>
          <a:r>
            <a:rPr lang="en-US" sz="2000" kern="1200" baseline="0" dirty="0"/>
            <a:t> 1</a:t>
          </a:r>
        </a:p>
        <a:p>
          <a:pPr marL="0" lvl="0" indent="0" algn="ctr" defTabSz="889000">
            <a:lnSpc>
              <a:spcPct val="90000"/>
            </a:lnSpc>
            <a:spcBef>
              <a:spcPct val="0"/>
            </a:spcBef>
            <a:spcAft>
              <a:spcPct val="35000"/>
            </a:spcAft>
            <a:buNone/>
          </a:pPr>
          <a:r>
            <a:rPr lang="en-US" sz="2000" kern="1200" baseline="0" dirty="0"/>
            <a:t>$1,000</a:t>
          </a:r>
          <a:endParaRPr lang="en-US" sz="2000" kern="1200" dirty="0"/>
        </a:p>
      </dsp:txBody>
      <dsp:txXfrm>
        <a:off x="1011" y="1701198"/>
        <a:ext cx="1774356" cy="788603"/>
      </dsp:txXfrm>
    </dsp:sp>
    <dsp:sp modelId="{909DA9A5-5143-FC48-877E-A3435B125241}">
      <dsp:nvSpPr>
        <dsp:cNvPr id="0" name=""/>
        <dsp:cNvSpPr/>
      </dsp:nvSpPr>
      <dsp:spPr>
        <a:xfrm>
          <a:off x="1578217"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2</a:t>
          </a:r>
        </a:p>
        <a:p>
          <a:pPr marL="0" lvl="0" indent="0" algn="ctr" defTabSz="889000">
            <a:lnSpc>
              <a:spcPct val="90000"/>
            </a:lnSpc>
            <a:spcBef>
              <a:spcPct val="0"/>
            </a:spcBef>
            <a:spcAft>
              <a:spcPct val="35000"/>
            </a:spcAft>
            <a:buNone/>
          </a:pPr>
          <a:r>
            <a:rPr lang="en-US" sz="2000" kern="1200" dirty="0"/>
            <a:t>$0</a:t>
          </a:r>
        </a:p>
      </dsp:txBody>
      <dsp:txXfrm>
        <a:off x="1972519" y="1701198"/>
        <a:ext cx="1182904" cy="788603"/>
      </dsp:txXfrm>
    </dsp:sp>
    <dsp:sp modelId="{40A0783A-262C-C54D-BB8C-B4F5CA805B4B}">
      <dsp:nvSpPr>
        <dsp:cNvPr id="0" name=""/>
        <dsp:cNvSpPr/>
      </dsp:nvSpPr>
      <dsp:spPr>
        <a:xfrm>
          <a:off x="3155423"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3</a:t>
          </a:r>
        </a:p>
        <a:p>
          <a:pPr marL="0" lvl="0" indent="0" algn="ctr" defTabSz="889000">
            <a:lnSpc>
              <a:spcPct val="90000"/>
            </a:lnSpc>
            <a:spcBef>
              <a:spcPct val="0"/>
            </a:spcBef>
            <a:spcAft>
              <a:spcPct val="35000"/>
            </a:spcAft>
            <a:buNone/>
          </a:pPr>
          <a:r>
            <a:rPr lang="en-US" sz="2000" kern="1200" dirty="0"/>
            <a:t>$2,000</a:t>
          </a:r>
        </a:p>
      </dsp:txBody>
      <dsp:txXfrm>
        <a:off x="3549725" y="1701198"/>
        <a:ext cx="1182904" cy="788603"/>
      </dsp:txXfrm>
    </dsp:sp>
    <dsp:sp modelId="{990AD4B5-5B47-B744-9CA5-397DCB1CDA0A}">
      <dsp:nvSpPr>
        <dsp:cNvPr id="0" name=""/>
        <dsp:cNvSpPr/>
      </dsp:nvSpPr>
      <dsp:spPr>
        <a:xfrm>
          <a:off x="4732629"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4</a:t>
          </a:r>
        </a:p>
        <a:p>
          <a:pPr marL="0" lvl="0" indent="0" algn="ctr" defTabSz="889000">
            <a:lnSpc>
              <a:spcPct val="90000"/>
            </a:lnSpc>
            <a:spcBef>
              <a:spcPct val="0"/>
            </a:spcBef>
            <a:spcAft>
              <a:spcPct val="35000"/>
            </a:spcAft>
            <a:buNone/>
          </a:pPr>
          <a:r>
            <a:rPr lang="en-US" sz="2000" kern="1200" dirty="0"/>
            <a:t>$1,000</a:t>
          </a:r>
        </a:p>
      </dsp:txBody>
      <dsp:txXfrm>
        <a:off x="5126931" y="1701198"/>
        <a:ext cx="1182904" cy="788603"/>
      </dsp:txXfrm>
    </dsp:sp>
    <dsp:sp modelId="{0D0C35DB-14D1-D440-B475-93F000E31672}">
      <dsp:nvSpPr>
        <dsp:cNvPr id="0" name=""/>
        <dsp:cNvSpPr/>
      </dsp:nvSpPr>
      <dsp:spPr>
        <a:xfrm>
          <a:off x="6309835"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5</a:t>
          </a:r>
        </a:p>
        <a:p>
          <a:pPr marL="0" lvl="0" indent="0" algn="ctr" defTabSz="889000">
            <a:lnSpc>
              <a:spcPct val="90000"/>
            </a:lnSpc>
            <a:spcBef>
              <a:spcPct val="0"/>
            </a:spcBef>
            <a:spcAft>
              <a:spcPct val="35000"/>
            </a:spcAft>
            <a:buNone/>
          </a:pPr>
          <a:r>
            <a:rPr lang="en-US" sz="2000" kern="1200" dirty="0"/>
            <a:t>$500</a:t>
          </a:r>
        </a:p>
      </dsp:txBody>
      <dsp:txXfrm>
        <a:off x="6704137" y="1701198"/>
        <a:ext cx="1182904" cy="7886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D36CF-BD08-4F4B-8AAA-16B227A448E7}">
      <dsp:nvSpPr>
        <dsp:cNvPr id="0" name=""/>
        <dsp:cNvSpPr/>
      </dsp:nvSpPr>
      <dsp:spPr>
        <a:xfrm>
          <a:off x="1011" y="1701198"/>
          <a:ext cx="1971507" cy="788603"/>
        </a:xfrm>
        <a:prstGeom prst="homePlat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a:t>
          </a:r>
          <a:r>
            <a:rPr lang="en-US" sz="2000" kern="1200" baseline="0" dirty="0"/>
            <a:t> 1</a:t>
          </a:r>
        </a:p>
        <a:p>
          <a:pPr marL="0" lvl="0" indent="0" algn="ctr" defTabSz="889000">
            <a:lnSpc>
              <a:spcPct val="90000"/>
            </a:lnSpc>
            <a:spcBef>
              <a:spcPct val="0"/>
            </a:spcBef>
            <a:spcAft>
              <a:spcPct val="35000"/>
            </a:spcAft>
            <a:buNone/>
          </a:pPr>
          <a:r>
            <a:rPr lang="en-US" sz="2000" kern="1200" baseline="0" dirty="0"/>
            <a:t>$1,000</a:t>
          </a:r>
          <a:endParaRPr lang="en-US" sz="2000" kern="1200" dirty="0"/>
        </a:p>
      </dsp:txBody>
      <dsp:txXfrm>
        <a:off x="1011" y="1701198"/>
        <a:ext cx="1774356" cy="788603"/>
      </dsp:txXfrm>
    </dsp:sp>
    <dsp:sp modelId="{909DA9A5-5143-FC48-877E-A3435B125241}">
      <dsp:nvSpPr>
        <dsp:cNvPr id="0" name=""/>
        <dsp:cNvSpPr/>
      </dsp:nvSpPr>
      <dsp:spPr>
        <a:xfrm>
          <a:off x="1578217"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2</a:t>
          </a:r>
        </a:p>
        <a:p>
          <a:pPr marL="0" lvl="0" indent="0" algn="ctr" defTabSz="889000">
            <a:lnSpc>
              <a:spcPct val="90000"/>
            </a:lnSpc>
            <a:spcBef>
              <a:spcPct val="0"/>
            </a:spcBef>
            <a:spcAft>
              <a:spcPct val="35000"/>
            </a:spcAft>
            <a:buNone/>
          </a:pPr>
          <a:r>
            <a:rPr lang="en-US" sz="2000" kern="1200" dirty="0"/>
            <a:t>$0</a:t>
          </a:r>
        </a:p>
      </dsp:txBody>
      <dsp:txXfrm>
        <a:off x="1972519" y="1701198"/>
        <a:ext cx="1182904" cy="788603"/>
      </dsp:txXfrm>
    </dsp:sp>
    <dsp:sp modelId="{40A0783A-262C-C54D-BB8C-B4F5CA805B4B}">
      <dsp:nvSpPr>
        <dsp:cNvPr id="0" name=""/>
        <dsp:cNvSpPr/>
      </dsp:nvSpPr>
      <dsp:spPr>
        <a:xfrm>
          <a:off x="3155423"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3</a:t>
          </a:r>
        </a:p>
        <a:p>
          <a:pPr marL="0" lvl="0" indent="0" algn="ctr" defTabSz="889000">
            <a:lnSpc>
              <a:spcPct val="90000"/>
            </a:lnSpc>
            <a:spcBef>
              <a:spcPct val="0"/>
            </a:spcBef>
            <a:spcAft>
              <a:spcPct val="35000"/>
            </a:spcAft>
            <a:buNone/>
          </a:pPr>
          <a:r>
            <a:rPr lang="en-US" sz="2000" kern="1200" dirty="0"/>
            <a:t>$2,000</a:t>
          </a:r>
        </a:p>
      </dsp:txBody>
      <dsp:txXfrm>
        <a:off x="3549725" y="1701198"/>
        <a:ext cx="1182904" cy="788603"/>
      </dsp:txXfrm>
    </dsp:sp>
    <dsp:sp modelId="{990AD4B5-5B47-B744-9CA5-397DCB1CDA0A}">
      <dsp:nvSpPr>
        <dsp:cNvPr id="0" name=""/>
        <dsp:cNvSpPr/>
      </dsp:nvSpPr>
      <dsp:spPr>
        <a:xfrm>
          <a:off x="4732629"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4</a:t>
          </a:r>
        </a:p>
        <a:p>
          <a:pPr marL="0" lvl="0" indent="0" algn="ctr" defTabSz="889000">
            <a:lnSpc>
              <a:spcPct val="90000"/>
            </a:lnSpc>
            <a:spcBef>
              <a:spcPct val="0"/>
            </a:spcBef>
            <a:spcAft>
              <a:spcPct val="35000"/>
            </a:spcAft>
            <a:buNone/>
          </a:pPr>
          <a:r>
            <a:rPr lang="en-US" sz="2000" kern="1200" dirty="0"/>
            <a:t>$1,000</a:t>
          </a:r>
        </a:p>
      </dsp:txBody>
      <dsp:txXfrm>
        <a:off x="5126931" y="1701198"/>
        <a:ext cx="1182904" cy="788603"/>
      </dsp:txXfrm>
    </dsp:sp>
    <dsp:sp modelId="{0D0C35DB-14D1-D440-B475-93F000E31672}">
      <dsp:nvSpPr>
        <dsp:cNvPr id="0" name=""/>
        <dsp:cNvSpPr/>
      </dsp:nvSpPr>
      <dsp:spPr>
        <a:xfrm>
          <a:off x="6309835" y="1701198"/>
          <a:ext cx="1971507" cy="788603"/>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Year 5</a:t>
          </a:r>
        </a:p>
        <a:p>
          <a:pPr marL="0" lvl="0" indent="0" algn="ctr" defTabSz="889000">
            <a:lnSpc>
              <a:spcPct val="90000"/>
            </a:lnSpc>
            <a:spcBef>
              <a:spcPct val="0"/>
            </a:spcBef>
            <a:spcAft>
              <a:spcPct val="35000"/>
            </a:spcAft>
            <a:buNone/>
          </a:pPr>
          <a:r>
            <a:rPr lang="en-US" sz="2000" kern="1200" dirty="0"/>
            <a:t>$500</a:t>
          </a:r>
        </a:p>
      </dsp:txBody>
      <dsp:txXfrm>
        <a:off x="6704137" y="1701198"/>
        <a:ext cx="1182904" cy="7886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2C772-7B1A-4A1B-94F3-C8B6D94D767F}">
      <dsp:nvSpPr>
        <dsp:cNvPr id="0" name=""/>
        <dsp:cNvSpPr/>
      </dsp:nvSpPr>
      <dsp:spPr>
        <a:xfrm>
          <a:off x="0" y="0"/>
          <a:ext cx="7620000" cy="1216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Two Simplifying Assumptions</a:t>
          </a:r>
        </a:p>
      </dsp:txBody>
      <dsp:txXfrm>
        <a:off x="59399" y="59399"/>
        <a:ext cx="7501202" cy="1098002"/>
      </dsp:txXfrm>
    </dsp:sp>
    <dsp:sp modelId="{E211A006-B9B9-4E48-A79A-FE40CDAF6141}">
      <dsp:nvSpPr>
        <dsp:cNvPr id="0" name=""/>
        <dsp:cNvSpPr/>
      </dsp:nvSpPr>
      <dsp:spPr>
        <a:xfrm>
          <a:off x="0" y="1625787"/>
          <a:ext cx="7620000" cy="289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t>All cash flows other than the initial investment occur at the </a:t>
          </a:r>
          <a:r>
            <a:rPr lang="en-US" sz="3200" b="1" kern="1200" dirty="0">
              <a:solidFill>
                <a:srgbClr val="C00000"/>
              </a:solidFill>
            </a:rPr>
            <a:t>end of periods</a:t>
          </a:r>
          <a:r>
            <a:rPr lang="en-US" sz="3200" kern="1200" dirty="0"/>
            <a:t>.</a:t>
          </a:r>
        </a:p>
        <a:p>
          <a:pPr marL="285750" lvl="1" indent="-285750" algn="l" defTabSz="1422400">
            <a:lnSpc>
              <a:spcPct val="90000"/>
            </a:lnSpc>
            <a:spcBef>
              <a:spcPct val="0"/>
            </a:spcBef>
            <a:spcAft>
              <a:spcPct val="20000"/>
            </a:spcAft>
            <a:buChar char="•"/>
          </a:pPr>
          <a:r>
            <a:rPr lang="en-US" sz="3200" kern="1200" dirty="0"/>
            <a:t>All cash flows generated by an investment project are immediately reinvested at a rate of return equal to the discount rate. </a:t>
          </a:r>
        </a:p>
      </dsp:txBody>
      <dsp:txXfrm>
        <a:off x="0" y="1625787"/>
        <a:ext cx="7620000" cy="28928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DED55-5C48-6244-9B2A-4690FC4A9557}">
      <dsp:nvSpPr>
        <dsp:cNvPr id="0" name=""/>
        <dsp:cNvSpPr/>
      </dsp:nvSpPr>
      <dsp:spPr>
        <a:xfrm>
          <a:off x="4881" y="42887"/>
          <a:ext cx="3465909" cy="3465909"/>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741" tIns="27940" rIns="190741"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rgbClr val="FF0000"/>
              </a:solidFill>
              <a:effectLst>
                <a:outerShdw blurRad="38100" dist="38100" dir="2700000" algn="tl">
                  <a:srgbClr val="FFFFFF"/>
                </a:outerShdw>
              </a:effectLst>
              <a:ea typeface="ＭＳ Ｐゴシック" pitchFamily="34" charset="-128"/>
            </a:rPr>
            <a:t>Ignores the </a:t>
          </a:r>
        </a:p>
        <a:p>
          <a:pPr marL="0" lvl="0" indent="0" algn="ctr" defTabSz="977900">
            <a:lnSpc>
              <a:spcPct val="90000"/>
            </a:lnSpc>
            <a:spcBef>
              <a:spcPct val="0"/>
            </a:spcBef>
            <a:spcAft>
              <a:spcPct val="35000"/>
            </a:spcAft>
            <a:buNone/>
          </a:pPr>
          <a:r>
            <a:rPr lang="en-US" sz="2200" b="1" kern="1200" dirty="0">
              <a:solidFill>
                <a:srgbClr val="FF0000"/>
              </a:solidFill>
              <a:effectLst>
                <a:outerShdw blurRad="38100" dist="38100" dir="2700000" algn="tl">
                  <a:srgbClr val="FFFFFF"/>
                </a:outerShdw>
              </a:effectLst>
              <a:ea typeface="ＭＳ Ｐゴシック" pitchFamily="34" charset="-128"/>
            </a:rPr>
            <a:t>time value</a:t>
          </a:r>
        </a:p>
        <a:p>
          <a:pPr marL="0" lvl="0" indent="0" algn="ctr" defTabSz="977900">
            <a:lnSpc>
              <a:spcPct val="90000"/>
            </a:lnSpc>
            <a:spcBef>
              <a:spcPct val="0"/>
            </a:spcBef>
            <a:spcAft>
              <a:spcPct val="35000"/>
            </a:spcAft>
            <a:buNone/>
          </a:pPr>
          <a:r>
            <a:rPr lang="en-US" sz="2200" b="1" kern="1200" dirty="0">
              <a:solidFill>
                <a:srgbClr val="FF0000"/>
              </a:solidFill>
              <a:effectLst>
                <a:outerShdw blurRad="38100" dist="38100" dir="2700000" algn="tl">
                  <a:srgbClr val="FFFFFF"/>
                </a:outerShdw>
              </a:effectLst>
              <a:ea typeface="ＭＳ Ｐゴシック" pitchFamily="34" charset="-128"/>
            </a:rPr>
            <a:t>of </a:t>
          </a:r>
          <a:r>
            <a:rPr lang="en-US" sz="2200" b="1" kern="1200" dirty="0">
              <a:solidFill>
                <a:srgbClr val="FF0000"/>
              </a:solidFill>
              <a:ea typeface="ＭＳ Ｐゴシック" pitchFamily="34" charset="-128"/>
            </a:rPr>
            <a:t>money</a:t>
          </a:r>
          <a:r>
            <a:rPr lang="en-US" sz="2200" b="1" kern="1200" dirty="0">
              <a:solidFill>
                <a:srgbClr val="FF0000"/>
              </a:solidFill>
              <a:effectLst>
                <a:outerShdw blurRad="38100" dist="38100" dir="2700000" algn="tl">
                  <a:srgbClr val="FFFFFF"/>
                </a:outerShdw>
              </a:effectLst>
              <a:ea typeface="ＭＳ Ｐゴシック" pitchFamily="34" charset="-128"/>
            </a:rPr>
            <a:t>.</a:t>
          </a:r>
          <a:endParaRPr lang="en-US" sz="2200" kern="1200" dirty="0">
            <a:solidFill>
              <a:srgbClr val="FF0000"/>
            </a:solidFill>
          </a:endParaRPr>
        </a:p>
      </dsp:txBody>
      <dsp:txXfrm>
        <a:off x="512452" y="550458"/>
        <a:ext cx="2450767" cy="2450767"/>
      </dsp:txXfrm>
    </dsp:sp>
    <dsp:sp modelId="{4DF5B332-92D0-F843-891F-1429877EF329}">
      <dsp:nvSpPr>
        <dsp:cNvPr id="0" name=""/>
        <dsp:cNvSpPr/>
      </dsp:nvSpPr>
      <dsp:spPr>
        <a:xfrm>
          <a:off x="2777609" y="42887"/>
          <a:ext cx="3465909" cy="3465909"/>
        </a:xfrm>
        <a:prstGeom prst="ellipse">
          <a:avLst/>
        </a:prstGeom>
        <a:gradFill rotWithShape="0">
          <a:gsLst>
            <a:gs pos="0">
              <a:schemeClr val="accent1">
                <a:alpha val="50000"/>
                <a:hueOff val="0"/>
                <a:satOff val="0"/>
                <a:lumOff val="0"/>
                <a:alphaOff val="0"/>
                <a:shade val="85000"/>
                <a:satMod val="130000"/>
              </a:schemeClr>
            </a:gs>
            <a:gs pos="34000">
              <a:schemeClr val="accent1">
                <a:alpha val="50000"/>
                <a:hueOff val="0"/>
                <a:satOff val="0"/>
                <a:lumOff val="0"/>
                <a:alphaOff val="0"/>
                <a:shade val="87000"/>
                <a:satMod val="125000"/>
              </a:schemeClr>
            </a:gs>
            <a:gs pos="70000">
              <a:schemeClr val="accent1">
                <a:alpha val="50000"/>
                <a:hueOff val="0"/>
                <a:satOff val="0"/>
                <a:lumOff val="0"/>
                <a:alphaOff val="0"/>
                <a:tint val="100000"/>
                <a:shade val="90000"/>
                <a:satMod val="130000"/>
              </a:schemeClr>
            </a:gs>
            <a:gs pos="100000">
              <a:schemeClr val="accent1">
                <a:alpha val="50000"/>
                <a:hueOff val="0"/>
                <a:satOff val="0"/>
                <a:lumOff val="0"/>
                <a:alphaOff val="0"/>
                <a:tint val="100000"/>
                <a:shade val="100000"/>
                <a:satMod val="110000"/>
              </a:schemeClr>
            </a:gs>
          </a:gsLst>
          <a:path path="circle">
            <a:fillToRect l="100000" t="100000" r="100000" b="10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0741" tIns="27940" rIns="190741" bIns="27940" numCol="1" spcCol="1270" anchor="ctr" anchorCtr="0">
          <a:noAutofit/>
        </a:bodyPr>
        <a:lstStyle/>
        <a:p>
          <a:pPr marL="0" lvl="0" indent="0" algn="ctr" defTabSz="977900">
            <a:lnSpc>
              <a:spcPct val="90000"/>
            </a:lnSpc>
            <a:spcBef>
              <a:spcPct val="0"/>
            </a:spcBef>
            <a:spcAft>
              <a:spcPct val="35000"/>
            </a:spcAft>
            <a:buNone/>
          </a:pPr>
          <a:r>
            <a:rPr lang="en-US" altLang="en-US" sz="2200" b="1" kern="1200" dirty="0">
              <a:solidFill>
                <a:srgbClr val="FF0000"/>
              </a:solidFill>
            </a:rPr>
            <a:t>The same project </a:t>
          </a:r>
          <a:br>
            <a:rPr lang="en-US" altLang="en-US" sz="2200" b="1" kern="1200" dirty="0">
              <a:solidFill>
                <a:srgbClr val="FF0000"/>
              </a:solidFill>
            </a:rPr>
          </a:br>
          <a:r>
            <a:rPr lang="en-US" altLang="en-US" sz="2200" b="1" kern="1200" dirty="0">
              <a:solidFill>
                <a:srgbClr val="FF0000"/>
              </a:solidFill>
            </a:rPr>
            <a:t>may appear </a:t>
          </a:r>
          <a:br>
            <a:rPr lang="en-US" altLang="en-US" sz="2200" b="1" kern="1200" dirty="0">
              <a:solidFill>
                <a:srgbClr val="FF0000"/>
              </a:solidFill>
            </a:rPr>
          </a:br>
          <a:r>
            <a:rPr lang="en-US" altLang="en-US" sz="2200" b="1" kern="1200" dirty="0">
              <a:solidFill>
                <a:srgbClr val="FF0000"/>
              </a:solidFill>
            </a:rPr>
            <a:t>desirable in some </a:t>
          </a:r>
          <a:br>
            <a:rPr lang="en-US" altLang="en-US" sz="2200" b="1" kern="1200" dirty="0">
              <a:solidFill>
                <a:srgbClr val="FF0000"/>
              </a:solidFill>
            </a:rPr>
          </a:br>
          <a:r>
            <a:rPr lang="en-US" altLang="en-US" sz="2200" b="1" kern="1200" dirty="0">
              <a:solidFill>
                <a:srgbClr val="FF0000"/>
              </a:solidFill>
            </a:rPr>
            <a:t>years and </a:t>
          </a:r>
          <a:br>
            <a:rPr lang="en-US" altLang="en-US" sz="2200" b="1" kern="1200" dirty="0">
              <a:solidFill>
                <a:srgbClr val="FF0000"/>
              </a:solidFill>
            </a:rPr>
          </a:br>
          <a:r>
            <a:rPr lang="en-US" altLang="en-US" sz="2200" b="1" kern="1200" dirty="0">
              <a:solidFill>
                <a:srgbClr val="FF0000"/>
              </a:solidFill>
            </a:rPr>
            <a:t>undesirable </a:t>
          </a:r>
          <a:br>
            <a:rPr lang="en-US" altLang="en-US" sz="2200" b="1" kern="1200" dirty="0">
              <a:solidFill>
                <a:srgbClr val="FF0000"/>
              </a:solidFill>
            </a:rPr>
          </a:br>
          <a:r>
            <a:rPr lang="en-US" altLang="en-US" sz="2200" b="1" kern="1200" dirty="0">
              <a:solidFill>
                <a:srgbClr val="FF0000"/>
              </a:solidFill>
            </a:rPr>
            <a:t>in other years.</a:t>
          </a:r>
          <a:endParaRPr lang="en-US" sz="2200" kern="1200" dirty="0">
            <a:solidFill>
              <a:srgbClr val="FF0000"/>
            </a:solidFill>
          </a:endParaRPr>
        </a:p>
      </dsp:txBody>
      <dsp:txXfrm>
        <a:off x="3285180" y="550458"/>
        <a:ext cx="2450767" cy="245076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p:cNvSpPr txBox="1"/>
          <p:nvPr/>
        </p:nvSpPr>
        <p:spPr>
          <a:xfrm>
            <a:off x="3733800" y="0"/>
            <a:ext cx="3124200" cy="246063"/>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000"/>
              <a:t>13-</a:t>
            </a:r>
            <a:fld id="{E1CA8C0C-EF54-C743-AC64-9C34EB63E612}" type="slidenum">
              <a:rPr lang="en-US" sz="1000"/>
              <a:pPr algn="r" eaLnBrk="1" hangingPunct="1"/>
              <a:t>‹#›</a:t>
            </a:fld>
            <a:endParaRPr lang="en-US" sz="1000"/>
          </a:p>
        </p:txBody>
      </p:sp>
    </p:spTree>
    <p:extLst>
      <p:ext uri="{BB962C8B-B14F-4D97-AF65-F5344CB8AC3E}">
        <p14:creationId xmlns:p14="http://schemas.microsoft.com/office/powerpoint/2010/main" val="2263011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Box 7"/>
          <p:cNvSpPr txBox="1"/>
          <p:nvPr/>
        </p:nvSpPr>
        <p:spPr>
          <a:xfrm>
            <a:off x="6019800" y="0"/>
            <a:ext cx="838200" cy="261938"/>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100"/>
              <a:t>13-</a:t>
            </a:r>
            <a:fld id="{B6114432-4737-DC4F-9629-A51AAF93EB1A}" type="slidenum">
              <a:rPr lang="en-US" sz="1100"/>
              <a:pPr algn="r" eaLnBrk="1" hangingPunct="1"/>
              <a:t>‹#›</a:t>
            </a:fld>
            <a:endParaRPr lang="en-US" sz="1100"/>
          </a:p>
        </p:txBody>
      </p:sp>
    </p:spTree>
    <p:extLst>
      <p:ext uri="{BB962C8B-B14F-4D97-AF65-F5344CB8AC3E}">
        <p14:creationId xmlns:p14="http://schemas.microsoft.com/office/powerpoint/2010/main" val="164108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1619" name="Notes Placeholder 1"/>
          <p:cNvSpPr>
            <a:spLocks noGrp="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481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686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891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096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301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505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7106"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9154"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120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325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843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734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939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144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349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5538"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758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963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7168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7373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048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7577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7782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7987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81922"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8397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8601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88066"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011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216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421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253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625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9830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00354"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0240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04450"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0649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0854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1059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MS PGothic" charset="0"/>
              </a:rPr>
              <a:t>Helen	10/23/2016</a:t>
            </a:r>
          </a:p>
          <a:p>
            <a:r>
              <a:rPr lang="en-US">
                <a:latin typeface="Calibri" charset="0"/>
                <a:ea typeface="MS PGothic" charset="0"/>
              </a:rPr>
              <a:t>Slide 46 CORRECTION REQUIRED</a:t>
            </a:r>
          </a:p>
          <a:p>
            <a:endParaRPr lang="en-US">
              <a:latin typeface="Calibri" charset="0"/>
              <a:ea typeface="MS PGothic" charset="0"/>
            </a:endParaRPr>
          </a:p>
          <a:p>
            <a:r>
              <a:rPr lang="en-US">
                <a:latin typeface="Calibri" charset="0"/>
                <a:ea typeface="MS PGothic" charset="0"/>
              </a:rPr>
              <a:t>Last column: The column should be expanded so that the initial investment outflow is visible.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1264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1469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457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1673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1878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2083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2288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2493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2697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2902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3107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3312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3517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662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3721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3926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4131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4336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4541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4745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4950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5155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5360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5565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867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5769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5974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6179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6384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6589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6793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6998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7203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7408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7613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072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7817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228600" indent="-228600"/>
            <a:endParaRPr lang="en-US">
              <a:latin typeface="Calibri" charset="0"/>
              <a:ea typeface="MS PGothic"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8022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8227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84322"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86370"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88418" name="Rectangle 1027"/>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9046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9251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66947" name="Rectangle 3"/>
          <p:cNvSpPr>
            <a:spLocks noGrp="1" noChangeArrowheads="1"/>
          </p:cNvSpPr>
          <p:nvPr>
            <p:ph type="body" idx="1"/>
          </p:nvPr>
        </p:nvSpPr>
        <p:spPr/>
        <p:txBody>
          <a:bodyPr wrap="square" numCol="1" anchor="t" anchorCtr="0" compatLnSpc="1">
            <a:prstTxWarp prst="textNoShape">
              <a:avLst/>
            </a:prstTxWarp>
          </a:bodyPr>
          <a:lstStyle/>
          <a:p>
            <a:pPr eaLnBrk="1" hangingPunct="1"/>
            <a:endParaRPr lang="en-US">
              <a:effectLst>
                <a:outerShdw blurRad="38100" dist="38100" dir="2700000" algn="tl">
                  <a:srgbClr val="DDDDDD"/>
                </a:outerShdw>
              </a:effectLst>
              <a:latin typeface="Calibri" charset="0"/>
              <a:ea typeface="MS PGothic"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a:latin typeface="Calibri"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89CC6146-1BA6-3147-B2CB-345167D3DB4F}" type="datetimeFigureOut">
              <a:rPr lang="en-US"/>
              <a:pPr/>
              <a:t>1/15/2020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64C8D46-3243-8D4F-BDE0-D5F92BFEBB51}" type="slidenum">
              <a:rPr lang="en-US"/>
              <a:pPr/>
              <a:t>‹#›</a:t>
            </a:fld>
            <a:endParaRPr lang="en-US"/>
          </a:p>
        </p:txBody>
      </p:sp>
    </p:spTree>
    <p:extLst>
      <p:ext uri="{BB962C8B-B14F-4D97-AF65-F5344CB8AC3E}">
        <p14:creationId xmlns:p14="http://schemas.microsoft.com/office/powerpoint/2010/main" val="1475374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a:lstStyle>
            <a:lvl1pPr>
              <a:defRPr/>
            </a:lvl1pPr>
          </a:lstStyle>
          <a:p>
            <a:fld id="{BEC2AEFB-CB54-D442-8562-076F64FDBDD8}" type="datetimeFigureOut">
              <a:rPr lang="en-US"/>
              <a:pPr/>
              <a:t>1/15/2020</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69DC1470-7933-AC48-9D58-7775947C1EF6}" type="slidenum">
              <a:rPr lang="en-US"/>
              <a:pPr/>
              <a:t>‹#›</a:t>
            </a:fld>
            <a:endParaRPr lang="en-US"/>
          </a:p>
        </p:txBody>
      </p:sp>
    </p:spTree>
    <p:extLst>
      <p:ext uri="{BB962C8B-B14F-4D97-AF65-F5344CB8AC3E}">
        <p14:creationId xmlns:p14="http://schemas.microsoft.com/office/powerpoint/2010/main" val="1626400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Title 1"/>
          <p:cNvSpPr>
            <a:spLocks noGrp="1"/>
          </p:cNvSpPr>
          <p:nvPr>
            <p:ph type="title"/>
          </p:nvPr>
        </p:nvSpPr>
        <p:spPr>
          <a:xfrm>
            <a:off x="457200" y="304800"/>
            <a:ext cx="8229600" cy="914400"/>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614778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ADDC687C-D396-E54C-803C-CFD0AE40D7DE}" type="datetimeFigureOut">
              <a:rPr lang="en-US"/>
              <a:pPr/>
              <a:t>1/15/2020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CF2D25F6-A922-D84B-8AB3-8C39CCCCEABB}" type="slidenum">
              <a:rPr lang="en-US"/>
              <a:pPr/>
              <a:t>‹#›</a:t>
            </a:fld>
            <a:endParaRPr lang="en-US"/>
          </a:p>
        </p:txBody>
      </p:sp>
      <p:sp>
        <p:nvSpPr>
          <p:cNvPr id="7"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2750423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fld id="{5C25DD8E-8DD8-9648-9771-51C968A399A0}" type="datetimeFigureOut">
              <a:rPr lang="en-US"/>
              <a:pPr/>
              <a:t>1/15/2020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3DDB14BE-EFFF-744A-82FE-7477917266FB}" type="slidenum">
              <a:rPr lang="en-US"/>
              <a:pPr/>
              <a:t>‹#›</a:t>
            </a:fld>
            <a:endParaRPr lang="en-US"/>
          </a:p>
        </p:txBody>
      </p:sp>
    </p:spTree>
    <p:extLst>
      <p:ext uri="{BB962C8B-B14F-4D97-AF65-F5344CB8AC3E}">
        <p14:creationId xmlns:p14="http://schemas.microsoft.com/office/powerpoint/2010/main" val="435825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65584"/>
            <a:ext cx="7543800" cy="989708"/>
          </a:xfrm>
        </p:spPr>
        <p:txBody>
          <a:bodyPr/>
          <a:lstStyle>
            <a:lvl1pPr>
              <a:defRPr b="0">
                <a:solidFill>
                  <a:srgbClr val="000000"/>
                </a:solidFill>
              </a:defRPr>
            </a:lvl1pPr>
          </a:lstStyle>
          <a:p>
            <a:r>
              <a:rPr lang="en-US" dirty="0"/>
              <a:t>Click to edit Master title style</a:t>
            </a:r>
          </a:p>
        </p:txBody>
      </p:sp>
      <p:sp>
        <p:nvSpPr>
          <p:cNvPr id="3" name="Content Placeholder 2"/>
          <p:cNvSpPr>
            <a:spLocks noGrp="1"/>
          </p:cNvSpPr>
          <p:nvPr>
            <p:ph sz="half" idx="1"/>
          </p:nvPr>
        </p:nvSpPr>
        <p:spPr>
          <a:xfrm>
            <a:off x="82296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fld id="{F90A5FDC-E08C-4644-AFEE-E8A0AC6C819C}" type="datetimeFigureOut">
              <a:rPr lang="en-US"/>
              <a:pPr/>
              <a:t>1/15/2020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DF2DAE00-2833-5F48-B962-1984A23D82EA}" type="slidenum">
              <a:rPr lang="en-US"/>
              <a:pPr/>
              <a:t>‹#›</a:t>
            </a:fld>
            <a:endParaRPr lang="en-US"/>
          </a:p>
        </p:txBody>
      </p:sp>
      <p:sp>
        <p:nvSpPr>
          <p:cNvPr id="9"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775488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5"/>
            <a:ext cx="7543800" cy="9690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97318"/>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71600"/>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fld id="{122E53DC-39FB-E244-8CC2-27350A485D8D}" type="datetimeFigureOut">
              <a:rPr lang="en-US"/>
              <a:pPr/>
              <a:t>1/15/2020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CCB3AAE2-3617-1646-B0C9-7E0E2D33249E}" type="slidenum">
              <a:rPr lang="en-US"/>
              <a:pPr/>
              <a:t>‹#›</a:t>
            </a:fld>
            <a:endParaRPr lang="en-US"/>
          </a:p>
        </p:txBody>
      </p:sp>
    </p:spTree>
    <p:extLst>
      <p:ext uri="{BB962C8B-B14F-4D97-AF65-F5344CB8AC3E}">
        <p14:creationId xmlns:p14="http://schemas.microsoft.com/office/powerpoint/2010/main" val="320127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fld id="{3AAF37AC-DEE8-724F-8CDC-CAC55992DE86}" type="datetimeFigureOut">
              <a:rPr lang="en-US"/>
              <a:pPr/>
              <a:t>1/15/2020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83824506-281A-E349-AB6F-DCE90B2F934A}" type="slidenum">
              <a:rPr lang="en-US"/>
              <a:pPr/>
              <a:t>‹#›</a:t>
            </a:fld>
            <a:endParaRPr lang="en-US"/>
          </a:p>
        </p:txBody>
      </p:sp>
      <p:sp>
        <p:nvSpPr>
          <p:cNvPr id="6"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12248683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fld id="{4DC81BE3-F598-DD47-89B5-06E29D4FA5A7}" type="datetimeFigureOut">
              <a:rPr lang="en-US"/>
              <a:pPr/>
              <a:t>1/15/2020</a:t>
            </a:fld>
            <a:endParaRPr lang="en-US"/>
          </a:p>
        </p:txBody>
      </p:sp>
      <p:sp>
        <p:nvSpPr>
          <p:cNvPr id="5" name="Footer Placeholder 7"/>
          <p:cNvSpPr>
            <a:spLocks noGrp="1"/>
          </p:cNvSpPr>
          <p:nvPr>
            <p:ph type="ftr" sz="quarter" idx="11"/>
          </p:nvPr>
        </p:nvSpPr>
        <p:spPr/>
        <p:txBody>
          <a:bodyPr/>
          <a:lstStyle>
            <a:lvl1pPr>
              <a:defRPr/>
            </a:lvl1pPr>
          </a:lstStyle>
          <a:p>
            <a:pPr>
              <a:defRPr/>
            </a:pPr>
            <a:endParaRPr lang="en-US" altLang="en-US"/>
          </a:p>
        </p:txBody>
      </p:sp>
      <p:sp>
        <p:nvSpPr>
          <p:cNvPr id="6" name="Slide Number Placeholder 8"/>
          <p:cNvSpPr>
            <a:spLocks noGrp="1"/>
          </p:cNvSpPr>
          <p:nvPr>
            <p:ph type="sldNum" sz="quarter" idx="12"/>
          </p:nvPr>
        </p:nvSpPr>
        <p:spPr/>
        <p:txBody>
          <a:bodyPr/>
          <a:lstStyle>
            <a:lvl1pPr>
              <a:defRPr/>
            </a:lvl1pPr>
          </a:lstStyle>
          <a:p>
            <a:fld id="{5C71FF56-C21B-504C-9B09-D4847C9C1742}" type="slidenum">
              <a:rPr lang="en-US"/>
              <a:pPr/>
              <a:t>‹#›</a:t>
            </a:fld>
            <a:endParaRPr lang="en-US"/>
          </a:p>
        </p:txBody>
      </p:sp>
    </p:spTree>
    <p:extLst>
      <p:ext uri="{BB962C8B-B14F-4D97-AF65-F5344CB8AC3E}">
        <p14:creationId xmlns:p14="http://schemas.microsoft.com/office/powerpoint/2010/main" val="894907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defRPr/>
            </a:lvl1pPr>
          </a:lstStyle>
          <a:p>
            <a:fld id="{333A61F0-25B9-C144-B9BE-DBB6745199E8}" type="datetimeFigureOut">
              <a:rPr lang="en-US"/>
              <a:pPr/>
              <a:t>1/15/2020</a:t>
            </a:fld>
            <a:endParaRPr 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79E7D76B-EA4C-E746-B965-0B82A2130E76}" type="slidenum">
              <a:rPr lang="en-US"/>
              <a:pPr/>
              <a:t>‹#›</a:t>
            </a:fld>
            <a:endParaRPr lang="en-US"/>
          </a:p>
        </p:txBody>
      </p:sp>
    </p:spTree>
    <p:extLst>
      <p:ext uri="{BB962C8B-B14F-4D97-AF65-F5344CB8AC3E}">
        <p14:creationId xmlns:p14="http://schemas.microsoft.com/office/powerpoint/2010/main" val="2603647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fld id="{43F9E24D-6109-4642-8B88-6B385130BC3F}" type="datetimeFigureOut">
              <a:rPr lang="en-US"/>
              <a:pPr/>
              <a:t>1/15/2020</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lvl1pPr>
          </a:lstStyle>
          <a:p>
            <a:fld id="{FE4FB87E-EAD9-8D42-B4D1-CCE81651AB9E}" type="slidenum">
              <a:rPr lang="en-US"/>
              <a:pPr/>
              <a:t>‹#›</a:t>
            </a:fld>
            <a:endParaRPr lang="en-US"/>
          </a:p>
        </p:txBody>
      </p:sp>
    </p:spTree>
    <p:extLst>
      <p:ext uri="{BB962C8B-B14F-4D97-AF65-F5344CB8AC3E}">
        <p14:creationId xmlns:p14="http://schemas.microsoft.com/office/powerpoint/2010/main" val="1966667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fld id="{61E4D8E6-9F95-9E41-9F82-FC7949FD03FB}" type="datetimeFigureOut">
              <a:rPr lang="en-US"/>
              <a:pPr/>
              <a:t>1/15/2020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E513550C-EC86-6144-AAE5-AE497B999F18}" type="slidenum">
              <a:rPr lang="en-US"/>
              <a:pPr/>
              <a:t>‹#›</a:t>
            </a:fld>
            <a:endParaRPr lang="en-US"/>
          </a:p>
        </p:txBody>
      </p:sp>
    </p:spTree>
    <p:extLst>
      <p:ext uri="{BB962C8B-B14F-4D97-AF65-F5344CB8AC3E}">
        <p14:creationId xmlns:p14="http://schemas.microsoft.com/office/powerpoint/2010/main" val="2553934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E9AE73A5-B234-6144-9ADA-97DDC2BBE0B8}" type="datetimeFigureOut">
              <a:rPr lang="en-US"/>
              <a:pPr/>
              <a:t>1/15/2020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547B416E-5363-5243-AA85-75CD79A0B604}" type="slidenum">
              <a:rPr lang="en-US"/>
              <a:pPr/>
              <a:t>‹#›</a:t>
            </a:fld>
            <a:endParaRPr lang="en-US"/>
          </a:p>
        </p:txBody>
      </p:sp>
    </p:spTree>
    <p:extLst>
      <p:ext uri="{BB962C8B-B14F-4D97-AF65-F5344CB8AC3E}">
        <p14:creationId xmlns:p14="http://schemas.microsoft.com/office/powerpoint/2010/main" val="4134562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a:lstStyle>
            <a:lvl1pPr>
              <a:defRPr/>
            </a:lvl1pPr>
          </a:lstStyle>
          <a:p>
            <a:fld id="{51057D88-D882-7A4A-9613-CE53F0F91D5A}" type="datetimeFigureOut">
              <a:rPr lang="en-US"/>
              <a:pPr/>
              <a:t>1/15/2020</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fld id="{3FE28B10-FD97-3740-94E2-4D530FEB04E5}" type="slidenum">
              <a:rPr lang="en-US"/>
              <a:pPr/>
              <a:t>‹#›</a:t>
            </a:fld>
            <a:endParaRPr lang="en-US"/>
          </a:p>
        </p:txBody>
      </p:sp>
    </p:spTree>
    <p:extLst>
      <p:ext uri="{BB962C8B-B14F-4D97-AF65-F5344CB8AC3E}">
        <p14:creationId xmlns:p14="http://schemas.microsoft.com/office/powerpoint/2010/main" val="427686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Title 1"/>
          <p:cNvSpPr>
            <a:spLocks noGrp="1"/>
          </p:cNvSpPr>
          <p:nvPr>
            <p:ph type="title"/>
          </p:nvPr>
        </p:nvSpPr>
        <p:spPr>
          <a:xfrm>
            <a:off x="457200" y="304800"/>
            <a:ext cx="8229600" cy="914400"/>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426836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65584"/>
            <a:ext cx="7543800" cy="98970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fld id="{6BAA2958-8187-D641-A1F8-51AC9DDCC95A}" type="datetimeFigureOut">
              <a:rPr lang="en-US"/>
              <a:pPr/>
              <a:t>1/15/2020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91E93F67-609F-024A-BF96-4E5D30358F38}" type="slidenum">
              <a:rPr lang="en-US"/>
              <a:pPr/>
              <a:t>‹#›</a:t>
            </a:fld>
            <a:endParaRPr lang="en-US"/>
          </a:p>
        </p:txBody>
      </p:sp>
    </p:spTree>
    <p:extLst>
      <p:ext uri="{BB962C8B-B14F-4D97-AF65-F5344CB8AC3E}">
        <p14:creationId xmlns:p14="http://schemas.microsoft.com/office/powerpoint/2010/main" val="1076200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5"/>
            <a:ext cx="7543800" cy="9690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97318"/>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71600"/>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fld id="{B540DEC6-DE33-B54A-B981-294EC3CA0F39}" type="datetimeFigureOut">
              <a:rPr lang="en-US"/>
              <a:pPr/>
              <a:t>1/15/2020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F3FB890B-FFA8-EA4F-AA9B-872BB9ADF9DB}" type="slidenum">
              <a:rPr lang="en-US"/>
              <a:pPr/>
              <a:t>‹#›</a:t>
            </a:fld>
            <a:endParaRPr lang="en-US"/>
          </a:p>
        </p:txBody>
      </p:sp>
    </p:spTree>
    <p:extLst>
      <p:ext uri="{BB962C8B-B14F-4D97-AF65-F5344CB8AC3E}">
        <p14:creationId xmlns:p14="http://schemas.microsoft.com/office/powerpoint/2010/main" val="327762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fld id="{95B363B0-209A-AB4A-B21D-88FBA6906867}" type="datetimeFigureOut">
              <a:rPr lang="en-US"/>
              <a:pPr/>
              <a:t>1/15/2020</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0CEB82C5-9585-2D42-A74C-010D83FB5716}" type="slidenum">
              <a:rPr lang="en-US"/>
              <a:pPr/>
              <a:t>‹#›</a:t>
            </a:fld>
            <a:endParaRPr lang="en-US"/>
          </a:p>
        </p:txBody>
      </p:sp>
    </p:spTree>
    <p:extLst>
      <p:ext uri="{BB962C8B-B14F-4D97-AF65-F5344CB8AC3E}">
        <p14:creationId xmlns:p14="http://schemas.microsoft.com/office/powerpoint/2010/main" val="638686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fld id="{8A82B3A4-9505-664D-9BD3-67CC10A5A5CD}" type="datetimeFigureOut">
              <a:rPr lang="en-US"/>
              <a:pPr/>
              <a:t>1/15/2020</a:t>
            </a:fld>
            <a:endParaRPr lang="en-US"/>
          </a:p>
        </p:txBody>
      </p:sp>
      <p:sp>
        <p:nvSpPr>
          <p:cNvPr id="5" name="Footer Placeholder 7"/>
          <p:cNvSpPr>
            <a:spLocks noGrp="1"/>
          </p:cNvSpPr>
          <p:nvPr>
            <p:ph type="ftr" sz="quarter" idx="11"/>
          </p:nvPr>
        </p:nvSpPr>
        <p:spPr/>
        <p:txBody>
          <a:bodyPr/>
          <a:lstStyle>
            <a:lvl1pPr>
              <a:defRPr/>
            </a:lvl1pPr>
          </a:lstStyle>
          <a:p>
            <a:endParaRPr lang="en-US"/>
          </a:p>
        </p:txBody>
      </p:sp>
      <p:sp>
        <p:nvSpPr>
          <p:cNvPr id="6" name="Slide Number Placeholder 8"/>
          <p:cNvSpPr>
            <a:spLocks noGrp="1"/>
          </p:cNvSpPr>
          <p:nvPr>
            <p:ph type="sldNum" sz="quarter" idx="12"/>
          </p:nvPr>
        </p:nvSpPr>
        <p:spPr/>
        <p:txBody>
          <a:bodyPr/>
          <a:lstStyle>
            <a:lvl1pPr>
              <a:defRPr/>
            </a:lvl1pPr>
          </a:lstStyle>
          <a:p>
            <a:fld id="{E1594E89-5FB0-FC45-9A7B-A05DEF59ADAB}" type="slidenum">
              <a:rPr lang="en-US"/>
              <a:pPr/>
              <a:t>‹#›</a:t>
            </a:fld>
            <a:endParaRPr lang="en-US"/>
          </a:p>
        </p:txBody>
      </p:sp>
    </p:spTree>
    <p:extLst>
      <p:ext uri="{BB962C8B-B14F-4D97-AF65-F5344CB8AC3E}">
        <p14:creationId xmlns:p14="http://schemas.microsoft.com/office/powerpoint/2010/main" val="2608088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defRPr/>
            </a:lvl1pPr>
          </a:lstStyle>
          <a:p>
            <a:fld id="{42BC6FA1-9172-AE49-B745-7933FE0DB49B}" type="datetimeFigureOut">
              <a:rPr lang="en-US"/>
              <a:pPr/>
              <a:t>1/15/2020</a:t>
            </a:fld>
            <a:endParaRPr 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endParaRPr 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1991E686-B43A-B741-9D13-957A7965B1AE}" type="slidenum">
              <a:rPr lang="en-US"/>
              <a:pPr/>
              <a:t>‹#›</a:t>
            </a:fld>
            <a:endParaRPr lang="en-US"/>
          </a:p>
        </p:txBody>
      </p:sp>
    </p:spTree>
    <p:extLst>
      <p:ext uri="{BB962C8B-B14F-4D97-AF65-F5344CB8AC3E}">
        <p14:creationId xmlns:p14="http://schemas.microsoft.com/office/powerpoint/2010/main" val="1683716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fld id="{7F13F159-A869-694E-B07D-BAD7560648FF}" type="datetimeFigureOut">
              <a:rPr lang="en-US"/>
              <a:pPr/>
              <a:t>1/15/2020</a:t>
            </a:fld>
            <a:endParaRPr lang="en-US"/>
          </a:p>
        </p:txBody>
      </p:sp>
      <p:sp>
        <p:nvSpPr>
          <p:cNvPr id="8" name="Footer Placeholder 5"/>
          <p:cNvSpPr>
            <a:spLocks noGrp="1"/>
          </p:cNvSpPr>
          <p:nvPr>
            <p:ph type="ftr" sz="quarter" idx="11"/>
          </p:nvPr>
        </p:nvSpPr>
        <p:spPr/>
        <p:txBody>
          <a:bodyPr/>
          <a:lstStyle>
            <a:lvl1pPr>
              <a:defRPr/>
            </a:lvl1pPr>
          </a:lstStyle>
          <a:p>
            <a:endParaRPr lang="en-US"/>
          </a:p>
        </p:txBody>
      </p:sp>
      <p:sp>
        <p:nvSpPr>
          <p:cNvPr id="9" name="Slide Number Placeholder 6"/>
          <p:cNvSpPr>
            <a:spLocks noGrp="1"/>
          </p:cNvSpPr>
          <p:nvPr>
            <p:ph type="sldNum" sz="quarter" idx="12"/>
          </p:nvPr>
        </p:nvSpPr>
        <p:spPr/>
        <p:txBody>
          <a:bodyPr/>
          <a:lstStyle>
            <a:lvl1pPr>
              <a:defRPr/>
            </a:lvl1pPr>
          </a:lstStyle>
          <a:p>
            <a:fld id="{DB6FAAB6-A50E-E142-90B8-DB4F7ACA660D}" type="slidenum">
              <a:rPr lang="en-US"/>
              <a:pPr/>
              <a:t>‹#›</a:t>
            </a:fld>
            <a:endParaRPr lang="en-US"/>
          </a:p>
        </p:txBody>
      </p:sp>
    </p:spTree>
    <p:extLst>
      <p:ext uri="{BB962C8B-B14F-4D97-AF65-F5344CB8AC3E}">
        <p14:creationId xmlns:p14="http://schemas.microsoft.com/office/powerpoint/2010/main" val="123554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65863B96-35FF-2D43-BA45-EB0DF011829F}" type="datetimeFigureOut">
              <a:rPr lang="en-US"/>
              <a:pPr/>
              <a:t>1/15/2020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DECF657-69CC-FC40-8AC0-1D9E344E4C6A}" type="slidenum">
              <a:rPr lang="en-US"/>
              <a:pPr/>
              <a:t>‹#›</a:t>
            </a:fld>
            <a:endParaRPr lang="en-US"/>
          </a:p>
        </p:txBody>
      </p:sp>
    </p:spTree>
    <p:extLst>
      <p:ext uri="{BB962C8B-B14F-4D97-AF65-F5344CB8AC3E}">
        <p14:creationId xmlns:p14="http://schemas.microsoft.com/office/powerpoint/2010/main" val="2637125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152400"/>
            <a:ext cx="7543800" cy="102552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822325" y="1447800"/>
            <a:ext cx="7543800" cy="472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FFFFFF"/>
                </a:solidFill>
              </a:defRPr>
            </a:lvl1pPr>
          </a:lstStyle>
          <a:p>
            <a:fld id="{E3258480-6C54-1E43-8B86-DE2F0E31FB80}" type="datetimeFigureOut">
              <a:rPr lang="en-US"/>
              <a:pPr/>
              <a:t>1/15/2020</a:t>
            </a:fld>
            <a:endParaRPr 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FFFFFF"/>
                </a:solidFill>
              </a:defRPr>
            </a:lvl1pPr>
          </a:lstStyle>
          <a:p>
            <a:endParaRPr 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fld id="{10933615-5318-B94C-AE60-D40286C84BB6}" type="slidenum">
              <a:rPr lang="en-US"/>
              <a:pPr/>
              <a:t>‹#›</a:t>
            </a:fld>
            <a:endParaRPr lang="en-US"/>
          </a:p>
        </p:txBody>
      </p:sp>
      <p:cxnSp>
        <p:nvCxnSpPr>
          <p:cNvPr id="10" name="Straight Connector 9"/>
          <p:cNvCxnSpPr/>
          <p:nvPr/>
        </p:nvCxnSpPr>
        <p:spPr>
          <a:xfrm>
            <a:off x="895350" y="1219200"/>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7772400" y="0"/>
            <a:ext cx="1219200" cy="246063"/>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000"/>
              <a:t>13-</a:t>
            </a:r>
            <a:fld id="{816A551F-30D6-FB49-921C-DA1C9D48F7EC}" type="slidenum">
              <a:rPr lang="en-US" sz="1000"/>
              <a:pPr algn="r" eaLnBrk="1" hangingPunct="1"/>
              <a:t>‹#›</a:t>
            </a:fld>
            <a:endParaRPr lang="en-US" sz="1000"/>
          </a:p>
        </p:txBody>
      </p:sp>
      <p:sp>
        <p:nvSpPr>
          <p:cNvPr id="12"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cSld>
  <p:clrMap bg1="lt1" tx1="dk1" bg2="lt2" tx2="dk2" accent1="accent1" accent2="accent2" accent3="accent3" accent4="accent4" accent5="accent5" accent6="accent6" hlink="hlink" folHlink="folHlink"/>
  <p:sldLayoutIdLst>
    <p:sldLayoutId id="2147484618" r:id="rId1"/>
    <p:sldLayoutId id="2147484624" r:id="rId2"/>
    <p:sldLayoutId id="2147484619" r:id="rId3"/>
    <p:sldLayoutId id="2147484620" r:id="rId4"/>
    <p:sldLayoutId id="2147484621" r:id="rId5"/>
    <p:sldLayoutId id="2147484625" r:id="rId6"/>
    <p:sldLayoutId id="2147484626" r:id="rId7"/>
    <p:sldLayoutId id="2147484627" r:id="rId8"/>
    <p:sldLayoutId id="2147484622" r:id="rId9"/>
    <p:sldLayoutId id="2147484628" r:id="rId10"/>
    <p:sldLayoutId id="2147484629" r:id="rId11"/>
  </p:sldLayoutIdLst>
  <p:txStyles>
    <p:titleStyle>
      <a:lvl1pPr algn="l" rtl="0" eaLnBrk="0" fontAlgn="base" hangingPunct="0">
        <a:lnSpc>
          <a:spcPct val="85000"/>
        </a:lnSpc>
        <a:spcBef>
          <a:spcPct val="0"/>
        </a:spcBef>
        <a:spcAft>
          <a:spcPct val="0"/>
        </a:spcAft>
        <a:defRPr sz="4000" kern="1200" spc="-50">
          <a:solidFill>
            <a:srgbClr val="404040"/>
          </a:solidFill>
          <a:latin typeface="+mj-lt"/>
          <a:ea typeface="MS PGothic" pitchFamily="34" charset="-128"/>
          <a:cs typeface="ＭＳ Ｐゴシック" charset="-128"/>
        </a:defRPr>
      </a:lvl1pPr>
      <a:lvl2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MS PGothic" pitchFamily="34" charset="-128"/>
          <a:cs typeface="ＭＳ Ｐゴシック" charset="-128"/>
        </a:defRPr>
      </a:lvl2pPr>
      <a:lvl3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MS PGothic" pitchFamily="34" charset="-128"/>
          <a:cs typeface="ＭＳ Ｐゴシック" charset="-128"/>
        </a:defRPr>
      </a:lvl3pPr>
      <a:lvl4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MS PGothic" pitchFamily="34" charset="-128"/>
          <a:cs typeface="ＭＳ Ｐゴシック" charset="-128"/>
        </a:defRPr>
      </a:lvl4pPr>
      <a:lvl5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MS PGothic" pitchFamily="34" charset="-128"/>
          <a:cs typeface="ＭＳ Ｐゴシック" charset="-128"/>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MS PGothic" pitchFamily="34" charset="-128"/>
          <a:cs typeface="ＭＳ Ｐゴシック" charset="-128"/>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MS PGothic" pitchFamily="34" charset="-128"/>
          <a:cs typeface="ＭＳ Ｐゴシック" charset="-128"/>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MS PGothic" pitchFamily="34" charset="-128"/>
          <a:cs typeface="ＭＳ Ｐゴシック" charset="-128"/>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MS PGothic" pitchFamily="34" charset="-128"/>
          <a:cs typeface="ＭＳ Ｐゴシック" charset="-128"/>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MS PGothic" pitchFamily="34" charset="-128"/>
          <a:cs typeface="ＭＳ Ｐゴシック" charset="-128"/>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152400"/>
            <a:ext cx="7543800" cy="102552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822325" y="1447800"/>
            <a:ext cx="7543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FFFFFF"/>
                </a:solidFill>
              </a:defRPr>
            </a:lvl1pPr>
          </a:lstStyle>
          <a:p>
            <a:fld id="{76D20C4D-5179-C041-84FD-6B867395215B}" type="datetimeFigureOut">
              <a:rPr lang="en-US"/>
              <a:pPr/>
              <a:t>1/15/2020</a:t>
            </a:fld>
            <a:endParaRPr 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FFFFFF"/>
                </a:solidFill>
                <a:ea typeface="MS PGothic" pitchFamily="34" charset="-128"/>
                <a:cs typeface="+mn-cs"/>
              </a:defRPr>
            </a:lvl1pPr>
          </a:lstStyle>
          <a:p>
            <a:pPr>
              <a:defRPr/>
            </a:pPr>
            <a:endParaRPr lang="en-US" alt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fld id="{F5CFD9FE-3DD1-C847-ACD9-B043AD2AA492}" type="slidenum">
              <a:rPr lang="en-US"/>
              <a:pPr/>
              <a:t>‹#›</a:t>
            </a:fld>
            <a:endParaRPr lang="en-US"/>
          </a:p>
        </p:txBody>
      </p:sp>
      <p:cxnSp>
        <p:nvCxnSpPr>
          <p:cNvPr id="10" name="Straight Connector 9"/>
          <p:cNvCxnSpPr/>
          <p:nvPr/>
        </p:nvCxnSpPr>
        <p:spPr>
          <a:xfrm>
            <a:off x="895350" y="1219200"/>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7772400" y="0"/>
            <a:ext cx="1219200" cy="246063"/>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000"/>
              <a:t>5-</a:t>
            </a:r>
            <a:fld id="{FAB4660F-8364-B742-815B-0F1CDF3B9640}" type="slidenum">
              <a:rPr lang="en-US" sz="1000"/>
              <a:pPr algn="r" eaLnBrk="1" hangingPunct="1"/>
              <a:t>‹#›</a:t>
            </a:fld>
            <a:endParaRPr lang="en-US" sz="1000"/>
          </a:p>
        </p:txBody>
      </p:sp>
    </p:spTree>
    <p:extLst>
      <p:ext uri="{BB962C8B-B14F-4D97-AF65-F5344CB8AC3E}">
        <p14:creationId xmlns:p14="http://schemas.microsoft.com/office/powerpoint/2010/main" val="2352422760"/>
      </p:ext>
    </p:extLst>
  </p:cSld>
  <p:clrMap bg1="lt1" tx1="dk1" bg2="lt2" tx2="dk2" accent1="accent1" accent2="accent2" accent3="accent3" accent4="accent4" accent5="accent5" accent6="accent6" hlink="hlink" folHlink="folHlink"/>
  <p:sldLayoutIdLst>
    <p:sldLayoutId id="2147484632" r:id="rId1"/>
    <p:sldLayoutId id="2147484633" r:id="rId2"/>
    <p:sldLayoutId id="2147484634" r:id="rId3"/>
    <p:sldLayoutId id="2147484635" r:id="rId4"/>
    <p:sldLayoutId id="2147484636" r:id="rId5"/>
    <p:sldLayoutId id="2147484637" r:id="rId6"/>
    <p:sldLayoutId id="2147484638" r:id="rId7"/>
    <p:sldLayoutId id="2147484639" r:id="rId8"/>
    <p:sldLayoutId id="2147484640" r:id="rId9"/>
    <p:sldLayoutId id="2147484641" r:id="rId10"/>
    <p:sldLayoutId id="2147484642" r:id="rId11"/>
  </p:sldLayoutIdLst>
  <p:txStyles>
    <p:titleStyle>
      <a:lvl1pPr algn="l" rtl="0" eaLnBrk="0" fontAlgn="base" hangingPunct="0">
        <a:lnSpc>
          <a:spcPct val="85000"/>
        </a:lnSpc>
        <a:spcBef>
          <a:spcPct val="0"/>
        </a:spcBef>
        <a:spcAft>
          <a:spcPct val="0"/>
        </a:spcAft>
        <a:defRPr sz="4000" kern="1200" spc="-50">
          <a:solidFill>
            <a:srgbClr val="404040"/>
          </a:solidFill>
          <a:latin typeface="+mj-lt"/>
          <a:ea typeface="ＭＳ Ｐゴシック" charset="0"/>
          <a:cs typeface="+mj-cs"/>
        </a:defRPr>
      </a:lvl1pPr>
      <a:lvl2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2pPr>
      <a:lvl3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3pPr>
      <a:lvl4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4pPr>
      <a:lvl5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ＭＳ Ｐゴシック" charset="0"/>
          <a:cs typeface="+mn-cs"/>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ＭＳ Ｐゴシック" charset="0"/>
          <a:cs typeface="+mn-cs"/>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3.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1.png"/><Relationship Id="rId5" Type="http://schemas.openxmlformats.org/officeDocument/2006/relationships/image" Target="../media/image4.e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image" Target="../media/image1.png"/><Relationship Id="rId5" Type="http://schemas.openxmlformats.org/officeDocument/2006/relationships/image" Target="../media/image5.e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image" Target="../media/image1.png"/><Relationship Id="rId5" Type="http://schemas.openxmlformats.org/officeDocument/2006/relationships/image" Target="../media/image6.emf"/><Relationship Id="rId4"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vmlDrawing" Target="../drawings/vmlDrawing5.vml"/><Relationship Id="rId6" Type="http://schemas.openxmlformats.org/officeDocument/2006/relationships/image" Target="../media/image1.png"/><Relationship Id="rId5" Type="http://schemas.openxmlformats.org/officeDocument/2006/relationships/image" Target="../media/image7.emf"/><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vmlDrawing" Target="../drawings/vmlDrawing6.vml"/><Relationship Id="rId6" Type="http://schemas.openxmlformats.org/officeDocument/2006/relationships/image" Target="../media/image1.png"/><Relationship Id="rId5" Type="http://schemas.openxmlformats.org/officeDocument/2006/relationships/image" Target="../media/image8.e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vmlDrawing" Target="../drawings/vmlDrawing7.vml"/><Relationship Id="rId6" Type="http://schemas.openxmlformats.org/officeDocument/2006/relationships/image" Target="../media/image1.png"/><Relationship Id="rId5" Type="http://schemas.openxmlformats.org/officeDocument/2006/relationships/image" Target="../media/image9.emf"/><Relationship Id="rId4" Type="http://schemas.openxmlformats.org/officeDocument/2006/relationships/oleObject" Target="../embeddings/oleObject7.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mlDrawing" Target="../drawings/vmlDrawing8.vml"/><Relationship Id="rId6" Type="http://schemas.openxmlformats.org/officeDocument/2006/relationships/image" Target="../media/image1.png"/><Relationship Id="rId5" Type="http://schemas.openxmlformats.org/officeDocument/2006/relationships/image" Target="../media/image10.emf"/><Relationship Id="rId4" Type="http://schemas.openxmlformats.org/officeDocument/2006/relationships/oleObject" Target="../embeddings/oleObject8.bin"/></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1.png"/><Relationship Id="rId5" Type="http://schemas.openxmlformats.org/officeDocument/2006/relationships/image" Target="../media/image11.emf"/><Relationship Id="rId4" Type="http://schemas.openxmlformats.org/officeDocument/2006/relationships/oleObject" Target="../embeddings/oleObject9.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1.png"/><Relationship Id="rId5" Type="http://schemas.openxmlformats.org/officeDocument/2006/relationships/image" Target="../media/image3.emf"/><Relationship Id="rId4" Type="http://schemas.openxmlformats.org/officeDocument/2006/relationships/oleObject" Target="../embeddings/oleObject10.bin"/></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vmlDrawing" Target="../drawings/vmlDrawing11.vml"/><Relationship Id="rId6" Type="http://schemas.openxmlformats.org/officeDocument/2006/relationships/image" Target="../media/image1.png"/><Relationship Id="rId5" Type="http://schemas.openxmlformats.org/officeDocument/2006/relationships/image" Target="../media/image12.emf"/><Relationship Id="rId4" Type="http://schemas.openxmlformats.org/officeDocument/2006/relationships/oleObject" Target="../embeddings/oleObject11.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vmlDrawing" Target="../drawings/vmlDrawing12.vml"/><Relationship Id="rId6" Type="http://schemas.openxmlformats.org/officeDocument/2006/relationships/image" Target="../media/image1.png"/><Relationship Id="rId5" Type="http://schemas.openxmlformats.org/officeDocument/2006/relationships/image" Target="../media/image13.emf"/><Relationship Id="rId4" Type="http://schemas.openxmlformats.org/officeDocument/2006/relationships/oleObject" Target="../embeddings/oleObject12.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vmlDrawing" Target="../drawings/vmlDrawing13.vml"/><Relationship Id="rId6" Type="http://schemas.openxmlformats.org/officeDocument/2006/relationships/image" Target="../media/image1.png"/><Relationship Id="rId5" Type="http://schemas.openxmlformats.org/officeDocument/2006/relationships/image" Target="../media/image14.emf"/><Relationship Id="rId4" Type="http://schemas.openxmlformats.org/officeDocument/2006/relationships/oleObject" Target="../embeddings/oleObject13.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vmlDrawing" Target="../drawings/vmlDrawing14.vml"/><Relationship Id="rId6" Type="http://schemas.openxmlformats.org/officeDocument/2006/relationships/image" Target="../media/image1.png"/><Relationship Id="rId5" Type="http://schemas.openxmlformats.org/officeDocument/2006/relationships/image" Target="../media/image15.emf"/><Relationship Id="rId4" Type="http://schemas.openxmlformats.org/officeDocument/2006/relationships/oleObject" Target="../embeddings/oleObject14.bin"/></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vmlDrawing" Target="../drawings/vmlDrawing15.vml"/><Relationship Id="rId6" Type="http://schemas.openxmlformats.org/officeDocument/2006/relationships/image" Target="../media/image1.png"/><Relationship Id="rId5" Type="http://schemas.openxmlformats.org/officeDocument/2006/relationships/image" Target="../media/image16.emf"/><Relationship Id="rId4" Type="http://schemas.openxmlformats.org/officeDocument/2006/relationships/oleObject" Target="../embeddings/oleObject15.bin"/></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1.png"/><Relationship Id="rId5" Type="http://schemas.openxmlformats.org/officeDocument/2006/relationships/image" Target="../media/image17.emf"/><Relationship Id="rId4" Type="http://schemas.openxmlformats.org/officeDocument/2006/relationships/oleObject" Target="../embeddings/oleObject16.bin"/></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image" Target="../media/image1.png"/><Relationship Id="rId5" Type="http://schemas.openxmlformats.org/officeDocument/2006/relationships/image" Target="../media/image18.emf"/><Relationship Id="rId4" Type="http://schemas.openxmlformats.org/officeDocument/2006/relationships/oleObject" Target="../embeddings/oleObject17.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vmlDrawing" Target="../drawings/vmlDrawing18.vml"/><Relationship Id="rId6" Type="http://schemas.openxmlformats.org/officeDocument/2006/relationships/image" Target="../media/image1.png"/><Relationship Id="rId5" Type="http://schemas.openxmlformats.org/officeDocument/2006/relationships/image" Target="../media/image19.emf"/><Relationship Id="rId4" Type="http://schemas.openxmlformats.org/officeDocument/2006/relationships/oleObject" Target="../embeddings/oleObject18.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vmlDrawing" Target="../drawings/vmlDrawing19.vml"/><Relationship Id="rId6" Type="http://schemas.openxmlformats.org/officeDocument/2006/relationships/image" Target="../media/image1.png"/><Relationship Id="rId5" Type="http://schemas.openxmlformats.org/officeDocument/2006/relationships/image" Target="../media/image19.emf"/><Relationship Id="rId4" Type="http://schemas.openxmlformats.org/officeDocument/2006/relationships/oleObject" Target="../embeddings/oleObject19.bin"/></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vmlDrawing" Target="../drawings/vmlDrawing20.vml"/><Relationship Id="rId6" Type="http://schemas.openxmlformats.org/officeDocument/2006/relationships/image" Target="../media/image1.png"/><Relationship Id="rId5" Type="http://schemas.openxmlformats.org/officeDocument/2006/relationships/image" Target="../media/image20.emf"/><Relationship Id="rId4" Type="http://schemas.openxmlformats.org/officeDocument/2006/relationships/oleObject" Target="../embeddings/oleObject20.bin"/></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vmlDrawing" Target="../drawings/vmlDrawing21.vml"/><Relationship Id="rId6" Type="http://schemas.openxmlformats.org/officeDocument/2006/relationships/image" Target="../media/image1.png"/><Relationship Id="rId5" Type="http://schemas.openxmlformats.org/officeDocument/2006/relationships/image" Target="../media/image21.emf"/><Relationship Id="rId4" Type="http://schemas.openxmlformats.org/officeDocument/2006/relationships/oleObject" Target="../embeddings/oleObject21.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vmlDrawing" Target="../drawings/vmlDrawing22.vml"/><Relationship Id="rId6" Type="http://schemas.openxmlformats.org/officeDocument/2006/relationships/image" Target="../media/image1.png"/><Relationship Id="rId5" Type="http://schemas.openxmlformats.org/officeDocument/2006/relationships/image" Target="../media/image21.emf"/><Relationship Id="rId4" Type="http://schemas.openxmlformats.org/officeDocument/2006/relationships/oleObject" Target="../embeddings/oleObject22.bin"/></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vmlDrawing" Target="../drawings/vmlDrawing23.vml"/><Relationship Id="rId6" Type="http://schemas.openxmlformats.org/officeDocument/2006/relationships/image" Target="../media/image1.png"/><Relationship Id="rId5" Type="http://schemas.openxmlformats.org/officeDocument/2006/relationships/image" Target="../media/image22.emf"/><Relationship Id="rId4" Type="http://schemas.openxmlformats.org/officeDocument/2006/relationships/oleObject" Target="../embeddings/oleObject23.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vmlDrawing" Target="../drawings/vmlDrawing24.vml"/><Relationship Id="rId6" Type="http://schemas.openxmlformats.org/officeDocument/2006/relationships/image" Target="../media/image1.png"/><Relationship Id="rId5" Type="http://schemas.openxmlformats.org/officeDocument/2006/relationships/image" Target="../media/image23.emf"/><Relationship Id="rId4" Type="http://schemas.openxmlformats.org/officeDocument/2006/relationships/package" Target="../embeddings/Microsoft_Excel_Worksheet.xlsx"/></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vmlDrawing" Target="../drawings/vmlDrawing25.vml"/><Relationship Id="rId6" Type="http://schemas.openxmlformats.org/officeDocument/2006/relationships/image" Target="../media/image1.png"/><Relationship Id="rId5" Type="http://schemas.openxmlformats.org/officeDocument/2006/relationships/image" Target="../media/image24.emf"/><Relationship Id="rId4" Type="http://schemas.openxmlformats.org/officeDocument/2006/relationships/oleObject" Target="../embeddings/oleObject24.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vmlDrawing" Target="../drawings/vmlDrawing26.vml"/><Relationship Id="rId6" Type="http://schemas.openxmlformats.org/officeDocument/2006/relationships/image" Target="../media/image1.png"/><Relationship Id="rId5" Type="http://schemas.openxmlformats.org/officeDocument/2006/relationships/image" Target="../media/image25.emf"/><Relationship Id="rId4" Type="http://schemas.openxmlformats.org/officeDocument/2006/relationships/oleObject" Target="../embeddings/oleObject25.bin"/></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vmlDrawing" Target="../drawings/vmlDrawing27.vml"/><Relationship Id="rId6" Type="http://schemas.openxmlformats.org/officeDocument/2006/relationships/image" Target="../media/image1.png"/><Relationship Id="rId5" Type="http://schemas.openxmlformats.org/officeDocument/2006/relationships/image" Target="../media/image26.emf"/><Relationship Id="rId4" Type="http://schemas.openxmlformats.org/officeDocument/2006/relationships/oleObject" Target="../embeddings/oleObject26.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vmlDrawing" Target="../drawings/vmlDrawing28.vml"/><Relationship Id="rId6" Type="http://schemas.openxmlformats.org/officeDocument/2006/relationships/image" Target="../media/image1.png"/><Relationship Id="rId5" Type="http://schemas.openxmlformats.org/officeDocument/2006/relationships/image" Target="../media/image27.emf"/><Relationship Id="rId4" Type="http://schemas.openxmlformats.org/officeDocument/2006/relationships/oleObject" Target="../embeddings/oleObject27.bin"/></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notesSlide" Target="../notesSlides/notesSlide68.xml"/><Relationship Id="rId7" Type="http://schemas.openxmlformats.org/officeDocument/2006/relationships/image" Target="../media/image29.emf"/><Relationship Id="rId2" Type="http://schemas.openxmlformats.org/officeDocument/2006/relationships/slideLayout" Target="../slideLayouts/slideLayout5.xml"/><Relationship Id="rId1" Type="http://schemas.openxmlformats.org/officeDocument/2006/relationships/vmlDrawing" Target="../drawings/vmlDrawing29.vml"/><Relationship Id="rId6" Type="http://schemas.openxmlformats.org/officeDocument/2006/relationships/oleObject" Target="../embeddings/oleObject29.bin"/><Relationship Id="rId5" Type="http://schemas.openxmlformats.org/officeDocument/2006/relationships/image" Target="../media/image28.emf"/><Relationship Id="rId4" Type="http://schemas.openxmlformats.org/officeDocument/2006/relationships/oleObject" Target="../embeddings/oleObject28.bin"/></Relationships>
</file>

<file path=ppt/slides/_rels/slide6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notesSlide" Target="../notesSlides/notesSlide69.xml"/><Relationship Id="rId7" Type="http://schemas.openxmlformats.org/officeDocument/2006/relationships/image" Target="../media/image31.emf"/><Relationship Id="rId2" Type="http://schemas.openxmlformats.org/officeDocument/2006/relationships/slideLayout" Target="../slideLayouts/slideLayout5.xml"/><Relationship Id="rId1" Type="http://schemas.openxmlformats.org/officeDocument/2006/relationships/vmlDrawing" Target="../drawings/vmlDrawing30.vml"/><Relationship Id="rId6" Type="http://schemas.openxmlformats.org/officeDocument/2006/relationships/oleObject" Target="../embeddings/oleObject31.bin"/><Relationship Id="rId5" Type="http://schemas.openxmlformats.org/officeDocument/2006/relationships/image" Target="../media/image30.emf"/><Relationship Id="rId4" Type="http://schemas.openxmlformats.org/officeDocument/2006/relationships/oleObject" Target="../embeddings/oleObject30.bin"/></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vmlDrawing" Target="../drawings/vmlDrawing31.vml"/><Relationship Id="rId6" Type="http://schemas.openxmlformats.org/officeDocument/2006/relationships/image" Target="../media/image1.png"/><Relationship Id="rId5" Type="http://schemas.openxmlformats.org/officeDocument/2006/relationships/image" Target="../media/image32.emf"/><Relationship Id="rId4" Type="http://schemas.openxmlformats.org/officeDocument/2006/relationships/oleObject" Target="../embeddings/oleObject32.bin"/></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vmlDrawing" Target="../drawings/vmlDrawing32.vml"/><Relationship Id="rId6" Type="http://schemas.openxmlformats.org/officeDocument/2006/relationships/image" Target="../media/image1.png"/><Relationship Id="rId5" Type="http://schemas.openxmlformats.org/officeDocument/2006/relationships/image" Target="../media/image33.emf"/><Relationship Id="rId4" Type="http://schemas.openxmlformats.org/officeDocument/2006/relationships/oleObject" Target="../embeddings/oleObject33.bin"/></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vmlDrawing" Target="../drawings/vmlDrawing33.vml"/><Relationship Id="rId6" Type="http://schemas.openxmlformats.org/officeDocument/2006/relationships/image" Target="../media/image1.png"/><Relationship Id="rId5" Type="http://schemas.openxmlformats.org/officeDocument/2006/relationships/image" Target="../media/image34.emf"/><Relationship Id="rId4" Type="http://schemas.openxmlformats.org/officeDocument/2006/relationships/oleObject" Target="../embeddings/oleObject34.bin"/></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5.xml"/><Relationship Id="rId1" Type="http://schemas.openxmlformats.org/officeDocument/2006/relationships/vmlDrawing" Target="../drawings/vmlDrawing34.vml"/><Relationship Id="rId6" Type="http://schemas.openxmlformats.org/officeDocument/2006/relationships/image" Target="../media/image1.png"/><Relationship Id="rId5" Type="http://schemas.openxmlformats.org/officeDocument/2006/relationships/image" Target="../media/image35.emf"/><Relationship Id="rId4" Type="http://schemas.openxmlformats.org/officeDocument/2006/relationships/oleObject" Target="../embeddings/oleObject35.bin"/></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5.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8.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2606" y="1112430"/>
            <a:ext cx="8190209" cy="1025525"/>
          </a:xfrm>
        </p:spPr>
        <p:txBody>
          <a:bodyPr lIns="90488" tIns="44450" rIns="90488" bIns="44450">
            <a:noAutofit/>
          </a:bodyPr>
          <a:lstStyle/>
          <a:p>
            <a:pPr eaLnBrk="1" hangingPunct="1">
              <a:defRPr/>
            </a:pPr>
            <a:r>
              <a:rPr lang="en-US" altLang="en-US" sz="5400" dirty="0">
                <a:ea typeface="MS PGothic" charset="-128"/>
              </a:rPr>
              <a:t>Capital Budgeting Decisions</a:t>
            </a:r>
            <a:endParaRPr lang="en-US" altLang="en-US" sz="4900" dirty="0">
              <a:solidFill>
                <a:schemeClr val="tx1">
                  <a:lumMod val="85000"/>
                  <a:lumOff val="15000"/>
                </a:schemeClr>
              </a:solidFill>
              <a:ea typeface="MS PGothic" charset="-128"/>
            </a:endParaRPr>
          </a:p>
        </p:txBody>
      </p:sp>
      <p:sp>
        <p:nvSpPr>
          <p:cNvPr id="4" name="Subtitle 2">
            <a:extLst>
              <a:ext uri="{FF2B5EF4-FFF2-40B4-BE49-F238E27FC236}">
                <a16:creationId xmlns:a16="http://schemas.microsoft.com/office/drawing/2014/main" id="{A8B70655-938D-4A90-A2BF-47A5455C456F}"/>
              </a:ext>
            </a:extLst>
          </p:cNvPr>
          <p:cNvSpPr txBox="1">
            <a:spLocks/>
          </p:cNvSpPr>
          <p:nvPr/>
        </p:nvSpPr>
        <p:spPr bwMode="auto">
          <a:xfrm>
            <a:off x="578842" y="2751761"/>
            <a:ext cx="4953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rtlCol="0"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ＭＳ Ｐゴシック" charset="0"/>
                <a:cs typeface="+mn-cs"/>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ＭＳ Ｐゴシック" charset="0"/>
                <a:cs typeface="+mn-cs"/>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28C4CC"/>
              </a:buClr>
              <a:buSzPct val="100000"/>
              <a:buFont typeface="Calibri" charset="0"/>
              <a:buNone/>
              <a:tabLst/>
              <a:defRPr/>
            </a:pPr>
            <a:r>
              <a:rPr kumimoji="0" lang="en-US" sz="2400" b="0" i="0" u="none" strike="noStrike" kern="1200" cap="all" spc="200" normalizeH="0" baseline="0" noProof="0" dirty="0">
                <a:ln>
                  <a:noFill/>
                </a:ln>
                <a:solidFill>
                  <a:srgbClr val="344068"/>
                </a:solidFill>
                <a:effectLst/>
                <a:uLnTx/>
                <a:uFillTx/>
                <a:latin typeface="Calibri Light"/>
                <a:ea typeface="ＭＳ Ｐゴシック" charset="-128"/>
                <a:cs typeface="+mn-cs"/>
              </a:rPr>
              <a:t>Chapter 14</a:t>
            </a:r>
          </a:p>
        </p:txBody>
      </p:sp>
      <p:cxnSp>
        <p:nvCxnSpPr>
          <p:cNvPr id="5" name="Straight Connector 4">
            <a:extLst>
              <a:ext uri="{FF2B5EF4-FFF2-40B4-BE49-F238E27FC236}">
                <a16:creationId xmlns:a16="http://schemas.microsoft.com/office/drawing/2014/main" id="{039FC9D2-76E8-4D6C-91D3-718AFE362FB1}"/>
              </a:ext>
            </a:extLst>
          </p:cNvPr>
          <p:cNvCxnSpPr>
            <a:cxnSpLocks/>
          </p:cNvCxnSpPr>
          <p:nvPr/>
        </p:nvCxnSpPr>
        <p:spPr>
          <a:xfrm>
            <a:off x="495945" y="2438400"/>
            <a:ext cx="815687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FF2B5EF4-FFF2-40B4-BE49-F238E27FC236}">
                <a16:creationId xmlns:a16="http://schemas.microsoft.com/office/drawing/2014/main" id="{E94E89C4-6FB0-44D0-B057-55DB6198C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6" y="6119813"/>
            <a:ext cx="9172575" cy="738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a:extLst>
              <a:ext uri="{FF2B5EF4-FFF2-40B4-BE49-F238E27FC236}">
                <a16:creationId xmlns:a16="http://schemas.microsoft.com/office/drawing/2014/main" id="{7B69BE3A-6600-4C26-9B66-597DA3C62FEB}"/>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5776515" y="2738846"/>
            <a:ext cx="2742699" cy="3269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0C9A44E0-1B8F-471A-8244-008A76F72EBE}"/>
              </a:ext>
            </a:extLst>
          </p:cNvPr>
          <p:cNvSpPr txBox="1"/>
          <p:nvPr/>
        </p:nvSpPr>
        <p:spPr>
          <a:xfrm>
            <a:off x="309438" y="3753408"/>
            <a:ext cx="5222403"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S PGothic" charset="-128"/>
                <a:cs typeface="Calibri Light" panose="020F0302020204030204" pitchFamily="34" charset="0"/>
              </a:rPr>
              <a:t>Managerial Accounting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S PGothic" charset="-128"/>
                <a:cs typeface="Calibri Light" panose="020F0302020204030204" pitchFamily="34" charset="0"/>
              </a:rPr>
              <a:t>Seventeenth edition</a:t>
            </a:r>
          </a:p>
        </p:txBody>
      </p:sp>
    </p:spTree>
  </p:cSld>
  <p:clrMapOvr>
    <a:masterClrMapping/>
  </p:clrMapOvr>
  <p:transition>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774825" y="2133600"/>
            <a:ext cx="5638800" cy="2678113"/>
          </a:xfrm>
          <a:prstGeom prst="rect">
            <a:avLst/>
          </a:prstGeom>
          <a:solidFill>
            <a:schemeClr val="accent1">
              <a:lumMod val="20000"/>
              <a:lumOff val="80000"/>
            </a:schemeClr>
          </a:solidFill>
          <a:ln>
            <a:solidFill>
              <a:schemeClr val="accent6">
                <a:lumMod val="50000"/>
              </a:schemeClr>
            </a:solidFill>
          </a:ln>
        </p:spPr>
        <p:txBody>
          <a:bodyPr>
            <a:spAutoFit/>
          </a:bodyPr>
          <a:lstStyle/>
          <a:p>
            <a:pPr algn="ctr" eaLnBrk="1" hangingPunct="1">
              <a:defRPr/>
            </a:pPr>
            <a:r>
              <a:rPr lang="en-US" sz="2800" b="1" dirty="0">
                <a:solidFill>
                  <a:schemeClr val="accent6">
                    <a:lumMod val="50000"/>
                  </a:schemeClr>
                </a:solidFill>
                <a:ea typeface="ＭＳ Ｐゴシック" pitchFamily="34" charset="-128"/>
                <a:cs typeface="+mn-cs"/>
              </a:rPr>
              <a:t>The payback method focuses on the </a:t>
            </a:r>
            <a:r>
              <a:rPr lang="en-US" sz="2800" b="1" dirty="0">
                <a:solidFill>
                  <a:srgbClr val="C00000"/>
                </a:solidFill>
                <a:ea typeface="ＭＳ Ｐゴシック" pitchFamily="34" charset="-128"/>
                <a:cs typeface="+mn-cs"/>
              </a:rPr>
              <a:t>payback period</a:t>
            </a:r>
            <a:r>
              <a:rPr lang="en-US" sz="2800" b="1" dirty="0">
                <a:solidFill>
                  <a:schemeClr val="accent6">
                    <a:lumMod val="50000"/>
                  </a:schemeClr>
                </a:solidFill>
                <a:ea typeface="ＭＳ Ｐゴシック" pitchFamily="34" charset="-128"/>
                <a:cs typeface="+mn-cs"/>
              </a:rPr>
              <a:t>, which is the length of time that it takes for a project to recoup its initial cost out of the cash receipts that it generates. </a:t>
            </a:r>
          </a:p>
        </p:txBody>
      </p:sp>
      <p:sp>
        <p:nvSpPr>
          <p:cNvPr id="23554"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The Payback Method</a:t>
            </a:r>
            <a:r>
              <a:rPr lang="en-US" baseline="0" dirty="0">
                <a:latin typeface="Calibri Light" charset="0"/>
                <a:ea typeface="ＭＳ Ｐゴシック" charset="0"/>
                <a:cs typeface="ＭＳ Ｐゴシック" charset="0"/>
              </a:rPr>
              <a:t> – </a:t>
            </a:r>
            <a:r>
              <a:rPr lang="en-US" dirty="0">
                <a:latin typeface="Calibri Light" charset="0"/>
                <a:ea typeface="ＭＳ Ｐゴシック" charset="0"/>
                <a:cs typeface="ＭＳ Ｐゴシック" charset="0"/>
              </a:rPr>
              <a:t>Part 1</a:t>
            </a:r>
            <a:endParaRPr lang="en-US" dirty="0">
              <a:latin typeface="Calibri Light" charset="0"/>
              <a:ea typeface="MS PGothic" charset="0"/>
              <a:cs typeface="ＭＳ Ｐゴシック" charset="0"/>
            </a:endParaRPr>
          </a:p>
        </p:txBody>
      </p:sp>
      <p:sp>
        <p:nvSpPr>
          <p:cNvPr id="4" name="TextBox 3">
            <a:extLst>
              <a:ext uri="{FF2B5EF4-FFF2-40B4-BE49-F238E27FC236}">
                <a16:creationId xmlns:a16="http://schemas.microsoft.com/office/drawing/2014/main" id="{74CD0DF0-1E46-4A27-B73A-1EF9879F1B09}"/>
              </a:ext>
            </a:extLst>
          </p:cNvPr>
          <p:cNvSpPr txBox="1"/>
          <p:nvPr/>
        </p:nvSpPr>
        <p:spPr>
          <a:xfrm>
            <a:off x="8458200" y="152400"/>
            <a:ext cx="762000" cy="253916"/>
          </a:xfrm>
          <a:prstGeom prst="rect">
            <a:avLst/>
          </a:prstGeom>
          <a:noFill/>
        </p:spPr>
        <p:txBody>
          <a:bodyPr wrap="square" rtlCol="0">
            <a:spAutoFit/>
          </a:bodyPr>
          <a:lstStyle/>
          <a:p>
            <a:r>
              <a:rPr lang="en-US" sz="1050" dirty="0"/>
              <a:t>14-10</a:t>
            </a:r>
          </a:p>
        </p:txBody>
      </p:sp>
      <p:pic>
        <p:nvPicPr>
          <p:cNvPr id="5" name="Picture 3">
            <a:extLst>
              <a:ext uri="{FF2B5EF4-FFF2-40B4-BE49-F238E27FC236}">
                <a16:creationId xmlns:a16="http://schemas.microsoft.com/office/drawing/2014/main" id="{6E27C475-BA09-44AE-8E59-DF978C20AF2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81000" y="1924050"/>
            <a:ext cx="8458200" cy="3970338"/>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b="1">
                <a:solidFill>
                  <a:srgbClr val="305250"/>
                </a:solidFill>
              </a:rPr>
              <a:t>The payback method analyzes cash flows; however, it does not consider the time value of money.</a:t>
            </a:r>
          </a:p>
          <a:p>
            <a:pPr eaLnBrk="1" hangingPunct="1"/>
            <a:r>
              <a:rPr lang="en-US" sz="2800" b="1">
                <a:solidFill>
                  <a:srgbClr val="305250"/>
                </a:solidFill>
              </a:rPr>
              <a:t> </a:t>
            </a:r>
          </a:p>
          <a:p>
            <a:pPr eaLnBrk="1" hangingPunct="1"/>
            <a:r>
              <a:rPr lang="en-US" sz="2800" b="1">
                <a:solidFill>
                  <a:srgbClr val="305250"/>
                </a:solidFill>
              </a:rPr>
              <a:t>When the annual net cash inflow is the same each year, this formula can be used to compute the payback period:</a:t>
            </a:r>
          </a:p>
          <a:p>
            <a:pPr eaLnBrk="1" hangingPunct="1"/>
            <a:endParaRPr lang="en-US" sz="2800" b="1">
              <a:solidFill>
                <a:srgbClr val="305250"/>
              </a:solidFill>
            </a:endParaRPr>
          </a:p>
          <a:p>
            <a:pPr eaLnBrk="1" hangingPunct="1"/>
            <a:endParaRPr lang="en-US" sz="2800" b="1">
              <a:solidFill>
                <a:srgbClr val="305250"/>
              </a:solidFill>
            </a:endParaRPr>
          </a:p>
        </p:txBody>
      </p:sp>
      <p:sp>
        <p:nvSpPr>
          <p:cNvPr id="25602"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The Payback Method</a:t>
            </a:r>
            <a:r>
              <a:rPr lang="en-US" baseline="0" dirty="0">
                <a:latin typeface="Calibri Light" charset="0"/>
                <a:ea typeface="ＭＳ Ｐゴシック" charset="0"/>
                <a:cs typeface="ＭＳ Ｐゴシック" charset="0"/>
              </a:rPr>
              <a:t> – </a:t>
            </a:r>
            <a:r>
              <a:rPr lang="en-US" dirty="0">
                <a:latin typeface="Calibri Light" charset="0"/>
                <a:ea typeface="ＭＳ Ｐゴシック" charset="0"/>
                <a:cs typeface="ＭＳ Ｐゴシック" charset="0"/>
              </a:rPr>
              <a:t>Part 2</a:t>
            </a:r>
            <a:endParaRPr lang="en-US" dirty="0">
              <a:latin typeface="Calibri Light" charset="0"/>
              <a:ea typeface="MS PGothic" charset="0"/>
              <a:cs typeface="ＭＳ Ｐゴシック" charset="0"/>
            </a:endParaRPr>
          </a:p>
        </p:txBody>
      </p:sp>
      <p:grpSp>
        <p:nvGrpSpPr>
          <p:cNvPr id="35843" name="Group 4"/>
          <p:cNvGrpSpPr>
            <a:grpSpLocks/>
          </p:cNvGrpSpPr>
          <p:nvPr/>
        </p:nvGrpSpPr>
        <p:grpSpPr bwMode="auto">
          <a:xfrm>
            <a:off x="1219200" y="4886325"/>
            <a:ext cx="6640513" cy="828675"/>
            <a:chOff x="785" y="3228"/>
            <a:chExt cx="4183" cy="522"/>
          </a:xfrm>
        </p:grpSpPr>
        <p:grpSp>
          <p:nvGrpSpPr>
            <p:cNvPr id="35844" name="Group 5"/>
            <p:cNvGrpSpPr>
              <a:grpSpLocks/>
            </p:cNvGrpSpPr>
            <p:nvPr/>
          </p:nvGrpSpPr>
          <p:grpSpPr bwMode="auto">
            <a:xfrm>
              <a:off x="785" y="3228"/>
              <a:ext cx="4183" cy="522"/>
              <a:chOff x="759" y="2487"/>
              <a:chExt cx="4183" cy="522"/>
            </a:xfrm>
          </p:grpSpPr>
          <p:sp>
            <p:nvSpPr>
              <p:cNvPr id="35846" name="Rectangle 6"/>
              <p:cNvSpPr>
                <a:spLocks noChangeArrowheads="1"/>
              </p:cNvSpPr>
              <p:nvPr/>
            </p:nvSpPr>
            <p:spPr bwMode="auto">
              <a:xfrm>
                <a:off x="759" y="2602"/>
                <a:ext cx="1857" cy="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0000CC"/>
                    </a:solidFill>
                  </a:rPr>
                  <a:t>Payback period  =  </a:t>
                </a:r>
              </a:p>
            </p:txBody>
          </p:sp>
          <p:sp>
            <p:nvSpPr>
              <p:cNvPr id="35847" name="Rectangle 7"/>
              <p:cNvSpPr>
                <a:spLocks noChangeArrowheads="1"/>
              </p:cNvSpPr>
              <p:nvPr/>
            </p:nvSpPr>
            <p:spPr bwMode="auto">
              <a:xfrm>
                <a:off x="2439" y="2487"/>
                <a:ext cx="2503" cy="5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0000CC"/>
                    </a:solidFill>
                  </a:rPr>
                  <a:t>     Investment required     </a:t>
                </a:r>
              </a:p>
              <a:p>
                <a:pPr eaLnBrk="1" hangingPunct="1"/>
                <a:r>
                  <a:rPr lang="en-US" sz="2400" b="1">
                    <a:solidFill>
                      <a:srgbClr val="0000CC"/>
                    </a:solidFill>
                  </a:rPr>
                  <a:t>   Annual net cash inflow</a:t>
                </a:r>
              </a:p>
            </p:txBody>
          </p:sp>
        </p:grpSp>
        <p:sp>
          <p:nvSpPr>
            <p:cNvPr id="35845" name="Line 8"/>
            <p:cNvSpPr>
              <a:spLocks noChangeShapeType="1"/>
            </p:cNvSpPr>
            <p:nvPr/>
          </p:nvSpPr>
          <p:spPr bwMode="auto">
            <a:xfrm>
              <a:off x="2626" y="3497"/>
              <a:ext cx="2208" cy="0"/>
            </a:xfrm>
            <a:prstGeom prst="line">
              <a:avLst/>
            </a:prstGeom>
            <a:noFill/>
            <a:ln w="38100">
              <a:solidFill>
                <a:schemeClr val="tx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9" name="TextBox 8">
            <a:extLst>
              <a:ext uri="{FF2B5EF4-FFF2-40B4-BE49-F238E27FC236}">
                <a16:creationId xmlns:a16="http://schemas.microsoft.com/office/drawing/2014/main" id="{1DF3DC57-BF8C-4028-A028-501FF6202DF5}"/>
              </a:ext>
            </a:extLst>
          </p:cNvPr>
          <p:cNvSpPr txBox="1"/>
          <p:nvPr/>
        </p:nvSpPr>
        <p:spPr>
          <a:xfrm>
            <a:off x="8393084" y="152400"/>
            <a:ext cx="762000" cy="253916"/>
          </a:xfrm>
          <a:prstGeom prst="rect">
            <a:avLst/>
          </a:prstGeom>
          <a:noFill/>
        </p:spPr>
        <p:txBody>
          <a:bodyPr wrap="square" rtlCol="0">
            <a:spAutoFit/>
          </a:bodyPr>
          <a:lstStyle/>
          <a:p>
            <a:r>
              <a:rPr lang="en-US" sz="1050" dirty="0"/>
              <a:t>14-11</a:t>
            </a:r>
          </a:p>
        </p:txBody>
      </p:sp>
      <p:pic>
        <p:nvPicPr>
          <p:cNvPr id="10" name="Picture 3">
            <a:extLst>
              <a:ext uri="{FF2B5EF4-FFF2-40B4-BE49-F238E27FC236}">
                <a16:creationId xmlns:a16="http://schemas.microsoft.com/office/drawing/2014/main" id="{6E55A389-12BB-4828-AC6A-AE7BF6D8491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026"/>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The Payback Method</a:t>
            </a:r>
            <a:r>
              <a:rPr lang="en-US" baseline="0" dirty="0">
                <a:latin typeface="Calibri Light" charset="0"/>
                <a:ea typeface="ＭＳ Ｐゴシック" charset="0"/>
                <a:cs typeface="ＭＳ Ｐゴシック" charset="0"/>
              </a:rPr>
              <a:t> – </a:t>
            </a:r>
            <a:r>
              <a:rPr lang="en-US" dirty="0">
                <a:latin typeface="Calibri Light" charset="0"/>
                <a:ea typeface="ＭＳ Ｐゴシック" charset="0"/>
                <a:cs typeface="ＭＳ Ｐゴシック" charset="0"/>
              </a:rPr>
              <a:t>Part 3</a:t>
            </a:r>
            <a:endParaRPr lang="en-US" dirty="0">
              <a:latin typeface="Calibri Light" charset="0"/>
              <a:ea typeface="MS PGothic" charset="0"/>
              <a:cs typeface="ＭＳ Ｐゴシック" charset="0"/>
            </a:endParaRPr>
          </a:p>
        </p:txBody>
      </p:sp>
      <p:sp>
        <p:nvSpPr>
          <p:cNvPr id="22" name="TextBox 21"/>
          <p:cNvSpPr txBox="1"/>
          <p:nvPr/>
        </p:nvSpPr>
        <p:spPr>
          <a:xfrm>
            <a:off x="457200" y="1771650"/>
            <a:ext cx="8153400" cy="4400550"/>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923925" indent="-5143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dirty="0"/>
              <a:t>Management at the Daily Grind wants to install an espresso bar in its restaurant that</a:t>
            </a:r>
          </a:p>
          <a:p>
            <a:pPr lvl="1" eaLnBrk="1" hangingPunct="1">
              <a:buFont typeface="Calibri Light" charset="0"/>
              <a:buAutoNum type="arabicPeriod"/>
            </a:pPr>
            <a:r>
              <a:rPr lang="en-US" sz="2800" dirty="0"/>
              <a:t>Costs $140,000 and has a 10-year life.</a:t>
            </a:r>
          </a:p>
          <a:p>
            <a:pPr lvl="1" eaLnBrk="1" hangingPunct="1">
              <a:buFont typeface="Calibri Light" charset="0"/>
              <a:buAutoNum type="arabicPeriod"/>
            </a:pPr>
            <a:r>
              <a:rPr lang="en-US" sz="2800" dirty="0"/>
              <a:t>Will generate annual net cash inflows of $35,000.</a:t>
            </a:r>
          </a:p>
          <a:p>
            <a:pPr eaLnBrk="1" hangingPunct="1"/>
            <a:endParaRPr lang="en-US" sz="2800" dirty="0"/>
          </a:p>
          <a:p>
            <a:pPr eaLnBrk="1" hangingPunct="1"/>
            <a:r>
              <a:rPr lang="en-US" sz="2800" dirty="0"/>
              <a:t>Management requires a payback period of 5 years or less on all investments.</a:t>
            </a:r>
          </a:p>
          <a:p>
            <a:pPr eaLnBrk="1" hangingPunct="1"/>
            <a:r>
              <a:rPr lang="en-US" sz="2800" dirty="0"/>
              <a:t>What is the payback period for the espresso bar?</a:t>
            </a:r>
          </a:p>
        </p:txBody>
      </p:sp>
      <p:sp>
        <p:nvSpPr>
          <p:cNvPr id="4" name="TextBox 3">
            <a:extLst>
              <a:ext uri="{FF2B5EF4-FFF2-40B4-BE49-F238E27FC236}">
                <a16:creationId xmlns:a16="http://schemas.microsoft.com/office/drawing/2014/main" id="{A7EAF41A-F1B8-4773-B06C-993EC30ED94E}"/>
              </a:ext>
            </a:extLst>
          </p:cNvPr>
          <p:cNvSpPr txBox="1"/>
          <p:nvPr/>
        </p:nvSpPr>
        <p:spPr>
          <a:xfrm>
            <a:off x="8393084" y="152400"/>
            <a:ext cx="762000" cy="253916"/>
          </a:xfrm>
          <a:prstGeom prst="rect">
            <a:avLst/>
          </a:prstGeom>
          <a:noFill/>
        </p:spPr>
        <p:txBody>
          <a:bodyPr wrap="square" rtlCol="0">
            <a:spAutoFit/>
          </a:bodyPr>
          <a:lstStyle/>
          <a:p>
            <a:r>
              <a:rPr lang="en-US" sz="1050" dirty="0"/>
              <a:t>14-12</a:t>
            </a:r>
          </a:p>
        </p:txBody>
      </p:sp>
      <p:pic>
        <p:nvPicPr>
          <p:cNvPr id="5" name="Picture 3">
            <a:extLst>
              <a:ext uri="{FF2B5EF4-FFF2-40B4-BE49-F238E27FC236}">
                <a16:creationId xmlns:a16="http://schemas.microsoft.com/office/drawing/2014/main" id="{1951BD61-8C50-45CE-8E4F-2BE27C04DEE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The Payback Method</a:t>
            </a:r>
            <a:r>
              <a:rPr lang="en-US" dirty="0">
                <a:latin typeface="Calibri Light" charset="0"/>
                <a:ea typeface="ＭＳ Ｐゴシック" charset="0"/>
                <a:cs typeface="ＭＳ Ｐゴシック" charset="0"/>
              </a:rPr>
              <a:t>, Part 4</a:t>
            </a:r>
            <a:endParaRPr lang="en-US" dirty="0">
              <a:latin typeface="Calibri Light" charset="0"/>
              <a:ea typeface="MS PGothic" charset="0"/>
              <a:cs typeface="ＭＳ Ｐゴシック" charset="0"/>
            </a:endParaRPr>
          </a:p>
        </p:txBody>
      </p:sp>
      <p:sp>
        <p:nvSpPr>
          <p:cNvPr id="39938" name="Rectangle 3"/>
          <p:cNvSpPr>
            <a:spLocks noChangeArrowheads="1"/>
          </p:cNvSpPr>
          <p:nvPr/>
        </p:nvSpPr>
        <p:spPr bwMode="auto">
          <a:xfrm>
            <a:off x="1219200" y="2016125"/>
            <a:ext cx="2976563"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0000FF"/>
                </a:solidFill>
              </a:rPr>
              <a:t>Payback period  =  </a:t>
            </a:r>
          </a:p>
        </p:txBody>
      </p:sp>
      <p:sp>
        <p:nvSpPr>
          <p:cNvPr id="39939" name="Rectangle 4"/>
          <p:cNvSpPr>
            <a:spLocks noChangeArrowheads="1"/>
          </p:cNvSpPr>
          <p:nvPr/>
        </p:nvSpPr>
        <p:spPr bwMode="auto">
          <a:xfrm>
            <a:off x="4038600" y="1833563"/>
            <a:ext cx="3889375" cy="82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u="sng">
                <a:solidFill>
                  <a:srgbClr val="0000FF"/>
                </a:solidFill>
              </a:rPr>
              <a:t>    Investment required   </a:t>
            </a:r>
            <a:r>
              <a:rPr lang="en-US" sz="2400" b="1">
                <a:solidFill>
                  <a:srgbClr val="0000FF"/>
                </a:solidFill>
              </a:rPr>
              <a:t>  </a:t>
            </a:r>
          </a:p>
          <a:p>
            <a:pPr eaLnBrk="1" hangingPunct="1"/>
            <a:r>
              <a:rPr lang="en-US" sz="2400" b="1">
                <a:solidFill>
                  <a:srgbClr val="0000FF"/>
                </a:solidFill>
              </a:rPr>
              <a:t>  Annual net cash inflow</a:t>
            </a:r>
          </a:p>
        </p:txBody>
      </p:sp>
      <p:grpSp>
        <p:nvGrpSpPr>
          <p:cNvPr id="39940" name="Group 5"/>
          <p:cNvGrpSpPr>
            <a:grpSpLocks/>
          </p:cNvGrpSpPr>
          <p:nvPr/>
        </p:nvGrpSpPr>
        <p:grpSpPr bwMode="auto">
          <a:xfrm>
            <a:off x="1219200" y="2824163"/>
            <a:ext cx="5272088" cy="828675"/>
            <a:chOff x="807" y="1671"/>
            <a:chExt cx="3321" cy="522"/>
          </a:xfrm>
        </p:grpSpPr>
        <p:sp>
          <p:nvSpPr>
            <p:cNvPr id="39945" name="Rectangle 6"/>
            <p:cNvSpPr>
              <a:spLocks noChangeArrowheads="1"/>
            </p:cNvSpPr>
            <p:nvPr/>
          </p:nvSpPr>
          <p:spPr bwMode="auto">
            <a:xfrm>
              <a:off x="807" y="1834"/>
              <a:ext cx="187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800000"/>
                  </a:solidFill>
                </a:rPr>
                <a:t>Payback period  =  </a:t>
              </a:r>
            </a:p>
          </p:txBody>
        </p:sp>
        <p:sp>
          <p:nvSpPr>
            <p:cNvPr id="39946" name="Rectangle 7"/>
            <p:cNvSpPr>
              <a:spLocks noChangeArrowheads="1"/>
            </p:cNvSpPr>
            <p:nvPr/>
          </p:nvSpPr>
          <p:spPr bwMode="auto">
            <a:xfrm>
              <a:off x="2668" y="1671"/>
              <a:ext cx="1460" cy="5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u="sng">
                  <a:solidFill>
                    <a:srgbClr val="800000"/>
                  </a:solidFill>
                </a:rPr>
                <a:t>$140,000</a:t>
              </a:r>
              <a:r>
                <a:rPr lang="en-US" sz="2400" b="1">
                  <a:solidFill>
                    <a:srgbClr val="800000"/>
                  </a:solidFill>
                </a:rPr>
                <a:t>          </a:t>
              </a:r>
            </a:p>
            <a:p>
              <a:pPr eaLnBrk="1" hangingPunct="1"/>
              <a:r>
                <a:rPr lang="en-US" sz="2400" b="1">
                  <a:solidFill>
                    <a:srgbClr val="800000"/>
                  </a:solidFill>
                </a:rPr>
                <a:t> $35,000</a:t>
              </a:r>
            </a:p>
          </p:txBody>
        </p:sp>
      </p:grpSp>
      <p:grpSp>
        <p:nvGrpSpPr>
          <p:cNvPr id="39941" name="Group 8"/>
          <p:cNvGrpSpPr>
            <a:grpSpLocks/>
          </p:cNvGrpSpPr>
          <p:nvPr/>
        </p:nvGrpSpPr>
        <p:grpSpPr bwMode="auto">
          <a:xfrm>
            <a:off x="1219200" y="3890963"/>
            <a:ext cx="4456113" cy="488950"/>
            <a:chOff x="807" y="2631"/>
            <a:chExt cx="2807" cy="308"/>
          </a:xfrm>
        </p:grpSpPr>
        <p:sp>
          <p:nvSpPr>
            <p:cNvPr id="39943" name="Rectangle 9"/>
            <p:cNvSpPr>
              <a:spLocks noChangeArrowheads="1"/>
            </p:cNvSpPr>
            <p:nvPr/>
          </p:nvSpPr>
          <p:spPr bwMode="auto">
            <a:xfrm>
              <a:off x="807" y="2650"/>
              <a:ext cx="1875"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800000"/>
                  </a:solidFill>
                </a:rPr>
                <a:t>Payback period  =  </a:t>
              </a:r>
            </a:p>
          </p:txBody>
        </p:sp>
        <p:sp>
          <p:nvSpPr>
            <p:cNvPr id="39944" name="Rectangle 10"/>
            <p:cNvSpPr>
              <a:spLocks noChangeArrowheads="1"/>
            </p:cNvSpPr>
            <p:nvPr/>
          </p:nvSpPr>
          <p:spPr bwMode="auto">
            <a:xfrm>
              <a:off x="2668" y="2631"/>
              <a:ext cx="946" cy="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800000"/>
                  </a:solidFill>
                </a:rPr>
                <a:t>4.0 years</a:t>
              </a:r>
            </a:p>
          </p:txBody>
        </p:sp>
      </p:grpSp>
      <p:sp>
        <p:nvSpPr>
          <p:cNvPr id="74759" name="Rectangle 11"/>
          <p:cNvSpPr>
            <a:spLocks noChangeArrowheads="1"/>
          </p:cNvSpPr>
          <p:nvPr/>
        </p:nvSpPr>
        <p:spPr bwMode="auto">
          <a:xfrm>
            <a:off x="609600" y="4572000"/>
            <a:ext cx="8153400" cy="1690206"/>
          </a:xfrm>
          <a:prstGeom prst="rect">
            <a:avLst/>
          </a:prstGeom>
          <a:solidFill>
            <a:srgbClr val="FFCC99"/>
          </a:solidFill>
          <a:ln w="12700">
            <a:solidFill>
              <a:srgbClr val="000000"/>
            </a:solidFill>
            <a:miter lim="800000"/>
            <a:headEnd/>
            <a:tailEnd/>
          </a:ln>
          <a:effectLst>
            <a:outerShdw blurRad="63500" dist="40161" dir="1106097" algn="ctr" rotWithShape="0">
              <a:srgbClr val="000000">
                <a:alpha val="74997"/>
              </a:srgbClr>
            </a:outerShdw>
          </a:effectLst>
        </p:spPr>
        <p:txBody>
          <a:bodyPr wrap="square" lIns="90488" tIns="44450" rIns="90488" bIns="44450">
            <a:spAutoFit/>
          </a:bodyPr>
          <a:lstStyle/>
          <a:p>
            <a:pPr algn="ctr" eaLnBrk="1" hangingPunct="1"/>
            <a:r>
              <a:rPr lang="en-US" sz="2600" b="1" dirty="0">
                <a:solidFill>
                  <a:srgbClr val="0000CC"/>
                </a:solidFill>
              </a:rPr>
              <a:t>According to the company’s</a:t>
            </a:r>
            <a:r>
              <a:rPr lang="en-US" altLang="ja-JP" sz="2600" b="1" dirty="0">
                <a:solidFill>
                  <a:srgbClr val="0000CC"/>
                </a:solidFill>
              </a:rPr>
              <a:t> criterion, management would invest in the espresso bar because its payback period is less than 5 years.</a:t>
            </a:r>
            <a:endParaRPr lang="en-US" sz="2600" b="1" dirty="0">
              <a:solidFill>
                <a:srgbClr val="0000CC"/>
              </a:solidFill>
            </a:endParaRPr>
          </a:p>
        </p:txBody>
      </p:sp>
      <p:sp>
        <p:nvSpPr>
          <p:cNvPr id="12" name="TextBox 11">
            <a:extLst>
              <a:ext uri="{FF2B5EF4-FFF2-40B4-BE49-F238E27FC236}">
                <a16:creationId xmlns:a16="http://schemas.microsoft.com/office/drawing/2014/main" id="{7275D314-0EB9-4D20-BBD5-87A19F742AA6}"/>
              </a:ext>
            </a:extLst>
          </p:cNvPr>
          <p:cNvSpPr txBox="1"/>
          <p:nvPr/>
        </p:nvSpPr>
        <p:spPr>
          <a:xfrm>
            <a:off x="8393084" y="152400"/>
            <a:ext cx="762000" cy="253916"/>
          </a:xfrm>
          <a:prstGeom prst="rect">
            <a:avLst/>
          </a:prstGeom>
          <a:noFill/>
        </p:spPr>
        <p:txBody>
          <a:bodyPr wrap="square" rtlCol="0">
            <a:spAutoFit/>
          </a:bodyPr>
          <a:lstStyle/>
          <a:p>
            <a:r>
              <a:rPr lang="en-US" sz="1050" dirty="0"/>
              <a:t>14-13</a:t>
            </a:r>
          </a:p>
        </p:txBody>
      </p:sp>
      <p:pic>
        <p:nvPicPr>
          <p:cNvPr id="13" name="Picture 3">
            <a:extLst>
              <a:ext uri="{FF2B5EF4-FFF2-40B4-BE49-F238E27FC236}">
                <a16:creationId xmlns:a16="http://schemas.microsoft.com/office/drawing/2014/main" id="{A69B7257-62CD-4736-99C3-1CA4D67F73DE}"/>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1</a:t>
            </a:r>
            <a:endParaRPr lang="en-US" dirty="0">
              <a:latin typeface="Calibri Light" charset="0"/>
              <a:ea typeface="MS PGothic" charset="0"/>
              <a:cs typeface="ＭＳ Ｐゴシック" charset="0"/>
              <a:sym typeface="Wingdings" charset="0"/>
            </a:endParaRPr>
          </a:p>
        </p:txBody>
      </p:sp>
      <p:sp>
        <p:nvSpPr>
          <p:cNvPr id="9" name="Rectangle 3"/>
          <p:cNvSpPr txBox="1">
            <a:spLocks noChangeArrowheads="1"/>
          </p:cNvSpPr>
          <p:nvPr/>
        </p:nvSpPr>
        <p:spPr bwMode="auto">
          <a:xfrm>
            <a:off x="457200" y="1524000"/>
            <a:ext cx="8153400" cy="4495800"/>
          </a:xfrm>
          <a:prstGeom prst="rect">
            <a:avLst/>
          </a:prstGeom>
          <a:solidFill>
            <a:srgbClr val="D3EEF5"/>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marL="273050" indent="-273050">
              <a:tabLst>
                <a:tab pos="5487988" algn="r"/>
                <a:tab pos="7256463" algn="r"/>
              </a:tabLst>
              <a:defRPr>
                <a:solidFill>
                  <a:schemeClr val="tx1"/>
                </a:solidFill>
                <a:latin typeface="Arial" charset="0"/>
                <a:ea typeface="MS PGothic" charset="0"/>
                <a:cs typeface="MS PGothic" charset="0"/>
              </a:defRPr>
            </a:lvl1pPr>
            <a:lvl2pPr marL="547688" indent="-273050">
              <a:tabLst>
                <a:tab pos="5487988" algn="r"/>
                <a:tab pos="7256463" algn="r"/>
              </a:tabLst>
              <a:defRPr>
                <a:solidFill>
                  <a:schemeClr val="tx1"/>
                </a:solidFill>
                <a:latin typeface="Arial" charset="0"/>
                <a:ea typeface="MS PGothic" charset="0"/>
                <a:cs typeface="MS PGothic" charset="0"/>
              </a:defRPr>
            </a:lvl2pPr>
            <a:lvl3pPr marL="1143000" indent="-228600">
              <a:tabLst>
                <a:tab pos="5487988" algn="r"/>
                <a:tab pos="7256463" algn="r"/>
              </a:tabLst>
              <a:defRPr>
                <a:solidFill>
                  <a:schemeClr val="tx1"/>
                </a:solidFill>
                <a:latin typeface="Arial" charset="0"/>
                <a:ea typeface="MS PGothic" charset="0"/>
                <a:cs typeface="MS PGothic" charset="0"/>
              </a:defRPr>
            </a:lvl3pPr>
            <a:lvl4pPr marL="1600200" indent="-228600">
              <a:tabLst>
                <a:tab pos="5487988" algn="r"/>
                <a:tab pos="7256463" algn="r"/>
              </a:tabLst>
              <a:defRPr>
                <a:solidFill>
                  <a:schemeClr val="tx1"/>
                </a:solidFill>
                <a:latin typeface="Arial" charset="0"/>
                <a:ea typeface="MS PGothic" charset="0"/>
                <a:cs typeface="MS PGothic" charset="0"/>
              </a:defRPr>
            </a:lvl4pPr>
            <a:lvl5pPr marL="2057400" indent="-228600">
              <a:tabLst>
                <a:tab pos="5487988" algn="r"/>
                <a:tab pos="7256463" algn="r"/>
              </a:tabLst>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9pPr>
          </a:lstStyle>
          <a:p>
            <a:pPr>
              <a:spcBef>
                <a:spcPts val="600"/>
              </a:spcBef>
              <a:buClr>
                <a:schemeClr val="accent1"/>
              </a:buClr>
              <a:buSzPct val="76000"/>
              <a:buFont typeface="Times" charset="0"/>
              <a:buNone/>
            </a:pPr>
            <a:r>
              <a:rPr lang="en-US" sz="2600"/>
              <a:t> 	</a:t>
            </a:r>
            <a:r>
              <a:rPr lang="en-US" sz="2400" b="1">
                <a:solidFill>
                  <a:srgbClr val="3F1E25"/>
                </a:solidFill>
              </a:rPr>
              <a:t>Consider the following two investments:</a:t>
            </a:r>
          </a:p>
          <a:p>
            <a:pPr>
              <a:spcBef>
                <a:spcPct val="25000"/>
              </a:spcBef>
              <a:buClr>
                <a:schemeClr val="accent1"/>
              </a:buClr>
              <a:buSzPct val="76000"/>
              <a:buFont typeface="Times" charset="0"/>
              <a:buNone/>
            </a:pPr>
            <a:r>
              <a:rPr lang="en-US" sz="2400" b="1">
                <a:solidFill>
                  <a:srgbClr val="3F1E25"/>
                </a:solidFill>
              </a:rPr>
              <a:t>		</a:t>
            </a:r>
            <a:r>
              <a:rPr lang="en-US" sz="2400" b="1" i="1" u="sng">
                <a:solidFill>
                  <a:srgbClr val="3F1E25"/>
                </a:solidFill>
              </a:rPr>
              <a:t>Project X</a:t>
            </a:r>
            <a:r>
              <a:rPr lang="en-US" sz="2400" b="1" i="1">
                <a:solidFill>
                  <a:srgbClr val="3F1E25"/>
                </a:solidFill>
              </a:rPr>
              <a:t>	</a:t>
            </a:r>
            <a:r>
              <a:rPr lang="en-US" sz="2400" b="1" i="1" u="sng">
                <a:solidFill>
                  <a:srgbClr val="3F1E25"/>
                </a:solidFill>
              </a:rPr>
              <a:t>Project Y</a:t>
            </a:r>
            <a:endParaRPr lang="en-US" sz="2400" b="1" u="sng">
              <a:solidFill>
                <a:srgbClr val="3F1E25"/>
              </a:solidFill>
            </a:endParaRPr>
          </a:p>
          <a:p>
            <a:pPr>
              <a:buClr>
                <a:schemeClr val="accent1"/>
              </a:buClr>
              <a:buSzPct val="76000"/>
              <a:buFont typeface="Times" charset="0"/>
              <a:buNone/>
            </a:pPr>
            <a:r>
              <a:rPr lang="en-US" sz="2400" b="1">
                <a:solidFill>
                  <a:srgbClr val="3F1E25"/>
                </a:solidFill>
              </a:rPr>
              <a:t>	Initial investment	$100,000	$100,000</a:t>
            </a:r>
          </a:p>
          <a:p>
            <a:pPr>
              <a:buClr>
                <a:schemeClr val="accent1"/>
              </a:buClr>
              <a:buSzPct val="76000"/>
              <a:buFont typeface="Times" charset="0"/>
              <a:buNone/>
            </a:pPr>
            <a:r>
              <a:rPr lang="en-US" sz="2400" b="1">
                <a:solidFill>
                  <a:srgbClr val="3F1E25"/>
                </a:solidFill>
              </a:rPr>
              <a:t>	Year 1 cash inflow	$60,000	$60,000</a:t>
            </a:r>
          </a:p>
          <a:p>
            <a:pPr>
              <a:buClr>
                <a:schemeClr val="accent1"/>
              </a:buClr>
              <a:buSzPct val="76000"/>
              <a:buFont typeface="Times" charset="0"/>
              <a:buNone/>
            </a:pPr>
            <a:r>
              <a:rPr lang="en-US" sz="2400" b="1">
                <a:solidFill>
                  <a:srgbClr val="3F1E25"/>
                </a:solidFill>
              </a:rPr>
              <a:t>	Year 2 cash inflow	$40,000	$35,000</a:t>
            </a:r>
          </a:p>
          <a:p>
            <a:pPr>
              <a:buClr>
                <a:schemeClr val="accent1"/>
              </a:buClr>
              <a:buSzPct val="76000"/>
              <a:buFont typeface="Times" charset="0"/>
              <a:buNone/>
            </a:pPr>
            <a:r>
              <a:rPr lang="en-US" sz="2400" b="1">
                <a:solidFill>
                  <a:srgbClr val="3F1E25"/>
                </a:solidFill>
              </a:rPr>
              <a:t>	Year 3 cash inflow	$0	$25,000</a:t>
            </a:r>
          </a:p>
          <a:p>
            <a:pPr>
              <a:spcBef>
                <a:spcPct val="25000"/>
              </a:spcBef>
              <a:buClr>
                <a:schemeClr val="accent1"/>
              </a:buClr>
              <a:buSzPct val="76000"/>
              <a:buFont typeface="Times" charset="0"/>
              <a:buNone/>
            </a:pPr>
            <a:r>
              <a:rPr lang="en-US" sz="2400" b="1">
                <a:solidFill>
                  <a:srgbClr val="3F1E25"/>
                </a:solidFill>
              </a:rPr>
              <a:t>	Which project has the shortest payback period?</a:t>
            </a:r>
          </a:p>
          <a:p>
            <a:pPr lvl="1">
              <a:spcBef>
                <a:spcPts val="500"/>
              </a:spcBef>
              <a:buClr>
                <a:schemeClr val="accent2"/>
              </a:buClr>
              <a:buSzPct val="76000"/>
              <a:buFont typeface="Wingdings" charset="0"/>
              <a:buNone/>
            </a:pPr>
            <a:r>
              <a:rPr lang="en-US" sz="2400" b="1">
                <a:solidFill>
                  <a:srgbClr val="3F1E25"/>
                </a:solidFill>
              </a:rPr>
              <a:t>a. Project X</a:t>
            </a:r>
          </a:p>
          <a:p>
            <a:pPr lvl="1">
              <a:spcBef>
                <a:spcPts val="500"/>
              </a:spcBef>
              <a:buClr>
                <a:schemeClr val="accent2"/>
              </a:buClr>
              <a:buSzPct val="76000"/>
              <a:buFont typeface="Wingdings" charset="0"/>
              <a:buNone/>
            </a:pPr>
            <a:r>
              <a:rPr lang="en-US" sz="2400" b="1">
                <a:solidFill>
                  <a:srgbClr val="3F1E25"/>
                </a:solidFill>
              </a:rPr>
              <a:t>b. Project Y</a:t>
            </a:r>
          </a:p>
          <a:p>
            <a:pPr lvl="1">
              <a:spcBef>
                <a:spcPts val="500"/>
              </a:spcBef>
              <a:buClr>
                <a:schemeClr val="accent2"/>
              </a:buClr>
              <a:buSzPct val="76000"/>
              <a:buFont typeface="Wingdings" charset="0"/>
              <a:buNone/>
            </a:pPr>
            <a:r>
              <a:rPr lang="en-US" sz="2400" b="1">
                <a:solidFill>
                  <a:srgbClr val="3F1E25"/>
                </a:solidFill>
              </a:rPr>
              <a:t>c. Cannot be determined</a:t>
            </a:r>
          </a:p>
        </p:txBody>
      </p:sp>
      <p:sp>
        <p:nvSpPr>
          <p:cNvPr id="4" name="TextBox 3">
            <a:extLst>
              <a:ext uri="{FF2B5EF4-FFF2-40B4-BE49-F238E27FC236}">
                <a16:creationId xmlns:a16="http://schemas.microsoft.com/office/drawing/2014/main" id="{25C014B1-B7A9-44DD-B57C-C496E52EEA32}"/>
              </a:ext>
            </a:extLst>
          </p:cNvPr>
          <p:cNvSpPr txBox="1"/>
          <p:nvPr/>
        </p:nvSpPr>
        <p:spPr>
          <a:xfrm>
            <a:off x="8393084" y="152400"/>
            <a:ext cx="762000" cy="253916"/>
          </a:xfrm>
          <a:prstGeom prst="rect">
            <a:avLst/>
          </a:prstGeom>
          <a:noFill/>
        </p:spPr>
        <p:txBody>
          <a:bodyPr wrap="square" rtlCol="0">
            <a:spAutoFit/>
          </a:bodyPr>
          <a:lstStyle/>
          <a:p>
            <a:r>
              <a:rPr lang="en-US" sz="1050" dirty="0"/>
              <a:t>14-14</a:t>
            </a:r>
          </a:p>
        </p:txBody>
      </p:sp>
      <p:pic>
        <p:nvPicPr>
          <p:cNvPr id="5" name="Picture 3">
            <a:extLst>
              <a:ext uri="{FF2B5EF4-FFF2-40B4-BE49-F238E27FC236}">
                <a16:creationId xmlns:a16="http://schemas.microsoft.com/office/drawing/2014/main" id="{C17ABCB6-EE8A-4E90-8D18-089340E1591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457200" y="1524000"/>
            <a:ext cx="8153400" cy="4495800"/>
          </a:xfrm>
          <a:prstGeom prst="rect">
            <a:avLst/>
          </a:prstGeom>
          <a:solidFill>
            <a:srgbClr val="D3EEF5"/>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marL="273050" indent="-273050">
              <a:tabLst>
                <a:tab pos="5487988" algn="r"/>
                <a:tab pos="7256463" algn="r"/>
              </a:tabLst>
              <a:defRPr>
                <a:solidFill>
                  <a:schemeClr val="tx1"/>
                </a:solidFill>
                <a:latin typeface="Arial" charset="0"/>
                <a:ea typeface="MS PGothic" charset="0"/>
                <a:cs typeface="MS PGothic" charset="0"/>
              </a:defRPr>
            </a:lvl1pPr>
            <a:lvl2pPr marL="547688" indent="-273050">
              <a:tabLst>
                <a:tab pos="5487988" algn="r"/>
                <a:tab pos="7256463" algn="r"/>
              </a:tabLst>
              <a:defRPr>
                <a:solidFill>
                  <a:schemeClr val="tx1"/>
                </a:solidFill>
                <a:latin typeface="Arial" charset="0"/>
                <a:ea typeface="MS PGothic" charset="0"/>
                <a:cs typeface="MS PGothic" charset="0"/>
              </a:defRPr>
            </a:lvl2pPr>
            <a:lvl3pPr marL="1143000" indent="-228600">
              <a:tabLst>
                <a:tab pos="5487988" algn="r"/>
                <a:tab pos="7256463" algn="r"/>
              </a:tabLst>
              <a:defRPr>
                <a:solidFill>
                  <a:schemeClr val="tx1"/>
                </a:solidFill>
                <a:latin typeface="Arial" charset="0"/>
                <a:ea typeface="MS PGothic" charset="0"/>
                <a:cs typeface="MS PGothic" charset="0"/>
              </a:defRPr>
            </a:lvl3pPr>
            <a:lvl4pPr marL="1600200" indent="-228600">
              <a:tabLst>
                <a:tab pos="5487988" algn="r"/>
                <a:tab pos="7256463" algn="r"/>
              </a:tabLst>
              <a:defRPr>
                <a:solidFill>
                  <a:schemeClr val="tx1"/>
                </a:solidFill>
                <a:latin typeface="Arial" charset="0"/>
                <a:ea typeface="MS PGothic" charset="0"/>
                <a:cs typeface="MS PGothic" charset="0"/>
              </a:defRPr>
            </a:lvl4pPr>
            <a:lvl5pPr marL="2057400" indent="-228600">
              <a:tabLst>
                <a:tab pos="5487988" algn="r"/>
                <a:tab pos="7256463" algn="r"/>
              </a:tabLst>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tabLst>
                <a:tab pos="5487988" algn="r"/>
                <a:tab pos="7256463" algn="r"/>
              </a:tabLst>
              <a:defRPr>
                <a:solidFill>
                  <a:schemeClr val="tx1"/>
                </a:solidFill>
                <a:latin typeface="Arial" charset="0"/>
                <a:ea typeface="MS PGothic" charset="0"/>
                <a:cs typeface="MS PGothic" charset="0"/>
              </a:defRPr>
            </a:lvl9pPr>
          </a:lstStyle>
          <a:p>
            <a:pPr>
              <a:spcBef>
                <a:spcPts val="600"/>
              </a:spcBef>
              <a:buClr>
                <a:schemeClr val="accent1"/>
              </a:buClr>
              <a:buSzPct val="76000"/>
              <a:buFont typeface="Times" charset="0"/>
              <a:buNone/>
            </a:pPr>
            <a:r>
              <a:rPr lang="en-US" sz="2600"/>
              <a:t> 	</a:t>
            </a:r>
            <a:r>
              <a:rPr lang="en-US" sz="2400" b="1">
                <a:solidFill>
                  <a:srgbClr val="3F1E25"/>
                </a:solidFill>
              </a:rPr>
              <a:t>Consider the following two investments:</a:t>
            </a:r>
          </a:p>
          <a:p>
            <a:pPr>
              <a:spcBef>
                <a:spcPct val="25000"/>
              </a:spcBef>
              <a:buClr>
                <a:schemeClr val="accent1"/>
              </a:buClr>
              <a:buSzPct val="76000"/>
              <a:buFont typeface="Times" charset="0"/>
              <a:buNone/>
            </a:pPr>
            <a:r>
              <a:rPr lang="en-US" sz="2400" b="1">
                <a:solidFill>
                  <a:srgbClr val="3F1E25"/>
                </a:solidFill>
              </a:rPr>
              <a:t>		</a:t>
            </a:r>
            <a:r>
              <a:rPr lang="en-US" sz="2400" b="1" i="1" u="sng">
                <a:solidFill>
                  <a:srgbClr val="3F1E25"/>
                </a:solidFill>
              </a:rPr>
              <a:t>Project X</a:t>
            </a:r>
            <a:r>
              <a:rPr lang="en-US" sz="2400" b="1" i="1">
                <a:solidFill>
                  <a:srgbClr val="3F1E25"/>
                </a:solidFill>
              </a:rPr>
              <a:t>	</a:t>
            </a:r>
            <a:r>
              <a:rPr lang="en-US" sz="2400" b="1" i="1" u="sng">
                <a:solidFill>
                  <a:srgbClr val="3F1E25"/>
                </a:solidFill>
              </a:rPr>
              <a:t>Project Y</a:t>
            </a:r>
            <a:endParaRPr lang="en-US" sz="2400" b="1" u="sng">
              <a:solidFill>
                <a:srgbClr val="3F1E25"/>
              </a:solidFill>
            </a:endParaRPr>
          </a:p>
          <a:p>
            <a:pPr>
              <a:buClr>
                <a:schemeClr val="accent1"/>
              </a:buClr>
              <a:buSzPct val="76000"/>
              <a:buFont typeface="Times" charset="0"/>
              <a:buNone/>
            </a:pPr>
            <a:r>
              <a:rPr lang="en-US" sz="2400" b="1">
                <a:solidFill>
                  <a:srgbClr val="3F1E25"/>
                </a:solidFill>
              </a:rPr>
              <a:t>	Initial investment	$100,000	$100,000</a:t>
            </a:r>
          </a:p>
          <a:p>
            <a:pPr>
              <a:buClr>
                <a:schemeClr val="accent1"/>
              </a:buClr>
              <a:buSzPct val="76000"/>
              <a:buFont typeface="Times" charset="0"/>
              <a:buNone/>
            </a:pPr>
            <a:r>
              <a:rPr lang="en-US" sz="2400" b="1">
                <a:solidFill>
                  <a:srgbClr val="3F1E25"/>
                </a:solidFill>
              </a:rPr>
              <a:t>	Year 1 cash inflow	$60,000	$60,000</a:t>
            </a:r>
          </a:p>
          <a:p>
            <a:pPr>
              <a:buClr>
                <a:schemeClr val="accent1"/>
              </a:buClr>
              <a:buSzPct val="76000"/>
              <a:buFont typeface="Times" charset="0"/>
              <a:buNone/>
            </a:pPr>
            <a:r>
              <a:rPr lang="en-US" sz="2400" b="1">
                <a:solidFill>
                  <a:srgbClr val="3F1E25"/>
                </a:solidFill>
              </a:rPr>
              <a:t>	Year 2 cash inflow	$40,000	$35,000</a:t>
            </a:r>
          </a:p>
          <a:p>
            <a:pPr>
              <a:buClr>
                <a:schemeClr val="accent1"/>
              </a:buClr>
              <a:buSzPct val="76000"/>
              <a:buFont typeface="Times" charset="0"/>
              <a:buNone/>
            </a:pPr>
            <a:r>
              <a:rPr lang="en-US" sz="2400" b="1">
                <a:solidFill>
                  <a:srgbClr val="3F1E25"/>
                </a:solidFill>
              </a:rPr>
              <a:t>	Year 3 cash inflow	$0	$25,000</a:t>
            </a:r>
          </a:p>
          <a:p>
            <a:pPr>
              <a:spcBef>
                <a:spcPct val="25000"/>
              </a:spcBef>
              <a:buClr>
                <a:schemeClr val="accent1"/>
              </a:buClr>
              <a:buSzPct val="76000"/>
              <a:buFont typeface="Times" charset="0"/>
              <a:buNone/>
            </a:pPr>
            <a:r>
              <a:rPr lang="en-US" sz="2400" b="1">
                <a:solidFill>
                  <a:srgbClr val="3F1E25"/>
                </a:solidFill>
              </a:rPr>
              <a:t>	Which project has the shortest payback period?</a:t>
            </a:r>
          </a:p>
          <a:p>
            <a:pPr lvl="1">
              <a:spcBef>
                <a:spcPts val="500"/>
              </a:spcBef>
              <a:buClr>
                <a:schemeClr val="accent2"/>
              </a:buClr>
              <a:buSzPct val="76000"/>
              <a:buFont typeface="Wingdings" charset="0"/>
              <a:buNone/>
            </a:pPr>
            <a:r>
              <a:rPr lang="en-US" sz="2400" b="1">
                <a:solidFill>
                  <a:srgbClr val="3F1E25"/>
                </a:solidFill>
              </a:rPr>
              <a:t>a. Project X</a:t>
            </a:r>
          </a:p>
          <a:p>
            <a:pPr lvl="1">
              <a:spcBef>
                <a:spcPts val="500"/>
              </a:spcBef>
              <a:buClr>
                <a:schemeClr val="accent2"/>
              </a:buClr>
              <a:buSzPct val="76000"/>
              <a:buFont typeface="Wingdings" charset="0"/>
              <a:buNone/>
            </a:pPr>
            <a:r>
              <a:rPr lang="en-US" sz="2400" b="1">
                <a:solidFill>
                  <a:srgbClr val="7ACBE0"/>
                </a:solidFill>
              </a:rPr>
              <a:t>b. Project Y</a:t>
            </a:r>
          </a:p>
          <a:p>
            <a:pPr lvl="1">
              <a:spcBef>
                <a:spcPts val="500"/>
              </a:spcBef>
              <a:buClr>
                <a:schemeClr val="accent2"/>
              </a:buClr>
              <a:buSzPct val="76000"/>
              <a:buFont typeface="Wingdings" charset="0"/>
              <a:buNone/>
            </a:pPr>
            <a:r>
              <a:rPr lang="en-US" sz="2400" b="1">
                <a:solidFill>
                  <a:srgbClr val="7ACBE0"/>
                </a:solidFill>
              </a:rPr>
              <a:t>c. Cannot be determined</a:t>
            </a:r>
          </a:p>
        </p:txBody>
      </p:sp>
      <p:sp>
        <p:nvSpPr>
          <p:cNvPr id="33794" name="Rectangle 3"/>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1a</a:t>
            </a:r>
            <a:endParaRPr lang="en-US" dirty="0">
              <a:latin typeface="Calibri Light" charset="0"/>
              <a:ea typeface="MS PGothic" charset="0"/>
              <a:cs typeface="ＭＳ Ｐゴシック" charset="0"/>
              <a:sym typeface="Wingdings" charset="0"/>
            </a:endParaRPr>
          </a:p>
        </p:txBody>
      </p:sp>
      <p:sp>
        <p:nvSpPr>
          <p:cNvPr id="44035" name="Oval 4"/>
          <p:cNvSpPr>
            <a:spLocks noChangeArrowheads="1"/>
          </p:cNvSpPr>
          <p:nvPr/>
        </p:nvSpPr>
        <p:spPr bwMode="auto">
          <a:xfrm>
            <a:off x="533400" y="4267200"/>
            <a:ext cx="635000" cy="635000"/>
          </a:xfrm>
          <a:prstGeom prst="ellipse">
            <a:avLst/>
          </a:prstGeom>
          <a:noFill/>
          <a:ln w="50799">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44036" name="Text Box 5"/>
          <p:cNvSpPr txBox="1">
            <a:spLocks noChangeArrowheads="1"/>
          </p:cNvSpPr>
          <p:nvPr/>
        </p:nvSpPr>
        <p:spPr bwMode="auto">
          <a:xfrm>
            <a:off x="0" y="5105400"/>
            <a:ext cx="9144000" cy="1446550"/>
          </a:xfrm>
          <a:prstGeom prst="rect">
            <a:avLst/>
          </a:prstGeom>
          <a:solidFill>
            <a:srgbClr val="161EBC"/>
          </a:solidFill>
          <a:ln w="12700">
            <a:solidFill>
              <a:srgbClr val="000000"/>
            </a:solidFill>
            <a:miter lim="800000"/>
            <a:headEnd/>
            <a:tailEnd/>
          </a:ln>
          <a:effectLst>
            <a:prstShdw prst="shdw17" dist="17961" dir="2700000">
              <a:srgbClr val="000000">
                <a:alpha val="74997"/>
              </a:srgbClr>
            </a:prstShdw>
          </a:effectLst>
        </p:spPr>
        <p:txBody>
          <a:bodyPr>
            <a:spAutoFit/>
          </a:bodyPr>
          <a:lstStyle>
            <a:lvl1pPr indent="227013">
              <a:tabLst>
                <a:tab pos="5541963" algn="r"/>
              </a:tabLst>
              <a:defRPr>
                <a:solidFill>
                  <a:schemeClr val="tx1"/>
                </a:solidFill>
                <a:latin typeface="Arial" charset="0"/>
                <a:ea typeface="MS PGothic" charset="0"/>
                <a:cs typeface="MS PGothic" charset="0"/>
              </a:defRPr>
            </a:lvl1pPr>
            <a:lvl2pPr marL="742950" indent="-285750">
              <a:tabLst>
                <a:tab pos="5541963" algn="r"/>
              </a:tabLst>
              <a:defRPr>
                <a:solidFill>
                  <a:schemeClr val="tx1"/>
                </a:solidFill>
                <a:latin typeface="Arial" charset="0"/>
                <a:ea typeface="MS PGothic" charset="0"/>
                <a:cs typeface="MS PGothic" charset="0"/>
              </a:defRPr>
            </a:lvl2pPr>
            <a:lvl3pPr marL="1143000" indent="-228600">
              <a:tabLst>
                <a:tab pos="5541963" algn="r"/>
              </a:tabLst>
              <a:defRPr>
                <a:solidFill>
                  <a:schemeClr val="tx1"/>
                </a:solidFill>
                <a:latin typeface="Arial" charset="0"/>
                <a:ea typeface="MS PGothic" charset="0"/>
                <a:cs typeface="MS PGothic" charset="0"/>
              </a:defRPr>
            </a:lvl3pPr>
            <a:lvl4pPr marL="1600200" indent="-228600">
              <a:tabLst>
                <a:tab pos="5541963" algn="r"/>
              </a:tabLst>
              <a:defRPr>
                <a:solidFill>
                  <a:schemeClr val="tx1"/>
                </a:solidFill>
                <a:latin typeface="Arial" charset="0"/>
                <a:ea typeface="MS PGothic" charset="0"/>
                <a:cs typeface="MS PGothic" charset="0"/>
              </a:defRPr>
            </a:lvl4pPr>
            <a:lvl5pPr marL="2057400" indent="-228600">
              <a:tabLst>
                <a:tab pos="5541963" algn="r"/>
              </a:tabLst>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9pPr>
          </a:lstStyle>
          <a:p>
            <a:pPr eaLnBrk="1" hangingPunct="1">
              <a:buFontTx/>
              <a:buChar char="•"/>
            </a:pPr>
            <a:r>
              <a:rPr lang="en-US" sz="2200" b="1" dirty="0">
                <a:solidFill>
                  <a:schemeClr val="bg1"/>
                </a:solidFill>
                <a:sym typeface="Symbol" charset="0"/>
              </a:rPr>
              <a:t>Project X has a payback period of 2 years.</a:t>
            </a:r>
          </a:p>
          <a:p>
            <a:pPr eaLnBrk="1" hangingPunct="1">
              <a:buFontTx/>
              <a:buChar char="•"/>
            </a:pPr>
            <a:r>
              <a:rPr lang="en-US" sz="2200" b="1" dirty="0">
                <a:solidFill>
                  <a:schemeClr val="bg1"/>
                </a:solidFill>
                <a:sym typeface="Symbol" charset="0"/>
              </a:rPr>
              <a:t>Project Y has a payback period of slightly more than 2 years.</a:t>
            </a:r>
          </a:p>
          <a:p>
            <a:pPr eaLnBrk="1" hangingPunct="1">
              <a:buFontTx/>
              <a:buChar char="•"/>
            </a:pPr>
            <a:r>
              <a:rPr lang="en-US" sz="2200" b="1" dirty="0">
                <a:solidFill>
                  <a:schemeClr val="bg1"/>
                </a:solidFill>
                <a:sym typeface="Symbol" charset="0"/>
              </a:rPr>
              <a:t>Which project do you think is better?</a:t>
            </a:r>
          </a:p>
        </p:txBody>
      </p:sp>
      <p:sp>
        <p:nvSpPr>
          <p:cNvPr id="6" name="TextBox 5">
            <a:extLst>
              <a:ext uri="{FF2B5EF4-FFF2-40B4-BE49-F238E27FC236}">
                <a16:creationId xmlns:a16="http://schemas.microsoft.com/office/drawing/2014/main" id="{28EC7DC6-87BF-48F8-8A3A-AB7E7579078D}"/>
              </a:ext>
            </a:extLst>
          </p:cNvPr>
          <p:cNvSpPr txBox="1"/>
          <p:nvPr/>
        </p:nvSpPr>
        <p:spPr>
          <a:xfrm>
            <a:off x="8393084" y="152400"/>
            <a:ext cx="762000" cy="253916"/>
          </a:xfrm>
          <a:prstGeom prst="rect">
            <a:avLst/>
          </a:prstGeom>
          <a:noFill/>
        </p:spPr>
        <p:txBody>
          <a:bodyPr wrap="square" rtlCol="0">
            <a:spAutoFit/>
          </a:bodyPr>
          <a:lstStyle/>
          <a:p>
            <a:r>
              <a:rPr lang="en-US" sz="1050" dirty="0"/>
              <a:t>14-15</a:t>
            </a:r>
          </a:p>
        </p:txBody>
      </p:sp>
      <p:pic>
        <p:nvPicPr>
          <p:cNvPr id="8" name="Picture 3">
            <a:extLst>
              <a:ext uri="{FF2B5EF4-FFF2-40B4-BE49-F238E27FC236}">
                <a16:creationId xmlns:a16="http://schemas.microsoft.com/office/drawing/2014/main" id="{802D8923-584A-45D7-8950-AB5BF0011C2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wrap="square" numCol="1" anchorCtr="0" compatLnSpc="1">
            <a:prstTxWarp prst="textNoShape">
              <a:avLst/>
            </a:prstTxWarp>
            <a:normAutofit fontScale="90000"/>
          </a:bodyPr>
          <a:lstStyle/>
          <a:p>
            <a:pPr eaLnBrk="1" hangingPunct="1"/>
            <a:r>
              <a:rPr lang="en-US" sz="3600" dirty="0">
                <a:latin typeface="Calibri Light" charset="0"/>
                <a:ea typeface="MS PGothic" charset="0"/>
                <a:cs typeface="ＭＳ Ｐゴシック" charset="0"/>
              </a:rPr>
              <a:t>Evaluation of the Payback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a:t>
            </a:r>
            <a:endParaRPr lang="en-US" sz="3600" dirty="0">
              <a:latin typeface="Calibri Light" charset="0"/>
              <a:ea typeface="MS PGothic" charset="0"/>
              <a:cs typeface="ＭＳ Ｐゴシック" charset="0"/>
            </a:endParaRPr>
          </a:p>
        </p:txBody>
      </p:sp>
      <p:sp>
        <p:nvSpPr>
          <p:cNvPr id="46082" name="Rectangle 10"/>
          <p:cNvSpPr>
            <a:spLocks noChangeArrowheads="1"/>
          </p:cNvSpPr>
          <p:nvPr/>
        </p:nvSpPr>
        <p:spPr bwMode="auto">
          <a:xfrm>
            <a:off x="1931988" y="2536825"/>
            <a:ext cx="184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algn="ctr" eaLnBrk="1" hangingPunct="1"/>
            <a:endParaRPr lang="en-US" sz="2400" b="1">
              <a:solidFill>
                <a:srgbClr val="FC0128"/>
              </a:solidFill>
            </a:endParaRPr>
          </a:p>
        </p:txBody>
      </p:sp>
      <p:sp>
        <p:nvSpPr>
          <p:cNvPr id="12" name="Rectangle 5"/>
          <p:cNvSpPr>
            <a:spLocks noChangeArrowheads="1"/>
          </p:cNvSpPr>
          <p:nvPr/>
        </p:nvSpPr>
        <p:spPr bwMode="auto">
          <a:xfrm>
            <a:off x="6019800" y="3886200"/>
            <a:ext cx="2590800" cy="458788"/>
          </a:xfrm>
          <a:prstGeom prst="rect">
            <a:avLst/>
          </a:prstGeom>
          <a:noFill/>
          <a:ln w="12700">
            <a:noFill/>
            <a:miter lim="800000"/>
            <a:headEnd/>
            <a:tailEnd/>
          </a:ln>
          <a:effectLst/>
        </p:spPr>
        <p:txBody>
          <a:bodyPr lIns="90488" tIns="44450" rIns="90488" bIns="44450">
            <a:spAutoFit/>
          </a:bodyPr>
          <a:lstStyle/>
          <a:p>
            <a:pPr algn="ctr" eaLnBrk="1" hangingPunct="1"/>
            <a:endParaRPr lang="en-US" sz="2400" b="1">
              <a:effectLst>
                <a:outerShdw blurRad="38100" dist="38100" dir="2700000" algn="tl">
                  <a:srgbClr val="DDDDDD"/>
                </a:outerShdw>
              </a:effectLst>
            </a:endParaRPr>
          </a:p>
        </p:txBody>
      </p:sp>
      <p:graphicFrame>
        <p:nvGraphicFramePr>
          <p:cNvPr id="2" name="Diagram 1"/>
          <p:cNvGraphicFramePr/>
          <p:nvPr/>
        </p:nvGraphicFramePr>
        <p:xfrm>
          <a:off x="228600" y="1447800"/>
          <a:ext cx="8686800" cy="50998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5" name="Rectangle 2"/>
          <p:cNvSpPr>
            <a:spLocks noChangeArrowheads="1"/>
          </p:cNvSpPr>
          <p:nvPr/>
        </p:nvSpPr>
        <p:spPr bwMode="auto">
          <a:xfrm>
            <a:off x="228600" y="1828800"/>
            <a:ext cx="8686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en-US" sz="2400" b="1">
                <a:solidFill>
                  <a:srgbClr val="FC0128"/>
                </a:solidFill>
              </a:rPr>
              <a:t>Short-comings</a:t>
            </a:r>
          </a:p>
        </p:txBody>
      </p:sp>
      <p:sp>
        <p:nvSpPr>
          <p:cNvPr id="7" name="TextBox 6">
            <a:extLst>
              <a:ext uri="{FF2B5EF4-FFF2-40B4-BE49-F238E27FC236}">
                <a16:creationId xmlns:a16="http://schemas.microsoft.com/office/drawing/2014/main" id="{A91AE227-7106-4596-9EBA-4DE8D6827508}"/>
              </a:ext>
            </a:extLst>
          </p:cNvPr>
          <p:cNvSpPr txBox="1"/>
          <p:nvPr/>
        </p:nvSpPr>
        <p:spPr>
          <a:xfrm>
            <a:off x="8393084" y="152400"/>
            <a:ext cx="762000" cy="253916"/>
          </a:xfrm>
          <a:prstGeom prst="rect">
            <a:avLst/>
          </a:prstGeom>
          <a:noFill/>
        </p:spPr>
        <p:txBody>
          <a:bodyPr wrap="square" rtlCol="0">
            <a:spAutoFit/>
          </a:bodyPr>
          <a:lstStyle/>
          <a:p>
            <a:r>
              <a:rPr lang="en-US" sz="1050" dirty="0"/>
              <a:t>14-16</a:t>
            </a:r>
          </a:p>
        </p:txBody>
      </p:sp>
      <p:pic>
        <p:nvPicPr>
          <p:cNvPr id="8" name="Picture 3">
            <a:extLst>
              <a:ext uri="{FF2B5EF4-FFF2-40B4-BE49-F238E27FC236}">
                <a16:creationId xmlns:a16="http://schemas.microsoft.com/office/drawing/2014/main" id="{B5F4D577-0123-4827-A75B-70AD66BCCE9B}"/>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wrap="square" numCol="1" anchorCtr="0" compatLnSpc="1">
            <a:prstTxWarp prst="textNoShape">
              <a:avLst/>
            </a:prstTxWarp>
            <a:normAutofit fontScale="90000"/>
          </a:bodyPr>
          <a:lstStyle/>
          <a:p>
            <a:pPr eaLnBrk="1" hangingPunct="1"/>
            <a:r>
              <a:rPr lang="en-US" sz="3600" dirty="0">
                <a:latin typeface="Calibri Light" charset="0"/>
                <a:ea typeface="MS PGothic" charset="0"/>
                <a:cs typeface="ＭＳ Ｐゴシック" charset="0"/>
              </a:rPr>
              <a:t>Evaluation of the Payback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2</a:t>
            </a:r>
            <a:endParaRPr lang="en-US" sz="3600" dirty="0">
              <a:latin typeface="Calibri Light" charset="0"/>
              <a:ea typeface="MS PGothic" charset="0"/>
              <a:cs typeface="ＭＳ Ｐゴシック" charset="0"/>
            </a:endParaRPr>
          </a:p>
        </p:txBody>
      </p:sp>
      <p:sp>
        <p:nvSpPr>
          <p:cNvPr id="48130" name="Rectangle 10"/>
          <p:cNvSpPr>
            <a:spLocks noChangeArrowheads="1"/>
          </p:cNvSpPr>
          <p:nvPr/>
        </p:nvSpPr>
        <p:spPr bwMode="auto">
          <a:xfrm>
            <a:off x="1931988" y="2536825"/>
            <a:ext cx="184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algn="ctr" eaLnBrk="1" hangingPunct="1"/>
            <a:endParaRPr lang="en-US" sz="2400" b="1">
              <a:solidFill>
                <a:srgbClr val="FC0128"/>
              </a:solidFill>
            </a:endParaRPr>
          </a:p>
        </p:txBody>
      </p:sp>
      <p:sp>
        <p:nvSpPr>
          <p:cNvPr id="12" name="Rectangle 5"/>
          <p:cNvSpPr>
            <a:spLocks noChangeArrowheads="1"/>
          </p:cNvSpPr>
          <p:nvPr/>
        </p:nvSpPr>
        <p:spPr bwMode="auto">
          <a:xfrm>
            <a:off x="6019800" y="3886200"/>
            <a:ext cx="2590800" cy="458788"/>
          </a:xfrm>
          <a:prstGeom prst="rect">
            <a:avLst/>
          </a:prstGeom>
          <a:noFill/>
          <a:ln w="12700">
            <a:noFill/>
            <a:miter lim="800000"/>
            <a:headEnd/>
            <a:tailEnd/>
          </a:ln>
          <a:effectLst/>
        </p:spPr>
        <p:txBody>
          <a:bodyPr lIns="90488" tIns="44450" rIns="90488" bIns="44450">
            <a:spAutoFit/>
          </a:bodyPr>
          <a:lstStyle/>
          <a:p>
            <a:pPr algn="ctr" eaLnBrk="1" hangingPunct="1"/>
            <a:endParaRPr lang="en-US" sz="2400" b="1">
              <a:effectLst>
                <a:outerShdw blurRad="38100" dist="38100" dir="2700000" algn="tl">
                  <a:srgbClr val="DDDDDD"/>
                </a:outerShdw>
              </a:effectLst>
            </a:endParaRPr>
          </a:p>
        </p:txBody>
      </p:sp>
      <p:graphicFrame>
        <p:nvGraphicFramePr>
          <p:cNvPr id="2" name="Diagram 1"/>
          <p:cNvGraphicFramePr/>
          <p:nvPr/>
        </p:nvGraphicFramePr>
        <p:xfrm>
          <a:off x="228600" y="1447800"/>
          <a:ext cx="8686800" cy="50998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133" name="Rectangle 2"/>
          <p:cNvSpPr>
            <a:spLocks noChangeArrowheads="1"/>
          </p:cNvSpPr>
          <p:nvPr/>
        </p:nvSpPr>
        <p:spPr bwMode="auto">
          <a:xfrm>
            <a:off x="228600" y="1828800"/>
            <a:ext cx="8686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en-US" sz="2400" b="1">
                <a:solidFill>
                  <a:srgbClr val="00B050"/>
                </a:solidFill>
              </a:rPr>
              <a:t>Strengths</a:t>
            </a:r>
          </a:p>
        </p:txBody>
      </p:sp>
      <p:sp>
        <p:nvSpPr>
          <p:cNvPr id="7" name="TextBox 6">
            <a:extLst>
              <a:ext uri="{FF2B5EF4-FFF2-40B4-BE49-F238E27FC236}">
                <a16:creationId xmlns:a16="http://schemas.microsoft.com/office/drawing/2014/main" id="{CFC38C52-775B-4D0F-BE12-41E70C3D21D2}"/>
              </a:ext>
            </a:extLst>
          </p:cNvPr>
          <p:cNvSpPr txBox="1"/>
          <p:nvPr/>
        </p:nvSpPr>
        <p:spPr>
          <a:xfrm>
            <a:off x="8393084" y="152400"/>
            <a:ext cx="762000" cy="253916"/>
          </a:xfrm>
          <a:prstGeom prst="rect">
            <a:avLst/>
          </a:prstGeom>
          <a:noFill/>
        </p:spPr>
        <p:txBody>
          <a:bodyPr wrap="square" rtlCol="0">
            <a:spAutoFit/>
          </a:bodyPr>
          <a:lstStyle/>
          <a:p>
            <a:r>
              <a:rPr lang="en-US" sz="1050" dirty="0"/>
              <a:t>14-17</a:t>
            </a:r>
          </a:p>
        </p:txBody>
      </p:sp>
      <p:pic>
        <p:nvPicPr>
          <p:cNvPr id="8" name="Picture 3">
            <a:extLst>
              <a:ext uri="{FF2B5EF4-FFF2-40B4-BE49-F238E27FC236}">
                <a16:creationId xmlns:a16="http://schemas.microsoft.com/office/drawing/2014/main" id="{0B20AF6D-98DB-4A42-B403-2B97A1CF1F95}"/>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Payback and Uneven Cash Flows</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a:t>
            </a:r>
            <a:endParaRPr lang="en-US" sz="3600" dirty="0">
              <a:latin typeface="Calibri Light" charset="0"/>
              <a:ea typeface="MS PGothic" charset="0"/>
              <a:cs typeface="ＭＳ Ｐゴシック" charset="0"/>
            </a:endParaRPr>
          </a:p>
        </p:txBody>
      </p:sp>
      <p:sp>
        <p:nvSpPr>
          <p:cNvPr id="50178" name="Text Box 19"/>
          <p:cNvSpPr txBox="1">
            <a:spLocks noChangeArrowheads="1"/>
          </p:cNvSpPr>
          <p:nvPr/>
        </p:nvSpPr>
        <p:spPr bwMode="auto">
          <a:xfrm>
            <a:off x="533400" y="1998663"/>
            <a:ext cx="8305800" cy="2878137"/>
          </a:xfrm>
          <a:prstGeom prst="rect">
            <a:avLst/>
          </a:prstGeom>
          <a:solidFill>
            <a:srgbClr val="FFFFCC"/>
          </a:solidFill>
          <a:ln w="9525">
            <a:solidFill>
              <a:srgbClr val="008000"/>
            </a:solidFill>
            <a:miter lim="800000"/>
            <a:headEnd/>
            <a:tailEnd/>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800" b="1" dirty="0"/>
              <a:t>When the cash flows associated with an investment project change from year to year, the payback formula introduced earlier cannot be used.  </a:t>
            </a:r>
          </a:p>
          <a:p>
            <a:pPr algn="ctr" eaLnBrk="1" hangingPunct="1">
              <a:spcBef>
                <a:spcPct val="50000"/>
              </a:spcBef>
            </a:pPr>
            <a:r>
              <a:rPr lang="en-US" sz="2800" b="1" dirty="0">
                <a:solidFill>
                  <a:srgbClr val="00B0F0"/>
                </a:solidFill>
              </a:rPr>
              <a:t>Instead, the un-recovered investment must be tracked year by year.</a:t>
            </a:r>
          </a:p>
        </p:txBody>
      </p:sp>
      <p:graphicFrame>
        <p:nvGraphicFramePr>
          <p:cNvPr id="2" name="Diagram 1"/>
          <p:cNvGraphicFramePr/>
          <p:nvPr/>
        </p:nvGraphicFramePr>
        <p:xfrm>
          <a:off x="556846" y="3373438"/>
          <a:ext cx="8282354"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B75A826-78B9-4D2E-B290-6ABB1783C597}"/>
              </a:ext>
            </a:extLst>
          </p:cNvPr>
          <p:cNvSpPr txBox="1"/>
          <p:nvPr/>
        </p:nvSpPr>
        <p:spPr>
          <a:xfrm>
            <a:off x="8393084" y="152400"/>
            <a:ext cx="762000" cy="253916"/>
          </a:xfrm>
          <a:prstGeom prst="rect">
            <a:avLst/>
          </a:prstGeom>
          <a:noFill/>
        </p:spPr>
        <p:txBody>
          <a:bodyPr wrap="square" rtlCol="0">
            <a:spAutoFit/>
          </a:bodyPr>
          <a:lstStyle/>
          <a:p>
            <a:r>
              <a:rPr lang="en-US" sz="1050" dirty="0"/>
              <a:t>14-18</a:t>
            </a:r>
          </a:p>
        </p:txBody>
      </p:sp>
      <p:pic>
        <p:nvPicPr>
          <p:cNvPr id="6" name="Picture 3">
            <a:extLst>
              <a:ext uri="{FF2B5EF4-FFF2-40B4-BE49-F238E27FC236}">
                <a16:creationId xmlns:a16="http://schemas.microsoft.com/office/drawing/2014/main" id="{48F8233E-DA84-409D-9915-5BE371689065}"/>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Payback and Uneven Cash Flows</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2</a:t>
            </a:r>
            <a:endParaRPr lang="en-US" sz="3600" dirty="0">
              <a:latin typeface="Calibri Light" charset="0"/>
              <a:ea typeface="MS PGothic" charset="0"/>
              <a:cs typeface="ＭＳ Ｐゴシック" charset="0"/>
            </a:endParaRPr>
          </a:p>
        </p:txBody>
      </p:sp>
      <p:sp>
        <p:nvSpPr>
          <p:cNvPr id="450580" name="Text Box 20"/>
          <p:cNvSpPr txBox="1">
            <a:spLocks noChangeArrowheads="1"/>
          </p:cNvSpPr>
          <p:nvPr/>
        </p:nvSpPr>
        <p:spPr bwMode="auto">
          <a:xfrm>
            <a:off x="304800" y="2362200"/>
            <a:ext cx="8763000" cy="1815882"/>
          </a:xfrm>
          <a:prstGeom prst="rect">
            <a:avLst/>
          </a:prstGeom>
          <a:solidFill>
            <a:schemeClr val="accent1">
              <a:lumMod val="20000"/>
              <a:lumOff val="80000"/>
            </a:schemeClr>
          </a:solidFill>
          <a:ln w="9525">
            <a:solidFill>
              <a:schemeClr val="tx2"/>
            </a:solidFill>
            <a:miter lim="800000"/>
            <a:headEnd/>
            <a:tailEnd/>
          </a:ln>
          <a:effectLst/>
        </p:spPr>
        <p:txBody>
          <a:bodyPr wrap="square">
            <a:spAutoFit/>
          </a:bodyPr>
          <a:lstStyle/>
          <a:p>
            <a:pPr algn="ctr" eaLnBrk="1" hangingPunct="1">
              <a:spcBef>
                <a:spcPct val="50000"/>
              </a:spcBef>
              <a:defRPr/>
            </a:pPr>
            <a:r>
              <a:rPr lang="en-US" sz="2800" b="1" dirty="0">
                <a:solidFill>
                  <a:schemeClr val="tx2"/>
                </a:solidFill>
                <a:ea typeface="ＭＳ Ｐゴシック" pitchFamily="34" charset="-128"/>
                <a:cs typeface="+mn-cs"/>
              </a:rPr>
              <a:t>For example, if a project requires an initial investment of $4,000 and provides uneven net cash inflows in years 1-5 as shown, the investment would be fully recovered in year 4.</a:t>
            </a:r>
          </a:p>
        </p:txBody>
      </p:sp>
      <p:graphicFrame>
        <p:nvGraphicFramePr>
          <p:cNvPr id="20" name="Diagram 19"/>
          <p:cNvGraphicFramePr/>
          <p:nvPr/>
        </p:nvGraphicFramePr>
        <p:xfrm>
          <a:off x="556846" y="3373438"/>
          <a:ext cx="8282354"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A7B6429D-08F1-4FBE-BF82-9D8F097B62BF}"/>
              </a:ext>
            </a:extLst>
          </p:cNvPr>
          <p:cNvSpPr txBox="1"/>
          <p:nvPr/>
        </p:nvSpPr>
        <p:spPr>
          <a:xfrm>
            <a:off x="8393084" y="152400"/>
            <a:ext cx="762000" cy="253916"/>
          </a:xfrm>
          <a:prstGeom prst="rect">
            <a:avLst/>
          </a:prstGeom>
          <a:noFill/>
        </p:spPr>
        <p:txBody>
          <a:bodyPr wrap="square" rtlCol="0">
            <a:spAutoFit/>
          </a:bodyPr>
          <a:lstStyle/>
          <a:p>
            <a:r>
              <a:rPr lang="en-US" sz="1050" dirty="0"/>
              <a:t>14-19</a:t>
            </a:r>
          </a:p>
        </p:txBody>
      </p:sp>
      <p:pic>
        <p:nvPicPr>
          <p:cNvPr id="6" name="Picture 3">
            <a:extLst>
              <a:ext uri="{FF2B5EF4-FFF2-40B4-BE49-F238E27FC236}">
                <a16:creationId xmlns:a16="http://schemas.microsoft.com/office/drawing/2014/main" id="{DE4E97E0-98AE-4EEB-960C-30AA4A692E84}"/>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ＭＳ Ｐゴシック" charset="-128"/>
              </a:rPr>
              <a:t>Typical Capital Budgeting Decisions</a:t>
            </a:r>
            <a:r>
              <a:rPr lang="en-US" altLang="en-US" baseline="0" dirty="0">
                <a:solidFill>
                  <a:schemeClr val="tx1">
                    <a:lumMod val="75000"/>
                    <a:lumOff val="25000"/>
                  </a:schemeClr>
                </a:solidFill>
                <a:ea typeface="ＭＳ Ｐゴシック" charset="-128"/>
              </a:rPr>
              <a:t> –</a:t>
            </a:r>
            <a:r>
              <a:rPr lang="en-US" altLang="en-US" dirty="0">
                <a:solidFill>
                  <a:schemeClr val="tx1">
                    <a:lumMod val="75000"/>
                    <a:lumOff val="25000"/>
                  </a:schemeClr>
                </a:solidFill>
                <a:ea typeface="ＭＳ Ｐゴシック" charset="-128"/>
              </a:rPr>
              <a:t> </a:t>
            </a:r>
            <a:br>
              <a:rPr lang="en-US" altLang="en-US" dirty="0">
                <a:solidFill>
                  <a:schemeClr val="tx1">
                    <a:lumMod val="75000"/>
                    <a:lumOff val="25000"/>
                  </a:schemeClr>
                </a:solidFill>
                <a:ea typeface="ＭＳ Ｐゴシック" charset="-128"/>
              </a:rPr>
            </a:br>
            <a:r>
              <a:rPr lang="en-US" altLang="en-US" dirty="0">
                <a:solidFill>
                  <a:schemeClr val="tx1">
                    <a:lumMod val="75000"/>
                    <a:lumOff val="25000"/>
                  </a:schemeClr>
                </a:solidFill>
                <a:ea typeface="ＭＳ Ｐゴシック" charset="-128"/>
              </a:rPr>
              <a:t>Part 1</a:t>
            </a:r>
          </a:p>
        </p:txBody>
      </p:sp>
      <p:sp>
        <p:nvSpPr>
          <p:cNvPr id="305156" name="AutoShape 4"/>
          <p:cNvSpPr>
            <a:spLocks noChangeArrowheads="1"/>
          </p:cNvSpPr>
          <p:nvPr/>
        </p:nvSpPr>
        <p:spPr bwMode="auto">
          <a:xfrm>
            <a:off x="2971800" y="2006600"/>
            <a:ext cx="2819400" cy="1011238"/>
          </a:xfrm>
          <a:prstGeom prst="roundRect">
            <a:avLst>
              <a:gd name="adj" fmla="val 16667"/>
            </a:avLst>
          </a:prstGeom>
          <a:solidFill>
            <a:srgbClr val="BDD7EE"/>
          </a:solidFill>
          <a:ln w="9525">
            <a:solidFill>
              <a:srgbClr val="000000"/>
            </a:solidFill>
            <a:round/>
            <a:headEnd/>
            <a:tailEnd/>
          </a:ln>
          <a:effectLst>
            <a:outerShdw blurRad="63500" dist="38099" dir="2700000" algn="ctr" rotWithShape="0">
              <a:srgbClr val="000000">
                <a:alpha val="74997"/>
              </a:srgbClr>
            </a:outerShdw>
          </a:effectLst>
        </p:spPr>
        <p:txBody>
          <a:bodyPr anchor="ctr"/>
          <a:lstStyle>
            <a:lvl1pPr eaLnBrk="0" hangingPunct="0">
              <a:defRPr>
                <a:solidFill>
                  <a:schemeClr val="tx1"/>
                </a:solidFill>
                <a:latin typeface="Arial" charset="0"/>
                <a:ea typeface="MS PGothic" charset="-128"/>
              </a:defRPr>
            </a:lvl1pPr>
            <a:lvl2pPr marL="742950" indent="-285750" eaLnBrk="0" hangingPunct="0">
              <a:defRPr>
                <a:solidFill>
                  <a:schemeClr val="tx1"/>
                </a:solidFill>
                <a:latin typeface="Arial" charset="0"/>
                <a:ea typeface="MS PGothic" charset="-128"/>
              </a:defRPr>
            </a:lvl2pPr>
            <a:lvl3pPr marL="1143000" indent="-228600" eaLnBrk="0" hangingPunct="0">
              <a:defRPr>
                <a:solidFill>
                  <a:schemeClr val="tx1"/>
                </a:solidFill>
                <a:latin typeface="Arial" charset="0"/>
                <a:ea typeface="MS PGothic" charset="-128"/>
              </a:defRPr>
            </a:lvl3pPr>
            <a:lvl4pPr marL="1600200" indent="-228600" eaLnBrk="0" hangingPunct="0">
              <a:defRPr>
                <a:solidFill>
                  <a:schemeClr val="tx1"/>
                </a:solidFill>
                <a:latin typeface="Arial" charset="0"/>
                <a:ea typeface="MS PGothic" charset="-128"/>
              </a:defRPr>
            </a:lvl4pPr>
            <a:lvl5pPr marL="2057400" indent="-228600" eaLnBrk="0" hangingPunct="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algn="ctr">
              <a:spcBef>
                <a:spcPct val="20000"/>
              </a:spcBef>
              <a:defRPr/>
            </a:pPr>
            <a:r>
              <a:rPr lang="en-US" sz="3200" dirty="0">
                <a:cs typeface="+mn-cs"/>
              </a:rPr>
              <a:t>Plant expansion</a:t>
            </a:r>
          </a:p>
        </p:txBody>
      </p:sp>
      <p:sp>
        <p:nvSpPr>
          <p:cNvPr id="71" name="AutoShape 4"/>
          <p:cNvSpPr>
            <a:spLocks noChangeArrowheads="1"/>
          </p:cNvSpPr>
          <p:nvPr/>
        </p:nvSpPr>
        <p:spPr bwMode="auto">
          <a:xfrm>
            <a:off x="504825" y="3214688"/>
            <a:ext cx="2819400" cy="1011237"/>
          </a:xfrm>
          <a:prstGeom prst="roundRect">
            <a:avLst>
              <a:gd name="adj" fmla="val 16667"/>
            </a:avLst>
          </a:prstGeom>
          <a:solidFill>
            <a:srgbClr val="BDD7EE"/>
          </a:solidFill>
          <a:ln w="9525">
            <a:solidFill>
              <a:srgbClr val="000000"/>
            </a:solidFill>
            <a:round/>
            <a:headEnd/>
            <a:tailEnd/>
          </a:ln>
          <a:effectLst>
            <a:outerShdw blurRad="63500" dist="38099" dir="2700000" algn="ctr" rotWithShape="0">
              <a:srgbClr val="000000">
                <a:alpha val="74997"/>
              </a:srgbClr>
            </a:outerShdw>
          </a:effectLst>
        </p:spPr>
        <p:txBody>
          <a:bodyPr anchor="ctr"/>
          <a:lstStyle>
            <a:lvl1pPr eaLnBrk="0" hangingPunct="0">
              <a:defRPr>
                <a:solidFill>
                  <a:schemeClr val="tx1"/>
                </a:solidFill>
                <a:latin typeface="Arial" charset="0"/>
                <a:ea typeface="MS PGothic" charset="-128"/>
              </a:defRPr>
            </a:lvl1pPr>
            <a:lvl2pPr marL="742950" indent="-285750" eaLnBrk="0" hangingPunct="0">
              <a:defRPr>
                <a:solidFill>
                  <a:schemeClr val="tx1"/>
                </a:solidFill>
                <a:latin typeface="Arial" charset="0"/>
                <a:ea typeface="MS PGothic" charset="-128"/>
              </a:defRPr>
            </a:lvl2pPr>
            <a:lvl3pPr marL="1143000" indent="-228600" eaLnBrk="0" hangingPunct="0">
              <a:defRPr>
                <a:solidFill>
                  <a:schemeClr val="tx1"/>
                </a:solidFill>
                <a:latin typeface="Arial" charset="0"/>
                <a:ea typeface="MS PGothic" charset="-128"/>
              </a:defRPr>
            </a:lvl3pPr>
            <a:lvl4pPr marL="1600200" indent="-228600" eaLnBrk="0" hangingPunct="0">
              <a:defRPr>
                <a:solidFill>
                  <a:schemeClr val="tx1"/>
                </a:solidFill>
                <a:latin typeface="Arial" charset="0"/>
                <a:ea typeface="MS PGothic" charset="-128"/>
              </a:defRPr>
            </a:lvl4pPr>
            <a:lvl5pPr marL="2057400" indent="-228600" eaLnBrk="0" hangingPunct="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algn="ctr">
              <a:spcBef>
                <a:spcPct val="20000"/>
              </a:spcBef>
              <a:defRPr/>
            </a:pPr>
            <a:r>
              <a:rPr lang="en-US" sz="3200" dirty="0">
                <a:cs typeface="+mn-cs"/>
              </a:rPr>
              <a:t>Equipment selection</a:t>
            </a:r>
          </a:p>
        </p:txBody>
      </p:sp>
      <p:sp>
        <p:nvSpPr>
          <p:cNvPr id="73" name="AutoShape 4"/>
          <p:cNvSpPr>
            <a:spLocks noChangeArrowheads="1"/>
          </p:cNvSpPr>
          <p:nvPr/>
        </p:nvSpPr>
        <p:spPr bwMode="auto">
          <a:xfrm>
            <a:off x="5538788" y="3214688"/>
            <a:ext cx="2819400" cy="1011237"/>
          </a:xfrm>
          <a:prstGeom prst="roundRect">
            <a:avLst>
              <a:gd name="adj" fmla="val 16667"/>
            </a:avLst>
          </a:prstGeom>
          <a:solidFill>
            <a:srgbClr val="BDD7EE"/>
          </a:solidFill>
          <a:ln w="9525">
            <a:solidFill>
              <a:srgbClr val="000000"/>
            </a:solidFill>
            <a:round/>
            <a:headEnd/>
            <a:tailEnd/>
          </a:ln>
          <a:effectLst>
            <a:outerShdw blurRad="63500" dist="38099" dir="2700000" algn="ctr" rotWithShape="0">
              <a:srgbClr val="000000">
                <a:alpha val="74997"/>
              </a:srgbClr>
            </a:outerShdw>
          </a:effectLst>
        </p:spPr>
        <p:txBody>
          <a:bodyPr anchor="ctr"/>
          <a:lstStyle>
            <a:lvl1pPr eaLnBrk="0" hangingPunct="0">
              <a:defRPr>
                <a:solidFill>
                  <a:schemeClr val="tx1"/>
                </a:solidFill>
                <a:latin typeface="Arial" charset="0"/>
                <a:ea typeface="MS PGothic" charset="-128"/>
              </a:defRPr>
            </a:lvl1pPr>
            <a:lvl2pPr marL="742950" indent="-285750" eaLnBrk="0" hangingPunct="0">
              <a:defRPr>
                <a:solidFill>
                  <a:schemeClr val="tx1"/>
                </a:solidFill>
                <a:latin typeface="Arial" charset="0"/>
                <a:ea typeface="MS PGothic" charset="-128"/>
              </a:defRPr>
            </a:lvl2pPr>
            <a:lvl3pPr marL="1143000" indent="-228600" eaLnBrk="0" hangingPunct="0">
              <a:defRPr>
                <a:solidFill>
                  <a:schemeClr val="tx1"/>
                </a:solidFill>
                <a:latin typeface="Arial" charset="0"/>
                <a:ea typeface="MS PGothic" charset="-128"/>
              </a:defRPr>
            </a:lvl3pPr>
            <a:lvl4pPr marL="1600200" indent="-228600" eaLnBrk="0" hangingPunct="0">
              <a:defRPr>
                <a:solidFill>
                  <a:schemeClr val="tx1"/>
                </a:solidFill>
                <a:latin typeface="Arial" charset="0"/>
                <a:ea typeface="MS PGothic" charset="-128"/>
              </a:defRPr>
            </a:lvl4pPr>
            <a:lvl5pPr marL="2057400" indent="-228600" eaLnBrk="0" hangingPunct="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algn="ctr">
              <a:spcBef>
                <a:spcPct val="20000"/>
              </a:spcBef>
              <a:defRPr/>
            </a:pPr>
            <a:r>
              <a:rPr lang="en-US" sz="3200" dirty="0">
                <a:cs typeface="+mn-cs"/>
              </a:rPr>
              <a:t>Equipment replacement</a:t>
            </a:r>
          </a:p>
        </p:txBody>
      </p:sp>
      <p:sp>
        <p:nvSpPr>
          <p:cNvPr id="75" name="AutoShape 4"/>
          <p:cNvSpPr>
            <a:spLocks noChangeArrowheads="1"/>
          </p:cNvSpPr>
          <p:nvPr/>
        </p:nvSpPr>
        <p:spPr bwMode="auto">
          <a:xfrm>
            <a:off x="504825" y="4703763"/>
            <a:ext cx="2819400" cy="1011237"/>
          </a:xfrm>
          <a:prstGeom prst="roundRect">
            <a:avLst>
              <a:gd name="adj" fmla="val 16667"/>
            </a:avLst>
          </a:prstGeom>
          <a:solidFill>
            <a:srgbClr val="BDD7EE"/>
          </a:solidFill>
          <a:ln w="9525">
            <a:solidFill>
              <a:srgbClr val="000000"/>
            </a:solidFill>
            <a:round/>
            <a:headEnd/>
            <a:tailEnd/>
          </a:ln>
          <a:effectLst>
            <a:outerShdw blurRad="63500" dist="38099" dir="2700000" algn="ctr" rotWithShape="0">
              <a:srgbClr val="000000">
                <a:alpha val="74997"/>
              </a:srgbClr>
            </a:outerShdw>
          </a:effectLst>
        </p:spPr>
        <p:txBody>
          <a:bodyPr anchor="ctr"/>
          <a:lstStyle>
            <a:lvl1pPr eaLnBrk="0" hangingPunct="0">
              <a:defRPr>
                <a:solidFill>
                  <a:schemeClr val="tx1"/>
                </a:solidFill>
                <a:latin typeface="Arial" charset="0"/>
                <a:ea typeface="MS PGothic" charset="-128"/>
              </a:defRPr>
            </a:lvl1pPr>
            <a:lvl2pPr marL="742950" indent="-285750" eaLnBrk="0" hangingPunct="0">
              <a:defRPr>
                <a:solidFill>
                  <a:schemeClr val="tx1"/>
                </a:solidFill>
                <a:latin typeface="Arial" charset="0"/>
                <a:ea typeface="MS PGothic" charset="-128"/>
              </a:defRPr>
            </a:lvl2pPr>
            <a:lvl3pPr marL="1143000" indent="-228600" eaLnBrk="0" hangingPunct="0">
              <a:defRPr>
                <a:solidFill>
                  <a:schemeClr val="tx1"/>
                </a:solidFill>
                <a:latin typeface="Arial" charset="0"/>
                <a:ea typeface="MS PGothic" charset="-128"/>
              </a:defRPr>
            </a:lvl3pPr>
            <a:lvl4pPr marL="1600200" indent="-228600" eaLnBrk="0" hangingPunct="0">
              <a:defRPr>
                <a:solidFill>
                  <a:schemeClr val="tx1"/>
                </a:solidFill>
                <a:latin typeface="Arial" charset="0"/>
                <a:ea typeface="MS PGothic" charset="-128"/>
              </a:defRPr>
            </a:lvl4pPr>
            <a:lvl5pPr marL="2057400" indent="-228600" eaLnBrk="0" hangingPunct="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algn="ctr">
              <a:spcBef>
                <a:spcPct val="20000"/>
              </a:spcBef>
              <a:defRPr/>
            </a:pPr>
            <a:r>
              <a:rPr lang="en-US" sz="3200" dirty="0">
                <a:cs typeface="+mn-cs"/>
              </a:rPr>
              <a:t>Lease or buy</a:t>
            </a:r>
          </a:p>
        </p:txBody>
      </p:sp>
      <p:sp>
        <p:nvSpPr>
          <p:cNvPr id="76" name="AutoShape 4"/>
          <p:cNvSpPr>
            <a:spLocks noChangeArrowheads="1"/>
          </p:cNvSpPr>
          <p:nvPr/>
        </p:nvSpPr>
        <p:spPr bwMode="auto">
          <a:xfrm>
            <a:off x="5538788" y="4703763"/>
            <a:ext cx="2819400" cy="1011237"/>
          </a:xfrm>
          <a:prstGeom prst="roundRect">
            <a:avLst>
              <a:gd name="adj" fmla="val 16667"/>
            </a:avLst>
          </a:prstGeom>
          <a:solidFill>
            <a:srgbClr val="BDD7EE"/>
          </a:solidFill>
          <a:ln w="9525">
            <a:solidFill>
              <a:srgbClr val="000000"/>
            </a:solidFill>
            <a:round/>
            <a:headEnd/>
            <a:tailEnd/>
          </a:ln>
          <a:effectLst>
            <a:outerShdw blurRad="63500" dist="38099" dir="2700000" algn="ctr" rotWithShape="0">
              <a:srgbClr val="000000">
                <a:alpha val="74997"/>
              </a:srgbClr>
            </a:outerShdw>
          </a:effectLst>
        </p:spPr>
        <p:txBody>
          <a:bodyPr anchor="ctr"/>
          <a:lstStyle>
            <a:lvl1pPr eaLnBrk="0" hangingPunct="0">
              <a:defRPr>
                <a:solidFill>
                  <a:schemeClr val="tx1"/>
                </a:solidFill>
                <a:latin typeface="Arial" charset="0"/>
                <a:ea typeface="MS PGothic" charset="-128"/>
              </a:defRPr>
            </a:lvl1pPr>
            <a:lvl2pPr marL="742950" indent="-285750" eaLnBrk="0" hangingPunct="0">
              <a:defRPr>
                <a:solidFill>
                  <a:schemeClr val="tx1"/>
                </a:solidFill>
                <a:latin typeface="Arial" charset="0"/>
                <a:ea typeface="MS PGothic" charset="-128"/>
              </a:defRPr>
            </a:lvl2pPr>
            <a:lvl3pPr marL="1143000" indent="-228600" eaLnBrk="0" hangingPunct="0">
              <a:defRPr>
                <a:solidFill>
                  <a:schemeClr val="tx1"/>
                </a:solidFill>
                <a:latin typeface="Arial" charset="0"/>
                <a:ea typeface="MS PGothic" charset="-128"/>
              </a:defRPr>
            </a:lvl3pPr>
            <a:lvl4pPr marL="1600200" indent="-228600" eaLnBrk="0" hangingPunct="0">
              <a:defRPr>
                <a:solidFill>
                  <a:schemeClr val="tx1"/>
                </a:solidFill>
                <a:latin typeface="Arial" charset="0"/>
                <a:ea typeface="MS PGothic" charset="-128"/>
              </a:defRPr>
            </a:lvl4pPr>
            <a:lvl5pPr marL="2057400" indent="-228600" eaLnBrk="0" hangingPunct="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algn="ctr">
              <a:spcBef>
                <a:spcPct val="20000"/>
              </a:spcBef>
              <a:defRPr/>
            </a:pPr>
            <a:r>
              <a:rPr lang="en-US" sz="3200" dirty="0">
                <a:cs typeface="+mn-cs"/>
              </a:rPr>
              <a:t>Cost reduction</a:t>
            </a:r>
          </a:p>
        </p:txBody>
      </p:sp>
      <p:sp>
        <p:nvSpPr>
          <p:cNvPr id="2" name="TextBox 1">
            <a:extLst>
              <a:ext uri="{FF2B5EF4-FFF2-40B4-BE49-F238E27FC236}">
                <a16:creationId xmlns:a16="http://schemas.microsoft.com/office/drawing/2014/main" id="{F83871F5-FA79-477F-9249-A11DED011005}"/>
              </a:ext>
            </a:extLst>
          </p:cNvPr>
          <p:cNvSpPr txBox="1"/>
          <p:nvPr/>
        </p:nvSpPr>
        <p:spPr>
          <a:xfrm>
            <a:off x="8610600" y="151015"/>
            <a:ext cx="762000" cy="253916"/>
          </a:xfrm>
          <a:prstGeom prst="rect">
            <a:avLst/>
          </a:prstGeom>
          <a:noFill/>
        </p:spPr>
        <p:txBody>
          <a:bodyPr wrap="square" rtlCol="0">
            <a:spAutoFit/>
          </a:bodyPr>
          <a:lstStyle/>
          <a:p>
            <a:r>
              <a:rPr lang="en-US" sz="1050" dirty="0"/>
              <a:t>14-2</a:t>
            </a:r>
          </a:p>
        </p:txBody>
      </p:sp>
      <p:pic>
        <p:nvPicPr>
          <p:cNvPr id="9" name="Picture 3">
            <a:extLst>
              <a:ext uri="{FF2B5EF4-FFF2-40B4-BE49-F238E27FC236}">
                <a16:creationId xmlns:a16="http://schemas.microsoft.com/office/drawing/2014/main" id="{27F2BF70-AC0A-409C-8E9F-31B38AF87E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3" name="Title 3"/>
          <p:cNvSpPr>
            <a:spLocks noGrp="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Learning Objective 2</a:t>
            </a:r>
          </a:p>
        </p:txBody>
      </p:sp>
      <p:sp>
        <p:nvSpPr>
          <p:cNvPr id="6" name="Text Box 13"/>
          <p:cNvSpPr txBox="1">
            <a:spLocks noChangeArrowheads="1"/>
          </p:cNvSpPr>
          <p:nvPr/>
        </p:nvSpPr>
        <p:spPr bwMode="auto">
          <a:xfrm>
            <a:off x="1905000" y="2057400"/>
            <a:ext cx="5334000" cy="2185988"/>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eaLnBrk="1" hangingPunct="1">
              <a:spcBef>
                <a:spcPct val="50000"/>
              </a:spcBef>
              <a:defRPr/>
            </a:pPr>
            <a:r>
              <a:rPr lang="en-US" sz="3400" b="1" dirty="0">
                <a:latin typeface="+mj-lt"/>
                <a:ea typeface="ＭＳ Ｐゴシック" pitchFamily="34" charset="-128"/>
                <a:cs typeface="+mn-cs"/>
              </a:rPr>
              <a:t>Evaluate the acceptability of an investment project using the net present value method.</a:t>
            </a:r>
          </a:p>
        </p:txBody>
      </p:sp>
      <p:sp>
        <p:nvSpPr>
          <p:cNvPr id="4" name="TextBox 3">
            <a:extLst>
              <a:ext uri="{FF2B5EF4-FFF2-40B4-BE49-F238E27FC236}">
                <a16:creationId xmlns:a16="http://schemas.microsoft.com/office/drawing/2014/main" id="{02179335-6845-442E-9B7E-32A8BE779423}"/>
              </a:ext>
            </a:extLst>
          </p:cNvPr>
          <p:cNvSpPr txBox="1"/>
          <p:nvPr/>
        </p:nvSpPr>
        <p:spPr>
          <a:xfrm>
            <a:off x="8393084" y="152400"/>
            <a:ext cx="762000" cy="253916"/>
          </a:xfrm>
          <a:prstGeom prst="rect">
            <a:avLst/>
          </a:prstGeom>
          <a:noFill/>
        </p:spPr>
        <p:txBody>
          <a:bodyPr wrap="square" rtlCol="0">
            <a:spAutoFit/>
          </a:bodyPr>
          <a:lstStyle/>
          <a:p>
            <a:r>
              <a:rPr lang="en-US" sz="1050" dirty="0"/>
              <a:t>14-20</a:t>
            </a:r>
          </a:p>
        </p:txBody>
      </p:sp>
      <p:pic>
        <p:nvPicPr>
          <p:cNvPr id="5" name="Picture 3">
            <a:extLst>
              <a:ext uri="{FF2B5EF4-FFF2-40B4-BE49-F238E27FC236}">
                <a16:creationId xmlns:a16="http://schemas.microsoft.com/office/drawing/2014/main" id="{89B78503-DF0E-429F-9520-FDC82FCF68E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a:t>
            </a:r>
            <a:endParaRPr lang="en-US" sz="3600" dirty="0">
              <a:latin typeface="Calibri Light" charset="0"/>
              <a:ea typeface="MS PGothic" charset="0"/>
              <a:cs typeface="ＭＳ Ｐゴシック" charset="0"/>
            </a:endParaRPr>
          </a:p>
        </p:txBody>
      </p:sp>
      <p:sp>
        <p:nvSpPr>
          <p:cNvPr id="313347" name="Rectangle 3"/>
          <p:cNvSpPr>
            <a:spLocks noGrp="1" noChangeArrowheads="1"/>
          </p:cNvSpPr>
          <p:nvPr>
            <p:ph idx="1"/>
          </p:nvPr>
        </p:nvSpPr>
        <p:spPr>
          <a:xfrm>
            <a:off x="381000" y="2438400"/>
            <a:ext cx="8229600" cy="2362200"/>
          </a:xfrm>
          <a:solidFill>
            <a:schemeClr val="accent1">
              <a:lumMod val="20000"/>
              <a:lumOff val="80000"/>
            </a:schemeClr>
          </a:solidFill>
          <a:ln>
            <a:solidFill>
              <a:schemeClr val="accent6">
                <a:lumMod val="50000"/>
              </a:schemeClr>
            </a:solidFill>
          </a:ln>
        </p:spPr>
        <p:txBody>
          <a:bodyPr>
            <a:normAutofit/>
          </a:bodyPr>
          <a:lstStyle/>
          <a:p>
            <a:pPr marL="0" indent="0" algn="ctr" eaLnBrk="1" hangingPunct="1">
              <a:spcAft>
                <a:spcPct val="0"/>
              </a:spcAft>
              <a:buFont typeface="Georgia" charset="0"/>
              <a:buNone/>
            </a:pPr>
            <a:r>
              <a:rPr lang="en-US" sz="3200" dirty="0">
                <a:latin typeface="Calibri" charset="0"/>
                <a:ea typeface="MS PGothic" charset="0"/>
                <a:cs typeface="ＭＳ Ｐゴシック" charset="0"/>
              </a:rPr>
              <a:t>The net present value method compares the present value of a project’s </a:t>
            </a:r>
            <a:r>
              <a:rPr lang="en-US" sz="3200" b="1" dirty="0">
                <a:solidFill>
                  <a:srgbClr val="008000"/>
                </a:solidFill>
                <a:latin typeface="Calibri" charset="0"/>
                <a:ea typeface="MS PGothic" charset="0"/>
                <a:cs typeface="ＭＳ Ｐゴシック" charset="0"/>
              </a:rPr>
              <a:t>cash inflows</a:t>
            </a:r>
            <a:r>
              <a:rPr lang="en-US" sz="3200" dirty="0">
                <a:solidFill>
                  <a:srgbClr val="008000"/>
                </a:solidFill>
                <a:latin typeface="Calibri" charset="0"/>
                <a:ea typeface="MS PGothic" charset="0"/>
                <a:cs typeface="ＭＳ Ｐゴシック" charset="0"/>
              </a:rPr>
              <a:t> </a:t>
            </a:r>
            <a:r>
              <a:rPr lang="en-US" sz="3200" dirty="0">
                <a:latin typeface="Calibri" charset="0"/>
                <a:ea typeface="MS PGothic" charset="0"/>
                <a:cs typeface="ＭＳ Ｐゴシック" charset="0"/>
              </a:rPr>
              <a:t>with the present value of its </a:t>
            </a:r>
            <a:r>
              <a:rPr lang="en-US" sz="3200" b="1" dirty="0">
                <a:solidFill>
                  <a:srgbClr val="C00000"/>
                </a:solidFill>
                <a:latin typeface="Calibri" charset="0"/>
                <a:ea typeface="MS PGothic" charset="0"/>
                <a:cs typeface="ＭＳ Ｐゴシック" charset="0"/>
              </a:rPr>
              <a:t>cash outflows</a:t>
            </a:r>
            <a:r>
              <a:rPr lang="en-US" sz="3200" dirty="0">
                <a:latin typeface="Calibri" charset="0"/>
                <a:ea typeface="MS PGothic" charset="0"/>
                <a:cs typeface="ＭＳ Ｐゴシック" charset="0"/>
              </a:rPr>
              <a:t>. The difference between these two streams of cash flows is called the </a:t>
            </a:r>
            <a:r>
              <a:rPr lang="en-US" sz="3200" b="1" dirty="0">
                <a:solidFill>
                  <a:srgbClr val="FFC000"/>
                </a:solidFill>
                <a:latin typeface="Calibri" charset="0"/>
                <a:ea typeface="MS PGothic" charset="0"/>
                <a:cs typeface="ＭＳ Ｐゴシック" charset="0"/>
              </a:rPr>
              <a:t>net present value</a:t>
            </a:r>
            <a:r>
              <a:rPr lang="en-US" sz="3200" b="1" dirty="0">
                <a:latin typeface="Calibri" charset="0"/>
                <a:ea typeface="MS PGothic" charset="0"/>
                <a:cs typeface="ＭＳ Ｐゴシック" charset="0"/>
              </a:rPr>
              <a:t>.</a:t>
            </a:r>
            <a:r>
              <a:rPr lang="en-US" sz="3200" dirty="0">
                <a:latin typeface="Calibri" charset="0"/>
                <a:ea typeface="MS PGothic" charset="0"/>
                <a:cs typeface="ＭＳ Ｐゴシック" charset="0"/>
              </a:rPr>
              <a:t> </a:t>
            </a:r>
            <a:endParaRPr lang="en-US" sz="5400" dirty="0">
              <a:solidFill>
                <a:srgbClr val="305250"/>
              </a:solidFill>
              <a:latin typeface="Calibri" charset="0"/>
              <a:ea typeface="MS PGothic" charset="0"/>
              <a:cs typeface="ＭＳ Ｐゴシック" charset="0"/>
            </a:endParaRPr>
          </a:p>
        </p:txBody>
      </p:sp>
      <p:sp>
        <p:nvSpPr>
          <p:cNvPr id="4" name="TextBox 3">
            <a:extLst>
              <a:ext uri="{FF2B5EF4-FFF2-40B4-BE49-F238E27FC236}">
                <a16:creationId xmlns:a16="http://schemas.microsoft.com/office/drawing/2014/main" id="{1021291B-1F6F-4C8E-9A63-070BFFDCAEBF}"/>
              </a:ext>
            </a:extLst>
          </p:cNvPr>
          <p:cNvSpPr txBox="1"/>
          <p:nvPr/>
        </p:nvSpPr>
        <p:spPr>
          <a:xfrm>
            <a:off x="8393084" y="152400"/>
            <a:ext cx="762000" cy="253916"/>
          </a:xfrm>
          <a:prstGeom prst="rect">
            <a:avLst/>
          </a:prstGeom>
          <a:noFill/>
        </p:spPr>
        <p:txBody>
          <a:bodyPr wrap="square" rtlCol="0">
            <a:spAutoFit/>
          </a:bodyPr>
          <a:lstStyle/>
          <a:p>
            <a:r>
              <a:rPr lang="en-US" sz="1050" dirty="0"/>
              <a:t>14-21</a:t>
            </a:r>
          </a:p>
        </p:txBody>
      </p:sp>
      <p:pic>
        <p:nvPicPr>
          <p:cNvPr id="5" name="Picture 3">
            <a:extLst>
              <a:ext uri="{FF2B5EF4-FFF2-40B4-BE49-F238E27FC236}">
                <a16:creationId xmlns:a16="http://schemas.microsoft.com/office/drawing/2014/main" id="{29266F64-8C16-4BFB-B853-B8A6D87C285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2</a:t>
            </a:r>
            <a:endParaRPr lang="en-US" sz="3600" dirty="0">
              <a:latin typeface="Calibri Light" charset="0"/>
              <a:ea typeface="MS PGothic" charset="0"/>
              <a:cs typeface="ＭＳ Ｐゴシック" charset="0"/>
            </a:endParaRPr>
          </a:p>
        </p:txBody>
      </p:sp>
      <p:graphicFrame>
        <p:nvGraphicFramePr>
          <p:cNvPr id="55" name="Diagram 54"/>
          <p:cNvGraphicFramePr/>
          <p:nvPr/>
        </p:nvGraphicFramePr>
        <p:xfrm>
          <a:off x="762000" y="1447800"/>
          <a:ext cx="762000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6F97E582-B22F-4290-B1DB-3F105CB0E04C}"/>
              </a:ext>
            </a:extLst>
          </p:cNvPr>
          <p:cNvSpPr txBox="1"/>
          <p:nvPr/>
        </p:nvSpPr>
        <p:spPr>
          <a:xfrm>
            <a:off x="8393084" y="152400"/>
            <a:ext cx="762000" cy="253916"/>
          </a:xfrm>
          <a:prstGeom prst="rect">
            <a:avLst/>
          </a:prstGeom>
          <a:noFill/>
        </p:spPr>
        <p:txBody>
          <a:bodyPr wrap="square" rtlCol="0">
            <a:spAutoFit/>
          </a:bodyPr>
          <a:lstStyle/>
          <a:p>
            <a:r>
              <a:rPr lang="en-US" sz="1050" dirty="0"/>
              <a:t>14-22</a:t>
            </a:r>
          </a:p>
        </p:txBody>
      </p:sp>
      <p:pic>
        <p:nvPicPr>
          <p:cNvPr id="5" name="Picture 3">
            <a:extLst>
              <a:ext uri="{FF2B5EF4-FFF2-40B4-BE49-F238E27FC236}">
                <a16:creationId xmlns:a16="http://schemas.microsoft.com/office/drawing/2014/main" id="{1371211A-A51A-4CF8-8C50-FD237694E09F}"/>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4"/>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3</a:t>
            </a:r>
            <a:endParaRPr lang="en-US" sz="3600" dirty="0">
              <a:latin typeface="Calibri Light" charset="0"/>
              <a:ea typeface="MS PGothic" charset="0"/>
              <a:cs typeface="ＭＳ Ｐゴシック" charset="0"/>
            </a:endParaRPr>
          </a:p>
        </p:txBody>
      </p:sp>
      <p:graphicFrame>
        <p:nvGraphicFramePr>
          <p:cNvPr id="60418" name="Object 2"/>
          <p:cNvGraphicFramePr>
            <a:graphicFrameLocks/>
          </p:cNvGraphicFramePr>
          <p:nvPr/>
        </p:nvGraphicFramePr>
        <p:xfrm>
          <a:off x="1066800" y="2514600"/>
          <a:ext cx="7162800" cy="3505200"/>
        </p:xfrm>
        <a:graphic>
          <a:graphicData uri="http://schemas.openxmlformats.org/presentationml/2006/ole">
            <mc:AlternateContent xmlns:mc="http://schemas.openxmlformats.org/markup-compatibility/2006">
              <mc:Choice xmlns:v="urn:schemas-microsoft-com:vml" Requires="v">
                <p:oleObj spid="_x0000_s60432" name="Worksheet" r:id="rId4" imgW="3467100" imgH="1778000" progId="Excel.Sheet.8">
                  <p:embed/>
                </p:oleObj>
              </mc:Choice>
              <mc:Fallback>
                <p:oleObj name="Worksheet" r:id="rId4" imgW="3467100" imgH="17780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3737" t="1961" r="4672" b="3922"/>
                      <a:stretch>
                        <a:fillRect/>
                      </a:stretch>
                    </p:blipFill>
                    <p:spPr bwMode="auto">
                      <a:xfrm>
                        <a:off x="1066800" y="2514600"/>
                        <a:ext cx="7162800" cy="3505200"/>
                      </a:xfrm>
                      <a:prstGeom prst="rect">
                        <a:avLst/>
                      </a:prstGeom>
                      <a:noFill/>
                      <a:ln w="28575">
                        <a:solidFill>
                          <a:srgbClr val="008000"/>
                        </a:solidFill>
                        <a:miter lim="800000"/>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60419" name="TextBox 6"/>
          <p:cNvSpPr txBox="1">
            <a:spLocks noChangeArrowheads="1"/>
          </p:cNvSpPr>
          <p:nvPr/>
        </p:nvSpPr>
        <p:spPr bwMode="auto">
          <a:xfrm>
            <a:off x="152400" y="1447800"/>
            <a:ext cx="8839200"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r>
              <a:rPr lang="en-US" sz="2800"/>
              <a:t>Lester Company has been offered a five-year contract to provide component parts for a large manufacturer.</a:t>
            </a:r>
          </a:p>
        </p:txBody>
      </p:sp>
      <p:sp>
        <p:nvSpPr>
          <p:cNvPr id="5" name="TextBox 4">
            <a:extLst>
              <a:ext uri="{FF2B5EF4-FFF2-40B4-BE49-F238E27FC236}">
                <a16:creationId xmlns:a16="http://schemas.microsoft.com/office/drawing/2014/main" id="{52108AB1-C021-4D47-AC3F-085324FE9869}"/>
              </a:ext>
            </a:extLst>
          </p:cNvPr>
          <p:cNvSpPr txBox="1"/>
          <p:nvPr/>
        </p:nvSpPr>
        <p:spPr>
          <a:xfrm>
            <a:off x="8393084" y="152400"/>
            <a:ext cx="762000" cy="253916"/>
          </a:xfrm>
          <a:prstGeom prst="rect">
            <a:avLst/>
          </a:prstGeom>
          <a:noFill/>
        </p:spPr>
        <p:txBody>
          <a:bodyPr wrap="square" rtlCol="0">
            <a:spAutoFit/>
          </a:bodyPr>
          <a:lstStyle/>
          <a:p>
            <a:r>
              <a:rPr lang="en-US" sz="1050" dirty="0"/>
              <a:t>14-23</a:t>
            </a:r>
          </a:p>
        </p:txBody>
      </p:sp>
      <p:pic>
        <p:nvPicPr>
          <p:cNvPr id="6" name="Picture 3">
            <a:extLst>
              <a:ext uri="{FF2B5EF4-FFF2-40B4-BE49-F238E27FC236}">
                <a16:creationId xmlns:a16="http://schemas.microsoft.com/office/drawing/2014/main" id="{7E25FAEE-049A-4E62-AC3D-550EA463EADD}"/>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pull dir="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5" name="Rectangle 466"/>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4</a:t>
            </a:r>
            <a:endParaRPr lang="en-US" sz="3600" dirty="0">
              <a:latin typeface="Calibri Light" charset="0"/>
              <a:ea typeface="MS PGothic" charset="0"/>
              <a:cs typeface="ＭＳ Ｐゴシック" charset="0"/>
            </a:endParaRPr>
          </a:p>
        </p:txBody>
      </p:sp>
      <p:sp>
        <p:nvSpPr>
          <p:cNvPr id="7" name="TextBox 6"/>
          <p:cNvSpPr txBox="1"/>
          <p:nvPr/>
        </p:nvSpPr>
        <p:spPr>
          <a:xfrm>
            <a:off x="381000" y="1828800"/>
            <a:ext cx="8305800" cy="2862322"/>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3000" dirty="0"/>
              <a:t>At the end of five years the working capital will be released and may be used elsewhere by Lester.</a:t>
            </a:r>
          </a:p>
          <a:p>
            <a:pPr eaLnBrk="1" hangingPunct="1"/>
            <a:r>
              <a:rPr lang="en-US" sz="3000" dirty="0"/>
              <a:t>Lester Company uses a discount rate of 11%.</a:t>
            </a:r>
          </a:p>
          <a:p>
            <a:pPr eaLnBrk="1" hangingPunct="1"/>
            <a:r>
              <a:rPr lang="en-US" sz="3000" dirty="0"/>
              <a:t>Should the contract be accepted?</a:t>
            </a:r>
          </a:p>
        </p:txBody>
      </p:sp>
      <p:sp>
        <p:nvSpPr>
          <p:cNvPr id="4" name="TextBox 3">
            <a:extLst>
              <a:ext uri="{FF2B5EF4-FFF2-40B4-BE49-F238E27FC236}">
                <a16:creationId xmlns:a16="http://schemas.microsoft.com/office/drawing/2014/main" id="{A44117D7-7B5C-43E7-B7FA-2C437EA478A2}"/>
              </a:ext>
            </a:extLst>
          </p:cNvPr>
          <p:cNvSpPr txBox="1"/>
          <p:nvPr/>
        </p:nvSpPr>
        <p:spPr>
          <a:xfrm>
            <a:off x="8393084" y="152400"/>
            <a:ext cx="762000" cy="253916"/>
          </a:xfrm>
          <a:prstGeom prst="rect">
            <a:avLst/>
          </a:prstGeom>
          <a:noFill/>
        </p:spPr>
        <p:txBody>
          <a:bodyPr wrap="square" rtlCol="0">
            <a:spAutoFit/>
          </a:bodyPr>
          <a:lstStyle/>
          <a:p>
            <a:r>
              <a:rPr lang="en-US" sz="1050" dirty="0"/>
              <a:t>14-24</a:t>
            </a:r>
          </a:p>
        </p:txBody>
      </p:sp>
      <p:pic>
        <p:nvPicPr>
          <p:cNvPr id="5" name="Picture 3">
            <a:extLst>
              <a:ext uri="{FF2B5EF4-FFF2-40B4-BE49-F238E27FC236}">
                <a16:creationId xmlns:a16="http://schemas.microsoft.com/office/drawing/2014/main" id="{BD269630-2C03-47AE-B400-F7E65C8D743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3" name="Rectangle 2"/>
          <p:cNvSpPr>
            <a:spLocks noChangeArrowheads="1"/>
          </p:cNvSpPr>
          <p:nvPr/>
        </p:nvSpPr>
        <p:spPr bwMode="auto">
          <a:xfrm>
            <a:off x="1524000" y="2514600"/>
            <a:ext cx="6096000" cy="2286000"/>
          </a:xfrm>
          <a:prstGeom prst="rect">
            <a:avLst/>
          </a:prstGeom>
          <a:solidFill>
            <a:srgbClr val="FFFFCC"/>
          </a:solidFill>
          <a:ln w="9525">
            <a:solidFill>
              <a:schemeClr val="tx1"/>
            </a:solidFill>
            <a:miter lim="800000"/>
            <a:headEnd/>
            <a:tailEnd/>
          </a:ln>
        </p:spPr>
        <p:txBody>
          <a:bodyPr wrap="none" anchor="ctr"/>
          <a:lstStyle/>
          <a:p>
            <a:pPr eaLnBrk="1" hangingPunct="1"/>
            <a:endParaRPr lang="en-US"/>
          </a:p>
        </p:txBody>
      </p:sp>
      <p:sp>
        <p:nvSpPr>
          <p:cNvPr id="54274" name="Rectangle 5"/>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a:t>
            </a:r>
            <a:r>
              <a:rPr lang="en-US" sz="3600" dirty="0">
                <a:latin typeface="Calibri Light" charset="0"/>
                <a:ea typeface="ＭＳ Ｐゴシック" charset="0"/>
                <a:cs typeface="ＭＳ Ｐゴシック" charset="0"/>
              </a:rPr>
              <a:t> Part 5</a:t>
            </a:r>
            <a:endParaRPr lang="en-US" sz="3600" dirty="0">
              <a:latin typeface="Calibri Light" charset="0"/>
              <a:ea typeface="MS PGothic" charset="0"/>
              <a:cs typeface="ＭＳ Ｐゴシック" charset="0"/>
            </a:endParaRPr>
          </a:p>
        </p:txBody>
      </p:sp>
      <p:graphicFrame>
        <p:nvGraphicFramePr>
          <p:cNvPr id="64515" name="Object 2"/>
          <p:cNvGraphicFramePr>
            <a:graphicFrameLocks/>
          </p:cNvGraphicFramePr>
          <p:nvPr/>
        </p:nvGraphicFramePr>
        <p:xfrm>
          <a:off x="1778000" y="2819400"/>
          <a:ext cx="5562600" cy="1676400"/>
        </p:xfrm>
        <a:graphic>
          <a:graphicData uri="http://schemas.openxmlformats.org/presentationml/2006/ole">
            <mc:AlternateContent xmlns:mc="http://schemas.openxmlformats.org/markup-compatibility/2006">
              <mc:Choice xmlns:v="urn:schemas-microsoft-com:vml" Requires="v">
                <p:oleObj spid="_x0000_s64529" name="Worksheet" r:id="rId4" imgW="2667000" imgH="1079500" progId="Excel.Sheet.8">
                  <p:embed/>
                </p:oleObj>
              </mc:Choice>
              <mc:Fallback>
                <p:oleObj name="Worksheet" r:id="rId4" imgW="2667000" imgH="10795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922" t="4425" r="2272" b="17699"/>
                      <a:stretch>
                        <a:fillRect/>
                      </a:stretch>
                    </p:blipFill>
                    <p:spPr bwMode="auto">
                      <a:xfrm>
                        <a:off x="1778000" y="2819400"/>
                        <a:ext cx="5562600" cy="1676400"/>
                      </a:xfrm>
                      <a:prstGeom prst="rect">
                        <a:avLst/>
                      </a:prstGeom>
                      <a:solidFill>
                        <a:srgbClr val="FFFFCC"/>
                      </a:solidFill>
                      <a:ln w="12700">
                        <a:solidFill>
                          <a:srgbClr val="000000"/>
                        </a:solidFill>
                        <a:miter lim="800000"/>
                        <a:headEnd/>
                        <a:tailEnd/>
                      </a:ln>
                      <a:effectLst/>
                      <a:extLst>
                        <a:ext uri="{AF507438-7753-43e0-B8FC-AC1667EBCBE1}">
                          <a14:hiddenEffects xmlns:a14="http://schemas.microsoft.com/office/drawing/2010/main" xmlns="">
                            <a:effectLst>
                              <a:outerShdw blurRad="63500" dist="17961" dir="2700000" algn="ctr" rotWithShape="0">
                                <a:schemeClr val="tx1">
                                  <a:alpha val="74997"/>
                                </a:schemeClr>
                              </a:outerShdw>
                            </a:effectLst>
                          </a14:hiddenEffects>
                        </a:ext>
                      </a:extLst>
                    </p:spPr>
                  </p:pic>
                </p:oleObj>
              </mc:Fallback>
            </mc:AlternateContent>
          </a:graphicData>
        </a:graphic>
      </p:graphicFrame>
      <p:sp>
        <p:nvSpPr>
          <p:cNvPr id="64516" name="TextBox 8"/>
          <p:cNvSpPr txBox="1">
            <a:spLocks noChangeArrowheads="1"/>
          </p:cNvSpPr>
          <p:nvPr/>
        </p:nvSpPr>
        <p:spPr bwMode="auto">
          <a:xfrm>
            <a:off x="990600" y="2057400"/>
            <a:ext cx="70866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r>
              <a:rPr lang="en-US" sz="2400" b="1"/>
              <a:t>Annual net cash inflow from operations</a:t>
            </a:r>
          </a:p>
          <a:p>
            <a:pPr algn="ctr" eaLnBrk="1" hangingPunct="1"/>
            <a:endParaRPr lang="en-US" sz="2400" b="1"/>
          </a:p>
        </p:txBody>
      </p:sp>
      <p:sp>
        <p:nvSpPr>
          <p:cNvPr id="6" name="TextBox 5">
            <a:extLst>
              <a:ext uri="{FF2B5EF4-FFF2-40B4-BE49-F238E27FC236}">
                <a16:creationId xmlns:a16="http://schemas.microsoft.com/office/drawing/2014/main" id="{EFDD6257-9BEF-4B03-AEDB-C31715425A98}"/>
              </a:ext>
            </a:extLst>
          </p:cNvPr>
          <p:cNvSpPr txBox="1"/>
          <p:nvPr/>
        </p:nvSpPr>
        <p:spPr>
          <a:xfrm>
            <a:off x="8393084" y="152400"/>
            <a:ext cx="762000" cy="253916"/>
          </a:xfrm>
          <a:prstGeom prst="rect">
            <a:avLst/>
          </a:prstGeom>
          <a:noFill/>
        </p:spPr>
        <p:txBody>
          <a:bodyPr wrap="square" rtlCol="0">
            <a:spAutoFit/>
          </a:bodyPr>
          <a:lstStyle/>
          <a:p>
            <a:r>
              <a:rPr lang="en-US" sz="1050" dirty="0"/>
              <a:t>14-25</a:t>
            </a:r>
          </a:p>
        </p:txBody>
      </p:sp>
      <p:pic>
        <p:nvPicPr>
          <p:cNvPr id="7" name="Picture 3">
            <a:extLst>
              <a:ext uri="{FF2B5EF4-FFF2-40B4-BE49-F238E27FC236}">
                <a16:creationId xmlns:a16="http://schemas.microsoft.com/office/drawing/2014/main" id="{9D50D1E4-7522-4E9C-8977-408C794C80A7}"/>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6561" name="Object 2"/>
          <p:cNvGraphicFramePr>
            <a:graphicFrameLocks/>
          </p:cNvGraphicFramePr>
          <p:nvPr/>
        </p:nvGraphicFramePr>
        <p:xfrm>
          <a:off x="228600" y="1447800"/>
          <a:ext cx="8467725" cy="2630488"/>
        </p:xfrm>
        <a:graphic>
          <a:graphicData uri="http://schemas.openxmlformats.org/presentationml/2006/ole">
            <mc:AlternateContent xmlns:mc="http://schemas.openxmlformats.org/markup-compatibility/2006">
              <mc:Choice xmlns:v="urn:schemas-microsoft-com:vml" Requires="v">
                <p:oleObj spid="_x0000_s66575" name="Worksheet" r:id="rId4" imgW="4673600" imgH="1625600" progId="Excel.Sheet.8">
                  <p:embed/>
                </p:oleObj>
              </mc:Choice>
              <mc:Fallback>
                <p:oleObj name="Worksheet" r:id="rId4" imgW="4673600" imgH="1625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447800"/>
                        <a:ext cx="8467725" cy="263048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6322" name="Rectangle 1027"/>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6</a:t>
            </a:r>
            <a:endParaRPr lang="en-US" sz="3600" dirty="0">
              <a:latin typeface="Calibri Light" charset="0"/>
              <a:ea typeface="MS PGothic" charset="0"/>
              <a:cs typeface="ＭＳ Ｐゴシック" charset="0"/>
            </a:endParaRPr>
          </a:p>
        </p:txBody>
      </p:sp>
      <p:sp>
        <p:nvSpPr>
          <p:cNvPr id="4" name="TextBox 3">
            <a:extLst>
              <a:ext uri="{FF2B5EF4-FFF2-40B4-BE49-F238E27FC236}">
                <a16:creationId xmlns:a16="http://schemas.microsoft.com/office/drawing/2014/main" id="{DB5F3F58-3107-4509-BF1A-65452C3513EB}"/>
              </a:ext>
            </a:extLst>
          </p:cNvPr>
          <p:cNvSpPr txBox="1"/>
          <p:nvPr/>
        </p:nvSpPr>
        <p:spPr>
          <a:xfrm>
            <a:off x="8393084" y="152400"/>
            <a:ext cx="762000" cy="253916"/>
          </a:xfrm>
          <a:prstGeom prst="rect">
            <a:avLst/>
          </a:prstGeom>
          <a:noFill/>
        </p:spPr>
        <p:txBody>
          <a:bodyPr wrap="square" rtlCol="0">
            <a:spAutoFit/>
          </a:bodyPr>
          <a:lstStyle/>
          <a:p>
            <a:r>
              <a:rPr lang="en-US" sz="1050" dirty="0"/>
              <a:t>14-26</a:t>
            </a:r>
          </a:p>
        </p:txBody>
      </p:sp>
      <p:pic>
        <p:nvPicPr>
          <p:cNvPr id="5" name="Picture 3">
            <a:extLst>
              <a:ext uri="{FF2B5EF4-FFF2-40B4-BE49-F238E27FC236}">
                <a16:creationId xmlns:a16="http://schemas.microsoft.com/office/drawing/2014/main" id="{C3D4017E-1238-42AA-9A6D-043AAD444F9D}"/>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8609" name="Object 2"/>
          <p:cNvGraphicFramePr>
            <a:graphicFrameLocks/>
          </p:cNvGraphicFramePr>
          <p:nvPr/>
        </p:nvGraphicFramePr>
        <p:xfrm>
          <a:off x="228600" y="1447800"/>
          <a:ext cx="8467725" cy="2630488"/>
        </p:xfrm>
        <a:graphic>
          <a:graphicData uri="http://schemas.openxmlformats.org/presentationml/2006/ole">
            <mc:AlternateContent xmlns:mc="http://schemas.openxmlformats.org/markup-compatibility/2006">
              <mc:Choice xmlns:v="urn:schemas-microsoft-com:vml" Requires="v">
                <p:oleObj spid="_x0000_s68626" name="Worksheet" r:id="rId4" imgW="4673600" imgH="1625600" progId="Excel.Sheet.8">
                  <p:embed/>
                </p:oleObj>
              </mc:Choice>
              <mc:Fallback>
                <p:oleObj name="Worksheet" r:id="rId4" imgW="4673600" imgH="1625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447800"/>
                        <a:ext cx="8467725" cy="263048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8370" name="Rectangle 3"/>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a:t>
            </a:r>
            <a:r>
              <a:rPr lang="en-US" sz="3600" dirty="0">
                <a:latin typeface="Calibri Light" charset="0"/>
                <a:ea typeface="ＭＳ Ｐゴシック" charset="0"/>
                <a:cs typeface="ＭＳ Ｐゴシック" charset="0"/>
              </a:rPr>
              <a:t> Part 7</a:t>
            </a:r>
            <a:endParaRPr lang="en-US" sz="3600" dirty="0">
              <a:latin typeface="Calibri Light" charset="0"/>
              <a:ea typeface="MS PGothic" charset="0"/>
              <a:cs typeface="ＭＳ Ｐゴシック" charset="0"/>
            </a:endParaRPr>
          </a:p>
        </p:txBody>
      </p:sp>
      <p:grpSp>
        <p:nvGrpSpPr>
          <p:cNvPr id="2" name="Group 4"/>
          <p:cNvGrpSpPr>
            <a:grpSpLocks/>
          </p:cNvGrpSpPr>
          <p:nvPr/>
        </p:nvGrpSpPr>
        <p:grpSpPr bwMode="auto">
          <a:xfrm>
            <a:off x="1371600" y="2438400"/>
            <a:ext cx="5802312" cy="1895475"/>
            <a:chOff x="960" y="1584"/>
            <a:chExt cx="3655" cy="1194"/>
          </a:xfrm>
          <a:solidFill>
            <a:schemeClr val="accent4">
              <a:lumMod val="40000"/>
              <a:lumOff val="60000"/>
            </a:schemeClr>
          </a:solidFill>
        </p:grpSpPr>
        <p:sp>
          <p:nvSpPr>
            <p:cNvPr id="346117" name="Oval 5"/>
            <p:cNvSpPr>
              <a:spLocks noChangeArrowheads="1"/>
            </p:cNvSpPr>
            <p:nvPr/>
          </p:nvSpPr>
          <p:spPr bwMode="auto">
            <a:xfrm>
              <a:off x="3895" y="1584"/>
              <a:ext cx="688" cy="352"/>
            </a:xfrm>
            <a:prstGeom prst="ellipse">
              <a:avLst/>
            </a:prstGeom>
            <a:noFill/>
            <a:ln w="50800">
              <a:solidFill>
                <a:srgbClr val="FF0000"/>
              </a:solidFill>
              <a:round/>
              <a:headEnd/>
              <a:tailEnd/>
            </a:ln>
            <a:effectLst>
              <a:outerShdw dist="17961" dir="2700000" algn="ctr" rotWithShape="0">
                <a:srgbClr val="000000"/>
              </a:outerShdw>
            </a:effectLst>
          </p:spPr>
          <p:txBody>
            <a:bodyPr wrap="none" anchor="ctr"/>
            <a:lstStyle/>
            <a:p>
              <a:pPr eaLnBrk="1" hangingPunct="1">
                <a:defRPr/>
              </a:pPr>
              <a:endParaRPr lang="en-US" dirty="0">
                <a:ea typeface="ＭＳ Ｐゴシック" pitchFamily="34" charset="-128"/>
                <a:cs typeface="+mn-cs"/>
              </a:endParaRPr>
            </a:p>
          </p:txBody>
        </p:sp>
        <p:sp>
          <p:nvSpPr>
            <p:cNvPr id="346119" name="Line 7"/>
            <p:cNvSpPr>
              <a:spLocks noChangeShapeType="1"/>
            </p:cNvSpPr>
            <p:nvPr/>
          </p:nvSpPr>
          <p:spPr bwMode="auto">
            <a:xfrm flipV="1">
              <a:off x="2496" y="1896"/>
              <a:ext cx="1547" cy="744"/>
            </a:xfrm>
            <a:prstGeom prst="line">
              <a:avLst/>
            </a:prstGeom>
            <a:grpFill/>
            <a:ln w="25400">
              <a:solidFill>
                <a:srgbClr val="FF0000"/>
              </a:solidFill>
              <a:round/>
              <a:headEnd/>
              <a:tailEnd type="triangle" w="med" len="med"/>
            </a:ln>
            <a:effectLst>
              <a:outerShdw dist="17961" dir="2700000" algn="ctr" rotWithShape="0">
                <a:srgbClr val="000000"/>
              </a:outerShdw>
            </a:effectLst>
          </p:spPr>
          <p:txBody>
            <a:bodyPr wrap="none" anchor="ctr"/>
            <a:lstStyle/>
            <a:p>
              <a:pPr eaLnBrk="1" hangingPunct="1">
                <a:defRPr/>
              </a:pPr>
              <a:endParaRPr lang="en-US" dirty="0">
                <a:ea typeface="ＭＳ Ｐゴシック" pitchFamily="34" charset="-128"/>
                <a:cs typeface="+mn-cs"/>
              </a:endParaRPr>
            </a:p>
          </p:txBody>
        </p:sp>
        <p:sp>
          <p:nvSpPr>
            <p:cNvPr id="346118" name="Rectangle 6"/>
            <p:cNvSpPr>
              <a:spLocks noChangeArrowheads="1"/>
            </p:cNvSpPr>
            <p:nvPr/>
          </p:nvSpPr>
          <p:spPr bwMode="auto">
            <a:xfrm>
              <a:off x="960" y="2256"/>
              <a:ext cx="3655" cy="522"/>
            </a:xfrm>
            <a:prstGeom prst="rect">
              <a:avLst/>
            </a:prstGeom>
            <a:grpFill/>
            <a:ln w="38100" cmpd="dbl">
              <a:solidFill>
                <a:schemeClr val="accent2"/>
              </a:solidFill>
              <a:miter lim="800000"/>
              <a:headEnd/>
              <a:tailEnd/>
            </a:ln>
            <a:effectLst>
              <a:outerShdw dist="17961" dir="2700000" algn="ctr" rotWithShape="0">
                <a:srgbClr val="000000"/>
              </a:outerShdw>
            </a:effectLst>
          </p:spPr>
          <p:txBody>
            <a:bodyPr wrap="square" lIns="90488" tIns="44450" rIns="90488" bIns="44450">
              <a:spAutoFit/>
            </a:bodyPr>
            <a:lstStyle/>
            <a:p>
              <a:pPr algn="ctr" eaLnBrk="1" hangingPunct="1">
                <a:defRPr/>
              </a:pPr>
              <a:r>
                <a:rPr lang="en-US" sz="2400" b="1" dirty="0">
                  <a:solidFill>
                    <a:schemeClr val="tx2"/>
                  </a:solidFill>
                  <a:ea typeface="ＭＳ Ｐゴシック" pitchFamily="34" charset="-128"/>
                  <a:cs typeface="+mn-cs"/>
                </a:rPr>
                <a:t>Present value of an annuity of $1 </a:t>
              </a:r>
            </a:p>
            <a:p>
              <a:pPr algn="ctr" eaLnBrk="1" hangingPunct="1">
                <a:defRPr/>
              </a:pPr>
              <a:r>
                <a:rPr lang="en-US" sz="2400" b="1" dirty="0">
                  <a:solidFill>
                    <a:schemeClr val="tx2"/>
                  </a:solidFill>
                  <a:ea typeface="ＭＳ Ｐゴシック" pitchFamily="34" charset="-128"/>
                  <a:cs typeface="+mn-cs"/>
                </a:rPr>
                <a:t>factor* for 5 years at 11%.</a:t>
              </a:r>
            </a:p>
          </p:txBody>
        </p:sp>
      </p:grpSp>
      <p:sp>
        <p:nvSpPr>
          <p:cNvPr id="68612" name="Rectangle 2"/>
          <p:cNvSpPr>
            <a:spLocks noChangeArrowheads="1"/>
          </p:cNvSpPr>
          <p:nvPr/>
        </p:nvSpPr>
        <p:spPr bwMode="auto">
          <a:xfrm>
            <a:off x="228600" y="5638800"/>
            <a:ext cx="846772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200" dirty="0">
                <a:solidFill>
                  <a:srgbClr val="000000"/>
                </a:solidFill>
              </a:rPr>
              <a:t>*The present value factors in Appendix 3B are rounded to three decimal points. Another approach is to </a:t>
            </a:r>
          </a:p>
          <a:p>
            <a:r>
              <a:rPr lang="en-US" sz="1200" dirty="0">
                <a:solidFill>
                  <a:srgbClr val="000000"/>
                </a:solidFill>
              </a:rPr>
              <a:t>  use Microsoft Excel's NPV function to perform these calculations using unrounded discount factors.</a:t>
            </a:r>
          </a:p>
        </p:txBody>
      </p:sp>
      <p:sp>
        <p:nvSpPr>
          <p:cNvPr id="68613" name="TextBox 2"/>
          <p:cNvSpPr txBox="1">
            <a:spLocks noChangeArrowheads="1"/>
          </p:cNvSpPr>
          <p:nvPr/>
        </p:nvSpPr>
        <p:spPr bwMode="auto">
          <a:xfrm>
            <a:off x="304800" y="4419600"/>
            <a:ext cx="8305800"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a:r>
              <a:rPr lang="en-US" dirty="0"/>
              <a:t>Alternatively, the individual annual net cash inflows could be discounted using the related five separate "present value of a single payment of $1" factors. That method would produce the same present value of $295,680.</a:t>
            </a:r>
          </a:p>
        </p:txBody>
      </p:sp>
      <p:sp>
        <p:nvSpPr>
          <p:cNvPr id="10" name="TextBox 9">
            <a:extLst>
              <a:ext uri="{FF2B5EF4-FFF2-40B4-BE49-F238E27FC236}">
                <a16:creationId xmlns:a16="http://schemas.microsoft.com/office/drawing/2014/main" id="{7D978D89-D15F-409E-A04E-1249FAB0BA3E}"/>
              </a:ext>
            </a:extLst>
          </p:cNvPr>
          <p:cNvSpPr txBox="1"/>
          <p:nvPr/>
        </p:nvSpPr>
        <p:spPr>
          <a:xfrm>
            <a:off x="8393084" y="152400"/>
            <a:ext cx="762000" cy="253916"/>
          </a:xfrm>
          <a:prstGeom prst="rect">
            <a:avLst/>
          </a:prstGeom>
          <a:noFill/>
        </p:spPr>
        <p:txBody>
          <a:bodyPr wrap="square" rtlCol="0">
            <a:spAutoFit/>
          </a:bodyPr>
          <a:lstStyle/>
          <a:p>
            <a:r>
              <a:rPr lang="en-US" sz="1050" dirty="0"/>
              <a:t>14-27</a:t>
            </a:r>
          </a:p>
        </p:txBody>
      </p:sp>
      <p:pic>
        <p:nvPicPr>
          <p:cNvPr id="11" name="Picture 3">
            <a:extLst>
              <a:ext uri="{FF2B5EF4-FFF2-40B4-BE49-F238E27FC236}">
                <a16:creationId xmlns:a16="http://schemas.microsoft.com/office/drawing/2014/main" id="{0D5118E8-651D-4118-92FE-A739CE5F5BE1}"/>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0657" name="Object 2"/>
          <p:cNvGraphicFramePr>
            <a:graphicFrameLocks/>
          </p:cNvGraphicFramePr>
          <p:nvPr/>
        </p:nvGraphicFramePr>
        <p:xfrm>
          <a:off x="228600" y="1447800"/>
          <a:ext cx="8467725" cy="2630488"/>
        </p:xfrm>
        <a:graphic>
          <a:graphicData uri="http://schemas.openxmlformats.org/presentationml/2006/ole">
            <mc:AlternateContent xmlns:mc="http://schemas.openxmlformats.org/markup-compatibility/2006">
              <mc:Choice xmlns:v="urn:schemas-microsoft-com:vml" Requires="v">
                <p:oleObj spid="_x0000_s70672" name="Worksheet" r:id="rId4" imgW="4673600" imgH="1625600" progId="Excel.Sheet.8">
                  <p:embed/>
                </p:oleObj>
              </mc:Choice>
              <mc:Fallback>
                <p:oleObj name="Worksheet" r:id="rId4" imgW="4673600" imgH="1625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447800"/>
                        <a:ext cx="8467725" cy="263048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pSp>
        <p:nvGrpSpPr>
          <p:cNvPr id="2" name="Group 1027"/>
          <p:cNvGrpSpPr>
            <a:grpSpLocks/>
          </p:cNvGrpSpPr>
          <p:nvPr/>
        </p:nvGrpSpPr>
        <p:grpSpPr bwMode="auto">
          <a:xfrm>
            <a:off x="2133600" y="2765425"/>
            <a:ext cx="4978400" cy="2289175"/>
            <a:chOff x="1440" y="1720"/>
            <a:chExt cx="3136" cy="1442"/>
          </a:xfrm>
          <a:solidFill>
            <a:schemeClr val="accent4">
              <a:lumMod val="20000"/>
              <a:lumOff val="80000"/>
            </a:schemeClr>
          </a:solidFill>
        </p:grpSpPr>
        <p:sp>
          <p:nvSpPr>
            <p:cNvPr id="348164" name="Oval 1028"/>
            <p:cNvSpPr>
              <a:spLocks noChangeArrowheads="1"/>
            </p:cNvSpPr>
            <p:nvPr/>
          </p:nvSpPr>
          <p:spPr bwMode="auto">
            <a:xfrm>
              <a:off x="3888" y="1720"/>
              <a:ext cx="688" cy="352"/>
            </a:xfrm>
            <a:prstGeom prst="ellipse">
              <a:avLst/>
            </a:prstGeom>
            <a:noFill/>
            <a:ln w="50800">
              <a:solidFill>
                <a:srgbClr val="FF0000"/>
              </a:solidFill>
              <a:round/>
              <a:headEnd/>
              <a:tailEnd/>
            </a:ln>
            <a:effectLst>
              <a:outerShdw dist="17961" dir="2700000" algn="ctr" rotWithShape="0">
                <a:srgbClr val="000000"/>
              </a:outerShdw>
            </a:effectLst>
          </p:spPr>
          <p:txBody>
            <a:bodyPr wrap="none" anchor="ctr"/>
            <a:lstStyle/>
            <a:p>
              <a:pPr eaLnBrk="1" hangingPunct="1">
                <a:defRPr/>
              </a:pPr>
              <a:endParaRPr lang="en-US" dirty="0">
                <a:ea typeface="ＭＳ Ｐゴシック" pitchFamily="34" charset="-128"/>
                <a:cs typeface="+mn-cs"/>
              </a:endParaRPr>
            </a:p>
          </p:txBody>
        </p:sp>
        <p:sp>
          <p:nvSpPr>
            <p:cNvPr id="348166" name="Line 1030"/>
            <p:cNvSpPr>
              <a:spLocks noChangeShapeType="1"/>
            </p:cNvSpPr>
            <p:nvPr/>
          </p:nvSpPr>
          <p:spPr bwMode="auto">
            <a:xfrm flipV="1">
              <a:off x="2784" y="2088"/>
              <a:ext cx="1488" cy="552"/>
            </a:xfrm>
            <a:prstGeom prst="line">
              <a:avLst/>
            </a:prstGeom>
            <a:grpFill/>
            <a:ln w="25400">
              <a:solidFill>
                <a:srgbClr val="FF0000"/>
              </a:solidFill>
              <a:round/>
              <a:headEnd/>
              <a:tailEnd type="triangle" w="med" len="med"/>
            </a:ln>
            <a:effectLst>
              <a:outerShdw dist="17961" dir="2700000" algn="ctr" rotWithShape="0">
                <a:srgbClr val="000000"/>
              </a:outerShdw>
            </a:effectLst>
          </p:spPr>
          <p:txBody>
            <a:bodyPr wrap="none" anchor="ctr"/>
            <a:lstStyle/>
            <a:p>
              <a:pPr eaLnBrk="1" hangingPunct="1">
                <a:defRPr/>
              </a:pPr>
              <a:endParaRPr lang="en-US" dirty="0">
                <a:ea typeface="ＭＳ Ｐゴシック" pitchFamily="34" charset="-128"/>
                <a:cs typeface="+mn-cs"/>
              </a:endParaRPr>
            </a:p>
          </p:txBody>
        </p:sp>
        <p:sp>
          <p:nvSpPr>
            <p:cNvPr id="348165" name="Rectangle 1029"/>
            <p:cNvSpPr>
              <a:spLocks noChangeArrowheads="1"/>
            </p:cNvSpPr>
            <p:nvPr/>
          </p:nvSpPr>
          <p:spPr bwMode="auto">
            <a:xfrm>
              <a:off x="1440" y="2640"/>
              <a:ext cx="2688" cy="522"/>
            </a:xfrm>
            <a:prstGeom prst="rect">
              <a:avLst/>
            </a:prstGeom>
            <a:grpFill/>
            <a:ln w="38100" cmpd="dbl">
              <a:solidFill>
                <a:schemeClr val="accent2"/>
              </a:solidFill>
              <a:miter lim="800000"/>
              <a:headEnd/>
              <a:tailEnd/>
            </a:ln>
            <a:effectLst>
              <a:outerShdw dist="17961" dir="2700000" algn="ctr" rotWithShape="0">
                <a:srgbClr val="000000"/>
              </a:outerShdw>
            </a:effectLst>
          </p:spPr>
          <p:txBody>
            <a:bodyPr wrap="square" lIns="90488" tIns="44450" rIns="90488" bIns="44450">
              <a:spAutoFit/>
            </a:bodyPr>
            <a:lstStyle/>
            <a:p>
              <a:pPr algn="ctr" eaLnBrk="1" hangingPunct="1">
                <a:defRPr/>
              </a:pPr>
              <a:r>
                <a:rPr lang="en-US" sz="2400" b="1" dirty="0">
                  <a:solidFill>
                    <a:schemeClr val="tx2"/>
                  </a:solidFill>
                  <a:ea typeface="ＭＳ Ｐゴシック" pitchFamily="34" charset="-128"/>
                  <a:cs typeface="+mn-cs"/>
                </a:rPr>
                <a:t>Present value of $1 </a:t>
              </a:r>
            </a:p>
            <a:p>
              <a:pPr algn="ctr" eaLnBrk="1" hangingPunct="1">
                <a:defRPr/>
              </a:pPr>
              <a:r>
                <a:rPr lang="en-US" sz="2400" b="1" dirty="0">
                  <a:solidFill>
                    <a:schemeClr val="tx2"/>
                  </a:solidFill>
                  <a:ea typeface="ＭＳ Ｐゴシック" pitchFamily="34" charset="-128"/>
                  <a:cs typeface="+mn-cs"/>
                </a:rPr>
                <a:t>factor for 3 years at 11%.</a:t>
              </a:r>
            </a:p>
          </p:txBody>
        </p:sp>
      </p:grpSp>
      <p:sp>
        <p:nvSpPr>
          <p:cNvPr id="60419" name="Rectangle 1031"/>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dirty="0">
                <a:latin typeface="Calibri Light" charset="0"/>
                <a:ea typeface="ＭＳ Ｐゴシック" charset="0"/>
                <a:cs typeface="ＭＳ Ｐゴシック" charset="0"/>
              </a:rPr>
              <a:t> – Part 8</a:t>
            </a:r>
            <a:endParaRPr lang="en-US" sz="3600" dirty="0">
              <a:latin typeface="Calibri Light" charset="0"/>
              <a:ea typeface="MS PGothic" charset="0"/>
              <a:cs typeface="ＭＳ Ｐゴシック" charset="0"/>
            </a:endParaRPr>
          </a:p>
        </p:txBody>
      </p:sp>
      <p:sp>
        <p:nvSpPr>
          <p:cNvPr id="8" name="TextBox 7">
            <a:extLst>
              <a:ext uri="{FF2B5EF4-FFF2-40B4-BE49-F238E27FC236}">
                <a16:creationId xmlns:a16="http://schemas.microsoft.com/office/drawing/2014/main" id="{C046AE9F-6811-47D8-8D44-672D737979FF}"/>
              </a:ext>
            </a:extLst>
          </p:cNvPr>
          <p:cNvSpPr txBox="1"/>
          <p:nvPr/>
        </p:nvSpPr>
        <p:spPr>
          <a:xfrm>
            <a:off x="8393084" y="152400"/>
            <a:ext cx="762000" cy="253916"/>
          </a:xfrm>
          <a:prstGeom prst="rect">
            <a:avLst/>
          </a:prstGeom>
          <a:noFill/>
        </p:spPr>
        <p:txBody>
          <a:bodyPr wrap="square" rtlCol="0">
            <a:spAutoFit/>
          </a:bodyPr>
          <a:lstStyle/>
          <a:p>
            <a:r>
              <a:rPr lang="en-US" sz="1050" dirty="0"/>
              <a:t>14-28</a:t>
            </a:r>
          </a:p>
        </p:txBody>
      </p:sp>
      <p:pic>
        <p:nvPicPr>
          <p:cNvPr id="9" name="Picture 3">
            <a:extLst>
              <a:ext uri="{FF2B5EF4-FFF2-40B4-BE49-F238E27FC236}">
                <a16:creationId xmlns:a16="http://schemas.microsoft.com/office/drawing/2014/main" id="{28086825-4991-4360-856E-80B456298FE0}"/>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2705" name="Object 2"/>
          <p:cNvGraphicFramePr>
            <a:graphicFrameLocks/>
          </p:cNvGraphicFramePr>
          <p:nvPr/>
        </p:nvGraphicFramePr>
        <p:xfrm>
          <a:off x="228600" y="1447800"/>
          <a:ext cx="8467725" cy="2630488"/>
        </p:xfrm>
        <a:graphic>
          <a:graphicData uri="http://schemas.openxmlformats.org/presentationml/2006/ole">
            <mc:AlternateContent xmlns:mc="http://schemas.openxmlformats.org/markup-compatibility/2006">
              <mc:Choice xmlns:v="urn:schemas-microsoft-com:vml" Requires="v">
                <p:oleObj spid="_x0000_s72726" name="Worksheet" r:id="rId4" imgW="4673600" imgH="1625600" progId="Excel.Sheet.8">
                  <p:embed/>
                </p:oleObj>
              </mc:Choice>
              <mc:Fallback>
                <p:oleObj name="Worksheet" r:id="rId4" imgW="4673600" imgH="1625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447800"/>
                        <a:ext cx="8467725" cy="263048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pSp>
        <p:nvGrpSpPr>
          <p:cNvPr id="72706" name="Group 3"/>
          <p:cNvGrpSpPr>
            <a:grpSpLocks/>
          </p:cNvGrpSpPr>
          <p:nvPr/>
        </p:nvGrpSpPr>
        <p:grpSpPr bwMode="auto">
          <a:xfrm>
            <a:off x="2209800" y="3028950"/>
            <a:ext cx="4902200" cy="2047875"/>
            <a:chOff x="1488" y="1920"/>
            <a:chExt cx="3088" cy="1290"/>
          </a:xfrm>
        </p:grpSpPr>
        <p:sp>
          <p:nvSpPr>
            <p:cNvPr id="26629" name="Oval 4"/>
            <p:cNvSpPr>
              <a:spLocks noChangeArrowheads="1"/>
            </p:cNvSpPr>
            <p:nvPr/>
          </p:nvSpPr>
          <p:spPr bwMode="auto">
            <a:xfrm>
              <a:off x="3888" y="1920"/>
              <a:ext cx="688" cy="444"/>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26630" name="Line 6"/>
            <p:cNvSpPr>
              <a:spLocks noChangeShapeType="1"/>
            </p:cNvSpPr>
            <p:nvPr/>
          </p:nvSpPr>
          <p:spPr bwMode="auto">
            <a:xfrm flipV="1">
              <a:off x="2544" y="2364"/>
              <a:ext cx="1440" cy="400"/>
            </a:xfrm>
            <a:prstGeom prst="line">
              <a:avLst/>
            </a:prstGeom>
            <a:noFill/>
            <a:ln w="25400">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xmlns="">
                  <a:noFill/>
                </a14:hiddenFill>
              </a:ext>
            </a:extLst>
          </p:spPr>
          <p:txBody>
            <a:bodyPr wrap="none" anchor="ctr"/>
            <a:lstStyle/>
            <a:p>
              <a:pPr>
                <a:defRPr/>
              </a:pPr>
              <a:endParaRPr lang="en-US">
                <a:ea typeface="MS PGothic" charset="-128"/>
                <a:cs typeface="+mn-cs"/>
              </a:endParaRPr>
            </a:p>
          </p:txBody>
        </p:sp>
        <p:sp>
          <p:nvSpPr>
            <p:cNvPr id="350213" name="Rectangle 5"/>
            <p:cNvSpPr>
              <a:spLocks noChangeArrowheads="1"/>
            </p:cNvSpPr>
            <p:nvPr/>
          </p:nvSpPr>
          <p:spPr bwMode="auto">
            <a:xfrm>
              <a:off x="1488" y="2688"/>
              <a:ext cx="2692" cy="522"/>
            </a:xfrm>
            <a:prstGeom prst="rect">
              <a:avLst/>
            </a:prstGeom>
            <a:solidFill>
              <a:srgbClr val="D4DFEF"/>
            </a:solidFill>
            <a:ln w="38100" cmpd="dbl">
              <a:solidFill>
                <a:schemeClr val="accent2"/>
              </a:solidFill>
              <a:miter lim="800000"/>
              <a:headEnd/>
              <a:tailEnd/>
            </a:ln>
            <a:effectLst>
              <a:outerShdw blurRad="63500" dist="17961" dir="2700000" algn="ctr" rotWithShape="0">
                <a:srgbClr val="000000">
                  <a:alpha val="74997"/>
                </a:srgbClr>
              </a:outerShdw>
            </a:effectLst>
          </p:spPr>
          <p:txBody>
            <a:bodyPr wrap="square" lIns="90488" tIns="44450" rIns="90488" bIns="44450">
              <a:spAutoFit/>
            </a:bodyPr>
            <a:lstStyle/>
            <a:p>
              <a:pPr algn="ctr" eaLnBrk="1" hangingPunct="1">
                <a:defRPr/>
              </a:pPr>
              <a:r>
                <a:rPr lang="en-US" sz="2400" b="1" dirty="0">
                  <a:solidFill>
                    <a:schemeClr val="tx2"/>
                  </a:solidFill>
                  <a:ea typeface="ＭＳ Ｐゴシック" pitchFamily="34" charset="-128"/>
                  <a:cs typeface="+mn-cs"/>
                </a:rPr>
                <a:t>Present value of $1 </a:t>
              </a:r>
            </a:p>
            <a:p>
              <a:pPr algn="ctr" eaLnBrk="1" hangingPunct="1">
                <a:defRPr/>
              </a:pPr>
              <a:r>
                <a:rPr lang="en-US" sz="2400" b="1" dirty="0">
                  <a:solidFill>
                    <a:schemeClr val="tx2"/>
                  </a:solidFill>
                  <a:ea typeface="ＭＳ Ｐゴシック" pitchFamily="34" charset="-128"/>
                  <a:cs typeface="+mn-cs"/>
                </a:rPr>
                <a:t>factor for 5 years at 11%.</a:t>
              </a:r>
            </a:p>
          </p:txBody>
        </p:sp>
      </p:grpSp>
      <p:sp>
        <p:nvSpPr>
          <p:cNvPr id="62467" name="Rectangle 7"/>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9</a:t>
            </a:r>
            <a:endParaRPr lang="en-US" sz="3600" dirty="0">
              <a:latin typeface="Calibri Light" charset="0"/>
              <a:ea typeface="MS PGothic" charset="0"/>
              <a:cs typeface="ＭＳ Ｐゴシック" charset="0"/>
            </a:endParaRPr>
          </a:p>
        </p:txBody>
      </p:sp>
      <p:sp>
        <p:nvSpPr>
          <p:cNvPr id="9" name="Oval 4"/>
          <p:cNvSpPr>
            <a:spLocks noChangeArrowheads="1"/>
          </p:cNvSpPr>
          <p:nvPr/>
        </p:nvSpPr>
        <p:spPr bwMode="auto">
          <a:xfrm>
            <a:off x="7620000" y="3048000"/>
            <a:ext cx="1092200" cy="70485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10" name="Line 6"/>
          <p:cNvSpPr>
            <a:spLocks noChangeShapeType="1"/>
          </p:cNvSpPr>
          <p:nvPr/>
        </p:nvSpPr>
        <p:spPr bwMode="auto">
          <a:xfrm flipV="1">
            <a:off x="6934200" y="3810000"/>
            <a:ext cx="1219200" cy="1905000"/>
          </a:xfrm>
          <a:prstGeom prst="line">
            <a:avLst/>
          </a:prstGeom>
          <a:noFill/>
          <a:ln w="25400">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xmlns="">
                <a:noFill/>
              </a14:hiddenFill>
            </a:ext>
          </a:extLst>
        </p:spPr>
        <p:txBody>
          <a:bodyPr wrap="none" anchor="ctr"/>
          <a:lstStyle/>
          <a:p>
            <a:pPr>
              <a:defRPr/>
            </a:pPr>
            <a:endParaRPr lang="en-US">
              <a:ea typeface="MS PGothic" charset="-128"/>
              <a:cs typeface="+mn-cs"/>
            </a:endParaRPr>
          </a:p>
        </p:txBody>
      </p:sp>
      <p:sp>
        <p:nvSpPr>
          <p:cNvPr id="11" name="Rectangle 5"/>
          <p:cNvSpPr>
            <a:spLocks noChangeArrowheads="1"/>
          </p:cNvSpPr>
          <p:nvPr/>
        </p:nvSpPr>
        <p:spPr bwMode="auto">
          <a:xfrm>
            <a:off x="152400" y="5419725"/>
            <a:ext cx="8991600" cy="766877"/>
          </a:xfrm>
          <a:prstGeom prst="rect">
            <a:avLst/>
          </a:prstGeom>
          <a:solidFill>
            <a:srgbClr val="D4DFEF"/>
          </a:solidFill>
          <a:ln w="38100" cmpd="dbl">
            <a:solidFill>
              <a:schemeClr val="accent2"/>
            </a:solidFill>
            <a:miter lim="800000"/>
            <a:headEnd/>
            <a:tailEnd/>
          </a:ln>
          <a:effectLst>
            <a:outerShdw blurRad="63500" dist="17961" dir="2700000" algn="ctr" rotWithShape="0">
              <a:srgbClr val="000000">
                <a:alpha val="74997"/>
              </a:srgbClr>
            </a:outerShdw>
          </a:effectLst>
        </p:spPr>
        <p:txBody>
          <a:bodyPr wrap="square" lIns="90488" tIns="44450" rIns="90488" bIns="44450">
            <a:spAutoFit/>
          </a:bodyPr>
          <a:lstStyle/>
          <a:p>
            <a:pPr algn="ctr" eaLnBrk="1" hangingPunct="1">
              <a:defRPr/>
            </a:pPr>
            <a:r>
              <a:rPr lang="en-US" sz="2200" b="1" dirty="0">
                <a:solidFill>
                  <a:schemeClr val="tx2"/>
                </a:solidFill>
                <a:ea typeface="ＭＳ Ｐゴシック" pitchFamily="34" charset="-128"/>
                <a:cs typeface="+mn-cs"/>
              </a:rPr>
              <a:t>Total present value of the release of the working capital and the salvage value of the equipment is $62,265.</a:t>
            </a:r>
          </a:p>
        </p:txBody>
      </p:sp>
      <p:sp>
        <p:nvSpPr>
          <p:cNvPr id="12" name="TextBox 11">
            <a:extLst>
              <a:ext uri="{FF2B5EF4-FFF2-40B4-BE49-F238E27FC236}">
                <a16:creationId xmlns:a16="http://schemas.microsoft.com/office/drawing/2014/main" id="{E6AF7FE7-881E-4F3A-9484-B98D48286FC4}"/>
              </a:ext>
            </a:extLst>
          </p:cNvPr>
          <p:cNvSpPr txBox="1"/>
          <p:nvPr/>
        </p:nvSpPr>
        <p:spPr>
          <a:xfrm>
            <a:off x="8393084" y="152400"/>
            <a:ext cx="762000" cy="253916"/>
          </a:xfrm>
          <a:prstGeom prst="rect">
            <a:avLst/>
          </a:prstGeom>
          <a:noFill/>
        </p:spPr>
        <p:txBody>
          <a:bodyPr wrap="square" rtlCol="0">
            <a:spAutoFit/>
          </a:bodyPr>
          <a:lstStyle/>
          <a:p>
            <a:r>
              <a:rPr lang="en-US" sz="1050" dirty="0"/>
              <a:t>14-29</a:t>
            </a:r>
          </a:p>
        </p:txBody>
      </p:sp>
      <p:pic>
        <p:nvPicPr>
          <p:cNvPr id="13" name="Picture 3">
            <a:extLst>
              <a:ext uri="{FF2B5EF4-FFF2-40B4-BE49-F238E27FC236}">
                <a16:creationId xmlns:a16="http://schemas.microsoft.com/office/drawing/2014/main" id="{F2EDF302-6F3B-4368-B35C-6BBC365C597A}"/>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ＭＳ Ｐゴシック" charset="-128"/>
              </a:rPr>
              <a:t>Typical Capital Budgeting Decisions</a:t>
            </a:r>
            <a:r>
              <a:rPr lang="en-US" altLang="en-US" baseline="0" dirty="0">
                <a:solidFill>
                  <a:schemeClr val="tx1">
                    <a:lumMod val="75000"/>
                    <a:lumOff val="25000"/>
                  </a:schemeClr>
                </a:solidFill>
                <a:ea typeface="ＭＳ Ｐゴシック" charset="-128"/>
              </a:rPr>
              <a:t> – </a:t>
            </a:r>
            <a:br>
              <a:rPr lang="en-US" altLang="en-US" dirty="0">
                <a:solidFill>
                  <a:schemeClr val="tx1">
                    <a:lumMod val="75000"/>
                    <a:lumOff val="25000"/>
                  </a:schemeClr>
                </a:solidFill>
                <a:ea typeface="ＭＳ Ｐゴシック" charset="-128"/>
              </a:rPr>
            </a:br>
            <a:r>
              <a:rPr lang="en-US" altLang="en-US" dirty="0">
                <a:solidFill>
                  <a:schemeClr val="tx1">
                    <a:lumMod val="75000"/>
                    <a:lumOff val="25000"/>
                  </a:schemeClr>
                </a:solidFill>
                <a:ea typeface="ＭＳ Ｐゴシック" charset="-128"/>
              </a:rPr>
              <a:t>Part 2</a:t>
            </a:r>
          </a:p>
        </p:txBody>
      </p:sp>
      <p:sp>
        <p:nvSpPr>
          <p:cNvPr id="12" name="TextBox 11"/>
          <p:cNvSpPr txBox="1"/>
          <p:nvPr/>
        </p:nvSpPr>
        <p:spPr>
          <a:xfrm>
            <a:off x="381000" y="1925638"/>
            <a:ext cx="8305800" cy="4093429"/>
          </a:xfrm>
          <a:prstGeom prst="rect">
            <a:avLst/>
          </a:prstGeom>
          <a:solidFill>
            <a:schemeClr val="accent1">
              <a:lumMod val="20000"/>
              <a:lumOff val="80000"/>
            </a:schemeClr>
          </a:solidFill>
          <a:ln>
            <a:solidFill>
              <a:schemeClr val="accent6">
                <a:lumMod val="50000"/>
              </a:schemeClr>
            </a:solidFill>
          </a:ln>
        </p:spPr>
        <p:txBody>
          <a:bodyPr>
            <a:spAutoFit/>
          </a:bodyPr>
          <a:lstStyle>
            <a:lvl1pPr marL="107950" indent="1588">
              <a:defRPr>
                <a:solidFill>
                  <a:schemeClr val="tx1"/>
                </a:solidFill>
                <a:latin typeface="Arial" charset="0"/>
                <a:ea typeface="MS PGothic" charset="0"/>
                <a:cs typeface="MS PGothic" charset="0"/>
              </a:defRPr>
            </a:lvl1pPr>
            <a:lvl2pPr marL="971550" indent="-5143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dirty="0">
                <a:cs typeface="Arial" charset="0"/>
              </a:rPr>
              <a:t>Capital budgeting tends to fall into two broad categories.</a:t>
            </a:r>
            <a:endParaRPr lang="en-US" sz="2800" dirty="0">
              <a:solidFill>
                <a:srgbClr val="0070C0"/>
              </a:solidFill>
              <a:cs typeface="Arial" charset="0"/>
            </a:endParaRPr>
          </a:p>
          <a:p>
            <a:pPr eaLnBrk="1" hangingPunct="1"/>
            <a:endParaRPr lang="en-US" dirty="0">
              <a:solidFill>
                <a:srgbClr val="0070C0"/>
              </a:solidFill>
              <a:cs typeface="Arial" charset="0"/>
            </a:endParaRPr>
          </a:p>
          <a:p>
            <a:pPr lvl="1" eaLnBrk="1" hangingPunct="1">
              <a:buFont typeface="Calibri Light" charset="0"/>
              <a:buAutoNum type="arabicPeriod"/>
            </a:pPr>
            <a:r>
              <a:rPr lang="en-US" sz="2800" b="1" dirty="0">
                <a:solidFill>
                  <a:srgbClr val="0070C0"/>
                </a:solidFill>
                <a:cs typeface="Arial" charset="0"/>
              </a:rPr>
              <a:t>Screening decisions. </a:t>
            </a:r>
            <a:r>
              <a:rPr lang="en-US" sz="2800" dirty="0">
                <a:solidFill>
                  <a:srgbClr val="0070C0"/>
                </a:solidFill>
                <a:cs typeface="Arial" charset="0"/>
              </a:rPr>
              <a:t>Does a proposed project meet some preset standard of acceptance?</a:t>
            </a:r>
          </a:p>
          <a:p>
            <a:pPr lvl="1" eaLnBrk="1" hangingPunct="1">
              <a:buFont typeface="Calibri Light" charset="0"/>
              <a:buAutoNum type="arabicPeriod"/>
            </a:pPr>
            <a:r>
              <a:rPr lang="en-US" sz="2800" b="1" dirty="0">
                <a:solidFill>
                  <a:srgbClr val="0070C0"/>
                </a:solidFill>
                <a:cs typeface="Arial" charset="0"/>
              </a:rPr>
              <a:t>Preference decisions. </a:t>
            </a:r>
            <a:r>
              <a:rPr lang="en-US" sz="2800" dirty="0">
                <a:solidFill>
                  <a:srgbClr val="0070C0"/>
                </a:solidFill>
                <a:cs typeface="Arial" charset="0"/>
              </a:rPr>
              <a:t>Selecting from among several competing courses of action</a:t>
            </a:r>
            <a:r>
              <a:rPr lang="en-US" sz="2800" dirty="0">
                <a:solidFill>
                  <a:srgbClr val="487B78"/>
                </a:solidFill>
                <a:cs typeface="Arial" charset="0"/>
              </a:rPr>
              <a:t>. </a:t>
            </a:r>
          </a:p>
          <a:p>
            <a:pPr eaLnBrk="1" hangingPunct="1"/>
            <a:endParaRPr lang="en-US" dirty="0"/>
          </a:p>
        </p:txBody>
      </p:sp>
      <p:sp>
        <p:nvSpPr>
          <p:cNvPr id="4" name="TextBox 3">
            <a:extLst>
              <a:ext uri="{FF2B5EF4-FFF2-40B4-BE49-F238E27FC236}">
                <a16:creationId xmlns:a16="http://schemas.microsoft.com/office/drawing/2014/main" id="{FADAAD62-A78C-4148-BBEE-7B33B4ACB74B}"/>
              </a:ext>
            </a:extLst>
          </p:cNvPr>
          <p:cNvSpPr txBox="1"/>
          <p:nvPr/>
        </p:nvSpPr>
        <p:spPr>
          <a:xfrm>
            <a:off x="8610600" y="151015"/>
            <a:ext cx="762000" cy="253916"/>
          </a:xfrm>
          <a:prstGeom prst="rect">
            <a:avLst/>
          </a:prstGeom>
          <a:noFill/>
        </p:spPr>
        <p:txBody>
          <a:bodyPr wrap="square" rtlCol="0">
            <a:spAutoFit/>
          </a:bodyPr>
          <a:lstStyle/>
          <a:p>
            <a:r>
              <a:rPr lang="en-US" sz="1050" dirty="0"/>
              <a:t>14-3</a:t>
            </a:r>
          </a:p>
        </p:txBody>
      </p:sp>
      <p:pic>
        <p:nvPicPr>
          <p:cNvPr id="5" name="Picture 3">
            <a:extLst>
              <a:ext uri="{FF2B5EF4-FFF2-40B4-BE49-F238E27FC236}">
                <a16:creationId xmlns:a16="http://schemas.microsoft.com/office/drawing/2014/main" id="{D9E966BD-779C-4084-92EE-E64CC641879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4753" name="Object 2"/>
          <p:cNvGraphicFramePr>
            <a:graphicFrameLocks/>
          </p:cNvGraphicFramePr>
          <p:nvPr/>
        </p:nvGraphicFramePr>
        <p:xfrm>
          <a:off x="228600" y="1447800"/>
          <a:ext cx="8467725" cy="2630488"/>
        </p:xfrm>
        <a:graphic>
          <a:graphicData uri="http://schemas.openxmlformats.org/presentationml/2006/ole">
            <mc:AlternateContent xmlns:mc="http://schemas.openxmlformats.org/markup-compatibility/2006">
              <mc:Choice xmlns:v="urn:schemas-microsoft-com:vml" Requires="v">
                <p:oleObj spid="_x0000_s74768" name="Worksheet" r:id="rId4" imgW="4673600" imgH="1625600" progId="Excel.Sheet.8">
                  <p:embed/>
                </p:oleObj>
              </mc:Choice>
              <mc:Fallback>
                <p:oleObj name="Worksheet" r:id="rId4" imgW="4673600" imgH="1625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447800"/>
                        <a:ext cx="8467725" cy="263048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4754" name="Rectangle 1027"/>
          <p:cNvSpPr>
            <a:spLocks noChangeArrowheads="1"/>
          </p:cNvSpPr>
          <p:nvPr/>
        </p:nvSpPr>
        <p:spPr bwMode="auto">
          <a:xfrm>
            <a:off x="533400" y="4527550"/>
            <a:ext cx="8151813" cy="9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spAutoFit/>
          </a:bodyPr>
          <a:lstStyle/>
          <a:p>
            <a:pPr algn="ctr" eaLnBrk="1" hangingPunct="1">
              <a:lnSpc>
                <a:spcPct val="95000"/>
              </a:lnSpc>
            </a:pPr>
            <a:r>
              <a:rPr lang="en-US" sz="2800" b="1"/>
              <a:t>Accept the contract because the project has a </a:t>
            </a:r>
            <a:r>
              <a:rPr lang="en-US" sz="2800" b="1">
                <a:solidFill>
                  <a:srgbClr val="0000CC"/>
                </a:solidFill>
              </a:rPr>
              <a:t>positive</a:t>
            </a:r>
            <a:r>
              <a:rPr lang="en-US" sz="2800" b="1">
                <a:solidFill>
                  <a:srgbClr val="008000"/>
                </a:solidFill>
              </a:rPr>
              <a:t> </a:t>
            </a:r>
            <a:r>
              <a:rPr lang="en-US" sz="2800" b="1"/>
              <a:t>net present value.</a:t>
            </a:r>
          </a:p>
        </p:txBody>
      </p:sp>
      <p:sp>
        <p:nvSpPr>
          <p:cNvPr id="64515" name="Rectangle 1028"/>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dirty="0">
                <a:latin typeface="Calibri Light" charset="0"/>
                <a:ea typeface="ＭＳ Ｐゴシック" charset="0"/>
                <a:cs typeface="ＭＳ Ｐゴシック" charset="0"/>
              </a:rPr>
              <a:t> – Part 10</a:t>
            </a:r>
            <a:endParaRPr lang="en-US" sz="3600" dirty="0">
              <a:latin typeface="Calibri Light" charset="0"/>
              <a:ea typeface="MS PGothic" charset="0"/>
              <a:cs typeface="ＭＳ Ｐゴシック" charset="0"/>
            </a:endParaRPr>
          </a:p>
        </p:txBody>
      </p:sp>
      <p:sp>
        <p:nvSpPr>
          <p:cNvPr id="5" name="TextBox 4">
            <a:extLst>
              <a:ext uri="{FF2B5EF4-FFF2-40B4-BE49-F238E27FC236}">
                <a16:creationId xmlns:a16="http://schemas.microsoft.com/office/drawing/2014/main" id="{AE8E3653-F37C-492E-A4D0-10D2D95D3917}"/>
              </a:ext>
            </a:extLst>
          </p:cNvPr>
          <p:cNvSpPr txBox="1"/>
          <p:nvPr/>
        </p:nvSpPr>
        <p:spPr>
          <a:xfrm>
            <a:off x="8393084" y="152400"/>
            <a:ext cx="762000" cy="253916"/>
          </a:xfrm>
          <a:prstGeom prst="rect">
            <a:avLst/>
          </a:prstGeom>
          <a:noFill/>
        </p:spPr>
        <p:txBody>
          <a:bodyPr wrap="square" rtlCol="0">
            <a:spAutoFit/>
          </a:bodyPr>
          <a:lstStyle/>
          <a:p>
            <a:r>
              <a:rPr lang="en-US" sz="1050" dirty="0"/>
              <a:t>14-30</a:t>
            </a:r>
          </a:p>
        </p:txBody>
      </p:sp>
      <p:pic>
        <p:nvPicPr>
          <p:cNvPr id="6" name="Picture 3">
            <a:extLst>
              <a:ext uri="{FF2B5EF4-FFF2-40B4-BE49-F238E27FC236}">
                <a16:creationId xmlns:a16="http://schemas.microsoft.com/office/drawing/2014/main" id="{9E9B0D78-422B-43E1-B483-5E4B1219BE54}"/>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2</a:t>
            </a:r>
            <a:endParaRPr lang="en-US" dirty="0">
              <a:latin typeface="Calibri Light" charset="0"/>
              <a:ea typeface="MS PGothic" charset="0"/>
              <a:cs typeface="ＭＳ Ｐゴシック" charset="0"/>
              <a:sym typeface="Wingdings" charset="0"/>
            </a:endParaRPr>
          </a:p>
        </p:txBody>
      </p:sp>
      <p:graphicFrame>
        <p:nvGraphicFramePr>
          <p:cNvPr id="76802" name="Object 2"/>
          <p:cNvGraphicFramePr>
            <a:graphicFrameLocks/>
          </p:cNvGraphicFramePr>
          <p:nvPr/>
        </p:nvGraphicFramePr>
        <p:xfrm>
          <a:off x="992188" y="2362200"/>
          <a:ext cx="7313612" cy="2513013"/>
        </p:xfrm>
        <a:graphic>
          <a:graphicData uri="http://schemas.openxmlformats.org/presentationml/2006/ole">
            <mc:AlternateContent xmlns:mc="http://schemas.openxmlformats.org/markup-compatibility/2006">
              <mc:Choice xmlns:v="urn:schemas-microsoft-com:vml" Requires="v">
                <p:oleObj spid="_x0000_s76817" name="Worksheet" r:id="rId4" imgW="3454400" imgH="1257300" progId="Excel.Sheet.8">
                  <p:embed/>
                </p:oleObj>
              </mc:Choice>
              <mc:Fallback>
                <p:oleObj name="Worksheet" r:id="rId4" imgW="3454400" imgH="12573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3737" t="1961" r="4672" b="3922"/>
                      <a:stretch>
                        <a:fillRect/>
                      </a:stretch>
                    </p:blipFill>
                    <p:spPr bwMode="auto">
                      <a:xfrm>
                        <a:off x="992188" y="2362200"/>
                        <a:ext cx="7313612" cy="2513013"/>
                      </a:xfrm>
                      <a:prstGeom prst="rect">
                        <a:avLst/>
                      </a:prstGeom>
                      <a:noFill/>
                      <a:ln w="28575">
                        <a:solidFill>
                          <a:srgbClr val="008000"/>
                        </a:solidFill>
                        <a:miter lim="800000"/>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6803" name="Rectangle 5"/>
          <p:cNvSpPr>
            <a:spLocks noChangeArrowheads="1"/>
          </p:cNvSpPr>
          <p:nvPr/>
        </p:nvSpPr>
        <p:spPr bwMode="auto">
          <a:xfrm>
            <a:off x="838200" y="4953000"/>
            <a:ext cx="78486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lstStyle/>
          <a:p>
            <a:pPr marL="342900" indent="-342900" eaLnBrk="1" hangingPunct="1">
              <a:spcBef>
                <a:spcPct val="20000"/>
              </a:spcBef>
              <a:buFont typeface="Times" charset="0"/>
              <a:buChar char="•"/>
            </a:pPr>
            <a:r>
              <a:rPr lang="en-US" sz="2200"/>
              <a:t>The working capital would be released at the end of the contract.</a:t>
            </a:r>
          </a:p>
          <a:p>
            <a:pPr marL="342900" indent="-342900" eaLnBrk="1" hangingPunct="1">
              <a:spcBef>
                <a:spcPct val="20000"/>
              </a:spcBef>
              <a:buFont typeface="Times" charset="0"/>
              <a:buChar char="•"/>
            </a:pPr>
            <a:r>
              <a:rPr lang="en-US" sz="2200"/>
              <a:t>Denny Associates requires a 14% return.</a:t>
            </a:r>
          </a:p>
        </p:txBody>
      </p:sp>
      <p:sp>
        <p:nvSpPr>
          <p:cNvPr id="76804" name="TextBox 8"/>
          <p:cNvSpPr txBox="1">
            <a:spLocks noChangeArrowheads="1"/>
          </p:cNvSpPr>
          <p:nvPr/>
        </p:nvSpPr>
        <p:spPr bwMode="auto">
          <a:xfrm>
            <a:off x="457200" y="1447800"/>
            <a:ext cx="84582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r>
              <a:rPr lang="en-US" sz="2400" dirty="0"/>
              <a:t>Denny Associates has been offered a four-year contract to supply the computing requirements for a local bank.</a:t>
            </a:r>
          </a:p>
        </p:txBody>
      </p:sp>
      <p:sp>
        <p:nvSpPr>
          <p:cNvPr id="6" name="TextBox 5">
            <a:extLst>
              <a:ext uri="{FF2B5EF4-FFF2-40B4-BE49-F238E27FC236}">
                <a16:creationId xmlns:a16="http://schemas.microsoft.com/office/drawing/2014/main" id="{917405A4-A5E9-44DC-987F-3D0442ECAC2A}"/>
              </a:ext>
            </a:extLst>
          </p:cNvPr>
          <p:cNvSpPr txBox="1"/>
          <p:nvPr/>
        </p:nvSpPr>
        <p:spPr>
          <a:xfrm>
            <a:off x="8393084" y="152400"/>
            <a:ext cx="762000" cy="253916"/>
          </a:xfrm>
          <a:prstGeom prst="rect">
            <a:avLst/>
          </a:prstGeom>
          <a:noFill/>
        </p:spPr>
        <p:txBody>
          <a:bodyPr wrap="square" rtlCol="0">
            <a:spAutoFit/>
          </a:bodyPr>
          <a:lstStyle/>
          <a:p>
            <a:r>
              <a:rPr lang="en-US" sz="1050" dirty="0"/>
              <a:t>14-31</a:t>
            </a:r>
          </a:p>
        </p:txBody>
      </p:sp>
      <p:pic>
        <p:nvPicPr>
          <p:cNvPr id="7" name="Picture 3">
            <a:extLst>
              <a:ext uri="{FF2B5EF4-FFF2-40B4-BE49-F238E27FC236}">
                <a16:creationId xmlns:a16="http://schemas.microsoft.com/office/drawing/2014/main" id="{54964C61-C272-49D4-807F-811137E9D279}"/>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pull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2a</a:t>
            </a:r>
            <a:endParaRPr lang="en-US" dirty="0">
              <a:latin typeface="Calibri Light" charset="0"/>
              <a:ea typeface="MS PGothic" charset="0"/>
              <a:cs typeface="ＭＳ Ｐゴシック" charset="0"/>
              <a:sym typeface="Wingdings" charset="0"/>
            </a:endParaRPr>
          </a:p>
        </p:txBody>
      </p:sp>
      <p:sp>
        <p:nvSpPr>
          <p:cNvPr id="9" name="Rectangle 2"/>
          <p:cNvSpPr txBox="1">
            <a:spLocks noChangeArrowheads="1"/>
          </p:cNvSpPr>
          <p:nvPr/>
        </p:nvSpPr>
        <p:spPr bwMode="auto">
          <a:xfrm>
            <a:off x="457200" y="1847850"/>
            <a:ext cx="8229600" cy="4324350"/>
          </a:xfrm>
          <a:prstGeom prst="rect">
            <a:avLst/>
          </a:prstGeom>
          <a:solidFill>
            <a:schemeClr val="accent1">
              <a:lumMod val="20000"/>
              <a:lumOff val="80000"/>
            </a:schemeClr>
          </a:solidFill>
          <a:ln w="9525">
            <a:solidFill>
              <a:schemeClr val="accent6">
                <a:lumMod val="50000"/>
              </a:schemeClr>
            </a:solidFill>
            <a:miter lim="800000"/>
            <a:headEnd/>
            <a:tailEnd/>
          </a:ln>
        </p:spPr>
        <p:txBody>
          <a:bodyPr/>
          <a:lstStyle/>
          <a:p>
            <a:pPr>
              <a:spcBef>
                <a:spcPts val="300"/>
              </a:spcBef>
              <a:buClr>
                <a:srgbClr val="A04DA3"/>
              </a:buClr>
              <a:buFont typeface="Georgia" pitchFamily="18" charset="0"/>
              <a:buNone/>
              <a:defRPr/>
            </a:pPr>
            <a:r>
              <a:rPr lang="en-US" sz="2800" dirty="0">
                <a:latin typeface="Arial" panose="020B0604020202020204" pitchFamily="34" charset="0"/>
                <a:ea typeface="ＭＳ Ｐゴシック" pitchFamily="34" charset="-128"/>
                <a:cs typeface="Arial" pitchFamily="34" charset="0"/>
              </a:rPr>
              <a:t>What is the net present value of the contract with the local bank?</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a. $150,000</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b. $  28,230</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c. $  92,340</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d. $132,916</a:t>
            </a:r>
          </a:p>
        </p:txBody>
      </p:sp>
      <p:sp>
        <p:nvSpPr>
          <p:cNvPr id="4" name="TextBox 3">
            <a:extLst>
              <a:ext uri="{FF2B5EF4-FFF2-40B4-BE49-F238E27FC236}">
                <a16:creationId xmlns:a16="http://schemas.microsoft.com/office/drawing/2014/main" id="{619B3901-5D27-4731-9A97-D1C0445CC086}"/>
              </a:ext>
            </a:extLst>
          </p:cNvPr>
          <p:cNvSpPr txBox="1"/>
          <p:nvPr/>
        </p:nvSpPr>
        <p:spPr>
          <a:xfrm>
            <a:off x="8393084" y="152400"/>
            <a:ext cx="762000" cy="253916"/>
          </a:xfrm>
          <a:prstGeom prst="rect">
            <a:avLst/>
          </a:prstGeom>
          <a:noFill/>
        </p:spPr>
        <p:txBody>
          <a:bodyPr wrap="square" rtlCol="0">
            <a:spAutoFit/>
          </a:bodyPr>
          <a:lstStyle/>
          <a:p>
            <a:r>
              <a:rPr lang="en-US" sz="1050" dirty="0"/>
              <a:t>14-32</a:t>
            </a:r>
          </a:p>
        </p:txBody>
      </p:sp>
      <p:pic>
        <p:nvPicPr>
          <p:cNvPr id="5" name="Picture 3">
            <a:extLst>
              <a:ext uri="{FF2B5EF4-FFF2-40B4-BE49-F238E27FC236}">
                <a16:creationId xmlns:a16="http://schemas.microsoft.com/office/drawing/2014/main" id="{B873E298-4F4E-4D77-AA48-D83A4BAC5DC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457200" y="1847850"/>
            <a:ext cx="8229600" cy="4324350"/>
          </a:xfrm>
          <a:prstGeom prst="rect">
            <a:avLst/>
          </a:prstGeom>
          <a:solidFill>
            <a:schemeClr val="accent1">
              <a:lumMod val="20000"/>
              <a:lumOff val="80000"/>
            </a:schemeClr>
          </a:solidFill>
          <a:ln w="9525">
            <a:solidFill>
              <a:schemeClr val="accent6">
                <a:lumMod val="50000"/>
              </a:schemeClr>
            </a:solidFill>
            <a:miter lim="800000"/>
            <a:headEnd/>
            <a:tailEnd/>
          </a:ln>
        </p:spPr>
        <p:txBody>
          <a:bodyPr/>
          <a:lstStyle/>
          <a:p>
            <a:pPr>
              <a:spcBef>
                <a:spcPts val="300"/>
              </a:spcBef>
              <a:buClr>
                <a:srgbClr val="A04DA3"/>
              </a:buClr>
              <a:buFont typeface="Georgia" pitchFamily="18" charset="0"/>
              <a:buNone/>
              <a:defRPr/>
            </a:pPr>
            <a:r>
              <a:rPr lang="en-US" sz="2800" dirty="0">
                <a:latin typeface="Arial" panose="020B0604020202020204" pitchFamily="34" charset="0"/>
                <a:ea typeface="ＭＳ Ｐゴシック" pitchFamily="34" charset="-128"/>
                <a:cs typeface="Arial" pitchFamily="34" charset="0"/>
              </a:rPr>
              <a:t>What is the net present value of the contract with the local bank?</a:t>
            </a:r>
          </a:p>
          <a:p>
            <a:pPr marL="657225" lvl="1" indent="-246063">
              <a:spcBef>
                <a:spcPts val="300"/>
              </a:spcBef>
              <a:buClr>
                <a:schemeClr val="accent2"/>
              </a:buClr>
              <a:defRPr/>
            </a:pPr>
            <a:r>
              <a:rPr lang="en-US" sz="2800" dirty="0">
                <a:solidFill>
                  <a:schemeClr val="bg1">
                    <a:lumMod val="85000"/>
                  </a:schemeClr>
                </a:solidFill>
                <a:latin typeface="Arial" panose="020B0604020202020204" pitchFamily="34" charset="0"/>
                <a:ea typeface="ＭＳ Ｐゴシック" pitchFamily="34" charset="-128"/>
                <a:cs typeface="Arial" pitchFamily="34" charset="0"/>
              </a:rPr>
              <a:t>a. $150,000</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b. $  28,230</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c. $  92,340</a:t>
            </a:r>
          </a:p>
          <a:p>
            <a:pPr marL="657225" lvl="1" indent="-246063">
              <a:spcBef>
                <a:spcPts val="300"/>
              </a:spcBef>
              <a:buClr>
                <a:schemeClr val="accent2"/>
              </a:buClr>
              <a:defRPr/>
            </a:pPr>
            <a:r>
              <a:rPr lang="en-US" sz="2800" dirty="0">
                <a:solidFill>
                  <a:schemeClr val="accent2"/>
                </a:solidFill>
                <a:latin typeface="Arial" panose="020B0604020202020204" pitchFamily="34" charset="0"/>
                <a:ea typeface="ＭＳ Ｐゴシック" pitchFamily="34" charset="-128"/>
                <a:cs typeface="Arial" pitchFamily="34" charset="0"/>
              </a:rPr>
              <a:t>d. $132,916</a:t>
            </a:r>
          </a:p>
        </p:txBody>
      </p:sp>
      <p:sp>
        <p:nvSpPr>
          <p:cNvPr id="70658" name="Rectangle 3"/>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2b</a:t>
            </a:r>
            <a:endParaRPr lang="en-US" dirty="0">
              <a:latin typeface="Calibri Light" charset="0"/>
              <a:ea typeface="MS PGothic" charset="0"/>
              <a:cs typeface="ＭＳ Ｐゴシック" charset="0"/>
              <a:sym typeface="Wingdings" charset="0"/>
            </a:endParaRPr>
          </a:p>
        </p:txBody>
      </p:sp>
      <p:sp>
        <p:nvSpPr>
          <p:cNvPr id="80899" name="Oval 4"/>
          <p:cNvSpPr>
            <a:spLocks noChangeArrowheads="1"/>
          </p:cNvSpPr>
          <p:nvPr/>
        </p:nvSpPr>
        <p:spPr bwMode="auto">
          <a:xfrm>
            <a:off x="739775" y="3141663"/>
            <a:ext cx="635000" cy="635000"/>
          </a:xfrm>
          <a:prstGeom prst="ellipse">
            <a:avLst/>
          </a:prstGeom>
          <a:noFill/>
          <a:ln w="50799">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graphicFrame>
        <p:nvGraphicFramePr>
          <p:cNvPr id="80900" name="Object 2"/>
          <p:cNvGraphicFramePr>
            <a:graphicFrameLocks/>
          </p:cNvGraphicFramePr>
          <p:nvPr/>
        </p:nvGraphicFramePr>
        <p:xfrm>
          <a:off x="304800" y="3810000"/>
          <a:ext cx="8458200" cy="2438400"/>
        </p:xfrm>
        <a:graphic>
          <a:graphicData uri="http://schemas.openxmlformats.org/presentationml/2006/ole">
            <mc:AlternateContent xmlns:mc="http://schemas.openxmlformats.org/markup-compatibility/2006">
              <mc:Choice xmlns:v="urn:schemas-microsoft-com:vml" Requires="v">
                <p:oleObj spid="_x0000_s80913" name="Worksheet" r:id="rId4" imgW="4660900" imgH="1612900" progId="Excel.Sheet.8">
                  <p:embed/>
                </p:oleObj>
              </mc:Choice>
              <mc:Fallback>
                <p:oleObj name="Worksheet" r:id="rId4" imgW="4660900" imgH="16129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304800" y="3810000"/>
                        <a:ext cx="8458200" cy="2438400"/>
                      </a:xfrm>
                      <a:prstGeom prst="rect">
                        <a:avLst/>
                      </a:prstGeom>
                      <a:noFill/>
                      <a:ln w="28575">
                        <a:solidFill>
                          <a:schemeClr val="tx1"/>
                        </a:solidFill>
                        <a:miter lim="800000"/>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 name="TextBox 6">
            <a:extLst>
              <a:ext uri="{FF2B5EF4-FFF2-40B4-BE49-F238E27FC236}">
                <a16:creationId xmlns:a16="http://schemas.microsoft.com/office/drawing/2014/main" id="{6BF53E7C-21E9-46FA-8B78-A59ADD74CEA1}"/>
              </a:ext>
            </a:extLst>
          </p:cNvPr>
          <p:cNvSpPr txBox="1"/>
          <p:nvPr/>
        </p:nvSpPr>
        <p:spPr>
          <a:xfrm>
            <a:off x="8393084" y="152400"/>
            <a:ext cx="762000" cy="253916"/>
          </a:xfrm>
          <a:prstGeom prst="rect">
            <a:avLst/>
          </a:prstGeom>
          <a:noFill/>
        </p:spPr>
        <p:txBody>
          <a:bodyPr wrap="square" rtlCol="0">
            <a:spAutoFit/>
          </a:bodyPr>
          <a:lstStyle/>
          <a:p>
            <a:r>
              <a:rPr lang="en-US" sz="1050" dirty="0"/>
              <a:t>14-33</a:t>
            </a:r>
          </a:p>
        </p:txBody>
      </p:sp>
      <p:pic>
        <p:nvPicPr>
          <p:cNvPr id="8" name="Picture 3">
            <a:extLst>
              <a:ext uri="{FF2B5EF4-FFF2-40B4-BE49-F238E27FC236}">
                <a16:creationId xmlns:a16="http://schemas.microsoft.com/office/drawing/2014/main" id="{89F54F9B-B440-4070-B0C8-366C7E6C972F}"/>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4"/>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11</a:t>
            </a:r>
            <a:endParaRPr lang="en-US" sz="3600" dirty="0">
              <a:latin typeface="Calibri Light" charset="0"/>
              <a:ea typeface="MS PGothic" charset="0"/>
              <a:cs typeface="ＭＳ Ｐゴシック" charset="0"/>
            </a:endParaRPr>
          </a:p>
        </p:txBody>
      </p:sp>
      <p:graphicFrame>
        <p:nvGraphicFramePr>
          <p:cNvPr id="82946" name="Object 2"/>
          <p:cNvGraphicFramePr>
            <a:graphicFrameLocks/>
          </p:cNvGraphicFramePr>
          <p:nvPr/>
        </p:nvGraphicFramePr>
        <p:xfrm>
          <a:off x="1066800" y="3200400"/>
          <a:ext cx="6781800" cy="3048000"/>
        </p:xfrm>
        <a:graphic>
          <a:graphicData uri="http://schemas.openxmlformats.org/presentationml/2006/ole">
            <mc:AlternateContent xmlns:mc="http://schemas.openxmlformats.org/markup-compatibility/2006">
              <mc:Choice xmlns:v="urn:schemas-microsoft-com:vml" Requires="v">
                <p:oleObj spid="_x0000_s82960" name="Worksheet" r:id="rId4" imgW="3467100" imgH="1778000" progId="Excel.Sheet.8">
                  <p:embed/>
                </p:oleObj>
              </mc:Choice>
              <mc:Fallback>
                <p:oleObj name="Worksheet" r:id="rId4" imgW="3467100" imgH="17780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3737" t="1961" r="4672" b="3922"/>
                      <a:stretch>
                        <a:fillRect/>
                      </a:stretch>
                    </p:blipFill>
                    <p:spPr bwMode="auto">
                      <a:xfrm>
                        <a:off x="1066800" y="3200400"/>
                        <a:ext cx="6781800" cy="3048000"/>
                      </a:xfrm>
                      <a:prstGeom prst="rect">
                        <a:avLst/>
                      </a:prstGeom>
                      <a:noFill/>
                      <a:ln w="28575">
                        <a:solidFill>
                          <a:srgbClr val="008000"/>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82947" name="TextBox 6"/>
          <p:cNvSpPr txBox="1">
            <a:spLocks noChangeArrowheads="1"/>
          </p:cNvSpPr>
          <p:nvPr/>
        </p:nvSpPr>
        <p:spPr bwMode="auto">
          <a:xfrm>
            <a:off x="152400" y="1636713"/>
            <a:ext cx="8839200" cy="138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r>
              <a:rPr lang="en-US" sz="2800"/>
              <a:t>Let’s look at another way to calculate the NPV.</a:t>
            </a:r>
          </a:p>
          <a:p>
            <a:pPr algn="ctr" eaLnBrk="1" hangingPunct="1"/>
            <a:r>
              <a:rPr lang="en-US" sz="2800"/>
              <a:t>Lester Company has been offered a five-year contract to provide component parts for a large manufacturer.</a:t>
            </a:r>
          </a:p>
        </p:txBody>
      </p:sp>
      <p:sp>
        <p:nvSpPr>
          <p:cNvPr id="5" name="TextBox 4">
            <a:extLst>
              <a:ext uri="{FF2B5EF4-FFF2-40B4-BE49-F238E27FC236}">
                <a16:creationId xmlns:a16="http://schemas.microsoft.com/office/drawing/2014/main" id="{6C7968E7-4B6E-48D7-8A5B-1C4EFB5F1038}"/>
              </a:ext>
            </a:extLst>
          </p:cNvPr>
          <p:cNvSpPr txBox="1"/>
          <p:nvPr/>
        </p:nvSpPr>
        <p:spPr>
          <a:xfrm>
            <a:off x="8393084" y="152400"/>
            <a:ext cx="762000" cy="253916"/>
          </a:xfrm>
          <a:prstGeom prst="rect">
            <a:avLst/>
          </a:prstGeom>
          <a:noFill/>
        </p:spPr>
        <p:txBody>
          <a:bodyPr wrap="square" rtlCol="0">
            <a:spAutoFit/>
          </a:bodyPr>
          <a:lstStyle/>
          <a:p>
            <a:r>
              <a:rPr lang="en-US" sz="1050" dirty="0"/>
              <a:t>14-34</a:t>
            </a:r>
          </a:p>
        </p:txBody>
      </p:sp>
      <p:pic>
        <p:nvPicPr>
          <p:cNvPr id="6" name="Picture 3">
            <a:extLst>
              <a:ext uri="{FF2B5EF4-FFF2-40B4-BE49-F238E27FC236}">
                <a16:creationId xmlns:a16="http://schemas.microsoft.com/office/drawing/2014/main" id="{2EA0F9DF-EFC9-4FEE-B633-3ED0AA529502}"/>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pull dir="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3" name="Rectangle 466"/>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12</a:t>
            </a:r>
            <a:endParaRPr lang="en-US" sz="3600" dirty="0">
              <a:latin typeface="Calibri Light" charset="0"/>
              <a:ea typeface="MS PGothic" charset="0"/>
              <a:cs typeface="ＭＳ Ｐゴシック" charset="0"/>
            </a:endParaRPr>
          </a:p>
        </p:txBody>
      </p:sp>
      <p:sp>
        <p:nvSpPr>
          <p:cNvPr id="7" name="TextBox 6"/>
          <p:cNvSpPr txBox="1"/>
          <p:nvPr/>
        </p:nvSpPr>
        <p:spPr>
          <a:xfrm>
            <a:off x="441325" y="2133600"/>
            <a:ext cx="8305800" cy="2862322"/>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3000" dirty="0"/>
              <a:t>At the end of five years the working capital will be released and may be used elsewhere by Lester.</a:t>
            </a:r>
          </a:p>
          <a:p>
            <a:pPr eaLnBrk="1" hangingPunct="1"/>
            <a:r>
              <a:rPr lang="en-US" sz="3000" dirty="0"/>
              <a:t>Lester Company uses a discount rate of 11%.</a:t>
            </a:r>
          </a:p>
          <a:p>
            <a:pPr eaLnBrk="1" hangingPunct="1"/>
            <a:r>
              <a:rPr lang="en-US" sz="3000" dirty="0"/>
              <a:t>Should the contract be accepted?</a:t>
            </a:r>
          </a:p>
        </p:txBody>
      </p:sp>
      <p:sp>
        <p:nvSpPr>
          <p:cNvPr id="4" name="TextBox 3">
            <a:extLst>
              <a:ext uri="{FF2B5EF4-FFF2-40B4-BE49-F238E27FC236}">
                <a16:creationId xmlns:a16="http://schemas.microsoft.com/office/drawing/2014/main" id="{A6DA8542-3B00-49BC-8EE7-88D1F67DD0DF}"/>
              </a:ext>
            </a:extLst>
          </p:cNvPr>
          <p:cNvSpPr txBox="1"/>
          <p:nvPr/>
        </p:nvSpPr>
        <p:spPr>
          <a:xfrm>
            <a:off x="8393084" y="152400"/>
            <a:ext cx="762000" cy="253916"/>
          </a:xfrm>
          <a:prstGeom prst="rect">
            <a:avLst/>
          </a:prstGeom>
          <a:noFill/>
        </p:spPr>
        <p:txBody>
          <a:bodyPr wrap="square" rtlCol="0">
            <a:spAutoFit/>
          </a:bodyPr>
          <a:lstStyle/>
          <a:p>
            <a:r>
              <a:rPr lang="en-US" sz="1050" dirty="0"/>
              <a:t>14-35</a:t>
            </a:r>
          </a:p>
        </p:txBody>
      </p:sp>
      <p:pic>
        <p:nvPicPr>
          <p:cNvPr id="5" name="Picture 3">
            <a:extLst>
              <a:ext uri="{FF2B5EF4-FFF2-40B4-BE49-F238E27FC236}">
                <a16:creationId xmlns:a16="http://schemas.microsoft.com/office/drawing/2014/main" id="{A1C19357-2B6F-41A7-8790-732F5420434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7041" name="Object 2"/>
          <p:cNvGraphicFramePr>
            <a:graphicFrameLocks/>
          </p:cNvGraphicFramePr>
          <p:nvPr/>
        </p:nvGraphicFramePr>
        <p:xfrm>
          <a:off x="228600" y="1600200"/>
          <a:ext cx="8467725" cy="3424238"/>
        </p:xfrm>
        <a:graphic>
          <a:graphicData uri="http://schemas.openxmlformats.org/presentationml/2006/ole">
            <mc:AlternateContent xmlns:mc="http://schemas.openxmlformats.org/markup-compatibility/2006">
              <mc:Choice xmlns:v="urn:schemas-microsoft-com:vml" Requires="v">
                <p:oleObj spid="_x0000_s87057" name="Worksheet" r:id="rId4" imgW="4673600" imgH="2108200" progId="Excel.Sheet.8">
                  <p:embed/>
                </p:oleObj>
              </mc:Choice>
              <mc:Fallback>
                <p:oleObj name="Worksheet" r:id="rId4" imgW="4673600" imgH="21082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600200"/>
                        <a:ext cx="8467725" cy="342423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6802" name="Rectangle 5"/>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13</a:t>
            </a:r>
            <a:endParaRPr lang="en-US" sz="3600" dirty="0">
              <a:latin typeface="Calibri Light" charset="0"/>
              <a:ea typeface="MS PGothic" charset="0"/>
              <a:cs typeface="ＭＳ Ｐゴシック" charset="0"/>
            </a:endParaRPr>
          </a:p>
        </p:txBody>
      </p:sp>
      <p:sp>
        <p:nvSpPr>
          <p:cNvPr id="14" name="Rectangle 13"/>
          <p:cNvSpPr/>
          <p:nvPr/>
        </p:nvSpPr>
        <p:spPr>
          <a:xfrm>
            <a:off x="76200" y="4643438"/>
            <a:ext cx="8991600" cy="1384995"/>
          </a:xfrm>
          <a:prstGeom prst="rect">
            <a:avLst/>
          </a:prstGeom>
          <a:solidFill>
            <a:schemeClr val="bg2">
              <a:lumMod val="90000"/>
            </a:schemeClr>
          </a:solidFill>
          <a:ln>
            <a:solidFill>
              <a:schemeClr val="tx1"/>
            </a:solidFill>
          </a:ln>
        </p:spPr>
        <p:txBody>
          <a:bodyPr wrap="square">
            <a:spAutoFit/>
          </a:bodyPr>
          <a:lstStyle/>
          <a:p>
            <a:pPr algn="ctr" eaLnBrk="1" hangingPunct="1"/>
            <a:r>
              <a:rPr lang="en-US" sz="2800" dirty="0"/>
              <a:t>Since the investments in equipment (</a:t>
            </a:r>
            <a:r>
              <a:rPr lang="en-US" sz="2800" b="1" dirty="0"/>
              <a:t>$160,000</a:t>
            </a:r>
            <a:r>
              <a:rPr lang="en-US" sz="2800" dirty="0"/>
              <a:t>) and working capital (</a:t>
            </a:r>
            <a:r>
              <a:rPr lang="en-US" sz="2800" b="1" dirty="0"/>
              <a:t>$100,000</a:t>
            </a:r>
            <a:r>
              <a:rPr lang="en-US" sz="2800" dirty="0"/>
              <a:t>) occur immediately, the discounting factor used is </a:t>
            </a:r>
            <a:r>
              <a:rPr lang="en-US" sz="2800" b="1" dirty="0"/>
              <a:t>1.000.</a:t>
            </a:r>
            <a:endParaRPr lang="en-US" sz="2800" dirty="0"/>
          </a:p>
        </p:txBody>
      </p:sp>
      <p:sp>
        <p:nvSpPr>
          <p:cNvPr id="15" name="Oval 4"/>
          <p:cNvSpPr>
            <a:spLocks noChangeArrowheads="1"/>
          </p:cNvSpPr>
          <p:nvPr/>
        </p:nvSpPr>
        <p:spPr bwMode="auto">
          <a:xfrm>
            <a:off x="6019800" y="2114550"/>
            <a:ext cx="1092200" cy="70485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6" name="TextBox 5">
            <a:extLst>
              <a:ext uri="{FF2B5EF4-FFF2-40B4-BE49-F238E27FC236}">
                <a16:creationId xmlns:a16="http://schemas.microsoft.com/office/drawing/2014/main" id="{3C681910-296D-4A0A-9245-20AB5F42A593}"/>
              </a:ext>
            </a:extLst>
          </p:cNvPr>
          <p:cNvSpPr txBox="1"/>
          <p:nvPr/>
        </p:nvSpPr>
        <p:spPr>
          <a:xfrm>
            <a:off x="8393084" y="152400"/>
            <a:ext cx="762000" cy="253916"/>
          </a:xfrm>
          <a:prstGeom prst="rect">
            <a:avLst/>
          </a:prstGeom>
          <a:noFill/>
        </p:spPr>
        <p:txBody>
          <a:bodyPr wrap="square" rtlCol="0">
            <a:spAutoFit/>
          </a:bodyPr>
          <a:lstStyle/>
          <a:p>
            <a:r>
              <a:rPr lang="en-US" sz="1050" dirty="0"/>
              <a:t>14-36</a:t>
            </a:r>
          </a:p>
        </p:txBody>
      </p:sp>
      <p:pic>
        <p:nvPicPr>
          <p:cNvPr id="7" name="Picture 3">
            <a:extLst>
              <a:ext uri="{FF2B5EF4-FFF2-40B4-BE49-F238E27FC236}">
                <a16:creationId xmlns:a16="http://schemas.microsoft.com/office/drawing/2014/main" id="{475A94C9-5254-48F1-ADA7-742755BBD763}"/>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9089" name="Object 2"/>
          <p:cNvGraphicFramePr>
            <a:graphicFrameLocks/>
          </p:cNvGraphicFramePr>
          <p:nvPr/>
        </p:nvGraphicFramePr>
        <p:xfrm>
          <a:off x="228600" y="1600200"/>
          <a:ext cx="8467725" cy="3424238"/>
        </p:xfrm>
        <a:graphic>
          <a:graphicData uri="http://schemas.openxmlformats.org/presentationml/2006/ole">
            <mc:AlternateContent xmlns:mc="http://schemas.openxmlformats.org/markup-compatibility/2006">
              <mc:Choice xmlns:v="urn:schemas-microsoft-com:vml" Requires="v">
                <p:oleObj spid="_x0000_s89105" name="Worksheet" r:id="rId4" imgW="4673600" imgH="2108200" progId="Excel.Sheet.8">
                  <p:embed/>
                </p:oleObj>
              </mc:Choice>
              <mc:Fallback>
                <p:oleObj name="Worksheet" r:id="rId4" imgW="4673600" imgH="21082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600200"/>
                        <a:ext cx="8467725" cy="342423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89090" name="Rectangle 1027"/>
          <p:cNvSpPr>
            <a:spLocks noChangeArrowheads="1"/>
          </p:cNvSpPr>
          <p:nvPr/>
        </p:nvSpPr>
        <p:spPr bwMode="auto">
          <a:xfrm>
            <a:off x="152400" y="5024438"/>
            <a:ext cx="8839200" cy="795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spAutoFit/>
          </a:bodyPr>
          <a:lstStyle/>
          <a:p>
            <a:pPr algn="ctr" eaLnBrk="1" hangingPunct="1">
              <a:lnSpc>
                <a:spcPct val="95000"/>
              </a:lnSpc>
            </a:pPr>
            <a:r>
              <a:rPr lang="en-US" sz="2400"/>
              <a:t>The total cash flows for years 1-5 are discounted to their present values using the discount factors from </a:t>
            </a:r>
            <a:r>
              <a:rPr lang="en-US" sz="2400" b="1"/>
              <a:t>Exhibit 13B-1.</a:t>
            </a:r>
          </a:p>
        </p:txBody>
      </p:sp>
      <p:sp>
        <p:nvSpPr>
          <p:cNvPr id="78851" name="Rectangle 1028"/>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14</a:t>
            </a:r>
            <a:endParaRPr lang="en-US" sz="3600" dirty="0">
              <a:latin typeface="Calibri Light" charset="0"/>
              <a:ea typeface="MS PGothic" charset="0"/>
              <a:cs typeface="ＭＳ Ｐゴシック" charset="0"/>
            </a:endParaRPr>
          </a:p>
        </p:txBody>
      </p:sp>
      <p:sp>
        <p:nvSpPr>
          <p:cNvPr id="6" name="Oval 4"/>
          <p:cNvSpPr>
            <a:spLocks noChangeArrowheads="1"/>
          </p:cNvSpPr>
          <p:nvPr/>
        </p:nvSpPr>
        <p:spPr bwMode="auto">
          <a:xfrm>
            <a:off x="3352800" y="2667000"/>
            <a:ext cx="1092200" cy="205740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7" name="TextBox 6">
            <a:extLst>
              <a:ext uri="{FF2B5EF4-FFF2-40B4-BE49-F238E27FC236}">
                <a16:creationId xmlns:a16="http://schemas.microsoft.com/office/drawing/2014/main" id="{8A0EE328-1C3E-4C86-87D9-09AEA8D4C089}"/>
              </a:ext>
            </a:extLst>
          </p:cNvPr>
          <p:cNvSpPr txBox="1"/>
          <p:nvPr/>
        </p:nvSpPr>
        <p:spPr>
          <a:xfrm>
            <a:off x="8393084" y="152400"/>
            <a:ext cx="762000" cy="253916"/>
          </a:xfrm>
          <a:prstGeom prst="rect">
            <a:avLst/>
          </a:prstGeom>
          <a:noFill/>
        </p:spPr>
        <p:txBody>
          <a:bodyPr wrap="square" rtlCol="0">
            <a:spAutoFit/>
          </a:bodyPr>
          <a:lstStyle/>
          <a:p>
            <a:r>
              <a:rPr lang="en-US" sz="1050" dirty="0"/>
              <a:t>14-37</a:t>
            </a:r>
          </a:p>
        </p:txBody>
      </p:sp>
      <p:pic>
        <p:nvPicPr>
          <p:cNvPr id="8" name="Picture 3">
            <a:extLst>
              <a:ext uri="{FF2B5EF4-FFF2-40B4-BE49-F238E27FC236}">
                <a16:creationId xmlns:a16="http://schemas.microsoft.com/office/drawing/2014/main" id="{94B6BA28-9984-4B34-92C9-A41603500744}"/>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1137" name="Object 2"/>
          <p:cNvGraphicFramePr>
            <a:graphicFrameLocks/>
          </p:cNvGraphicFramePr>
          <p:nvPr/>
        </p:nvGraphicFramePr>
        <p:xfrm>
          <a:off x="228600" y="1600200"/>
          <a:ext cx="8467725" cy="3424238"/>
        </p:xfrm>
        <a:graphic>
          <a:graphicData uri="http://schemas.openxmlformats.org/presentationml/2006/ole">
            <mc:AlternateContent xmlns:mc="http://schemas.openxmlformats.org/markup-compatibility/2006">
              <mc:Choice xmlns:v="urn:schemas-microsoft-com:vml" Requires="v">
                <p:oleObj spid="_x0000_s91154" name="Worksheet" r:id="rId4" imgW="4673600" imgH="2108200" progId="Excel.Sheet.8">
                  <p:embed/>
                </p:oleObj>
              </mc:Choice>
              <mc:Fallback>
                <p:oleObj name="Worksheet" r:id="rId4" imgW="4673600" imgH="21082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600200"/>
                        <a:ext cx="8467725" cy="342423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91138" name="Rectangle 1027"/>
          <p:cNvSpPr>
            <a:spLocks noChangeArrowheads="1"/>
          </p:cNvSpPr>
          <p:nvPr/>
        </p:nvSpPr>
        <p:spPr bwMode="auto">
          <a:xfrm>
            <a:off x="76200" y="5024438"/>
            <a:ext cx="8915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spAutoFit/>
          </a:bodyPr>
          <a:lstStyle/>
          <a:p>
            <a:pPr algn="ctr" eaLnBrk="1" hangingPunct="1">
              <a:lnSpc>
                <a:spcPct val="95000"/>
              </a:lnSpc>
            </a:pPr>
            <a:r>
              <a:rPr lang="en-US" sz="2400"/>
              <a:t>For example, the total cash flows in year 1 of </a:t>
            </a:r>
            <a:r>
              <a:rPr lang="en-US" sz="2400" b="1"/>
              <a:t>$80,000</a:t>
            </a:r>
            <a:r>
              <a:rPr lang="en-US" sz="2400"/>
              <a:t> are multiplied by the discount factor of </a:t>
            </a:r>
            <a:r>
              <a:rPr lang="en-US" sz="2400" b="1"/>
              <a:t>0.901</a:t>
            </a:r>
            <a:r>
              <a:rPr lang="en-US" sz="2400"/>
              <a:t> to derive this future cash flow’s present value of </a:t>
            </a:r>
            <a:r>
              <a:rPr lang="en-US" sz="2400" b="1"/>
              <a:t>$72,080.</a:t>
            </a:r>
          </a:p>
        </p:txBody>
      </p:sp>
      <p:sp>
        <p:nvSpPr>
          <p:cNvPr id="80899" name="Rectangle 1028"/>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15</a:t>
            </a:r>
            <a:endParaRPr lang="en-US" sz="3600" dirty="0">
              <a:latin typeface="Calibri Light" charset="0"/>
              <a:ea typeface="MS PGothic" charset="0"/>
              <a:cs typeface="ＭＳ Ｐゴシック" charset="0"/>
            </a:endParaRPr>
          </a:p>
        </p:txBody>
      </p:sp>
      <p:sp>
        <p:nvSpPr>
          <p:cNvPr id="5" name="Oval 4"/>
          <p:cNvSpPr>
            <a:spLocks noChangeArrowheads="1"/>
          </p:cNvSpPr>
          <p:nvPr/>
        </p:nvSpPr>
        <p:spPr bwMode="auto">
          <a:xfrm>
            <a:off x="6019800" y="2647950"/>
            <a:ext cx="1092200" cy="32385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6" name="Oval 5"/>
          <p:cNvSpPr>
            <a:spLocks noChangeArrowheads="1"/>
          </p:cNvSpPr>
          <p:nvPr/>
        </p:nvSpPr>
        <p:spPr bwMode="auto">
          <a:xfrm>
            <a:off x="3352800" y="2667000"/>
            <a:ext cx="1092200" cy="32385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7" name="TextBox 6">
            <a:extLst>
              <a:ext uri="{FF2B5EF4-FFF2-40B4-BE49-F238E27FC236}">
                <a16:creationId xmlns:a16="http://schemas.microsoft.com/office/drawing/2014/main" id="{BA27331B-F284-4E52-884B-D1822F9BEBC0}"/>
              </a:ext>
            </a:extLst>
          </p:cNvPr>
          <p:cNvSpPr txBox="1"/>
          <p:nvPr/>
        </p:nvSpPr>
        <p:spPr>
          <a:xfrm>
            <a:off x="8393084" y="152400"/>
            <a:ext cx="762000" cy="253916"/>
          </a:xfrm>
          <a:prstGeom prst="rect">
            <a:avLst/>
          </a:prstGeom>
          <a:noFill/>
        </p:spPr>
        <p:txBody>
          <a:bodyPr wrap="square" rtlCol="0">
            <a:spAutoFit/>
          </a:bodyPr>
          <a:lstStyle/>
          <a:p>
            <a:r>
              <a:rPr lang="en-US" sz="1050" dirty="0"/>
              <a:t>14-38</a:t>
            </a:r>
          </a:p>
        </p:txBody>
      </p:sp>
      <p:pic>
        <p:nvPicPr>
          <p:cNvPr id="8" name="Picture 3">
            <a:extLst>
              <a:ext uri="{FF2B5EF4-FFF2-40B4-BE49-F238E27FC236}">
                <a16:creationId xmlns:a16="http://schemas.microsoft.com/office/drawing/2014/main" id="{6C80D5D6-C2B8-4AD1-AC7D-CF06D408939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3185" name="Object 2"/>
          <p:cNvGraphicFramePr>
            <a:graphicFrameLocks/>
          </p:cNvGraphicFramePr>
          <p:nvPr/>
        </p:nvGraphicFramePr>
        <p:xfrm>
          <a:off x="228600" y="1600200"/>
          <a:ext cx="8467725" cy="3424238"/>
        </p:xfrm>
        <a:graphic>
          <a:graphicData uri="http://schemas.openxmlformats.org/presentationml/2006/ole">
            <mc:AlternateContent xmlns:mc="http://schemas.openxmlformats.org/markup-compatibility/2006">
              <mc:Choice xmlns:v="urn:schemas-microsoft-com:vml" Requires="v">
                <p:oleObj spid="_x0000_s93202" name="Worksheet" r:id="rId4" imgW="4673600" imgH="2108200" progId="Excel.Sheet.8">
                  <p:embed/>
                </p:oleObj>
              </mc:Choice>
              <mc:Fallback>
                <p:oleObj name="Worksheet" r:id="rId4" imgW="4673600" imgH="21082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600200"/>
                        <a:ext cx="8467725" cy="342423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93186" name="Rectangle 1027"/>
          <p:cNvSpPr>
            <a:spLocks noChangeArrowheads="1"/>
          </p:cNvSpPr>
          <p:nvPr/>
        </p:nvSpPr>
        <p:spPr bwMode="auto">
          <a:xfrm>
            <a:off x="0" y="5024438"/>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spAutoFit/>
          </a:bodyPr>
          <a:lstStyle/>
          <a:p>
            <a:pPr algn="ctr" eaLnBrk="1" hangingPunct="1">
              <a:lnSpc>
                <a:spcPct val="95000"/>
              </a:lnSpc>
            </a:pPr>
            <a:r>
              <a:rPr lang="en-US" sz="2400"/>
              <a:t>As another example, the total cash flows in year 3 of </a:t>
            </a:r>
            <a:r>
              <a:rPr lang="en-US" sz="2400" b="1"/>
              <a:t>$50,000</a:t>
            </a:r>
            <a:r>
              <a:rPr lang="en-US" sz="2400"/>
              <a:t> are multiplied by the discount factor of </a:t>
            </a:r>
            <a:r>
              <a:rPr lang="en-US" sz="2400" b="1"/>
              <a:t>0.731</a:t>
            </a:r>
            <a:r>
              <a:rPr lang="en-US" sz="2400"/>
              <a:t> to derive this future cash flow’s present value of </a:t>
            </a:r>
            <a:r>
              <a:rPr lang="en-US" sz="2400" b="1"/>
              <a:t>$36,550.</a:t>
            </a:r>
          </a:p>
        </p:txBody>
      </p:sp>
      <p:sp>
        <p:nvSpPr>
          <p:cNvPr id="82947" name="Rectangle 1028"/>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16</a:t>
            </a:r>
            <a:endParaRPr lang="en-US" sz="3600" dirty="0">
              <a:latin typeface="Calibri Light" charset="0"/>
              <a:ea typeface="MS PGothic" charset="0"/>
              <a:cs typeface="ＭＳ Ｐゴシック" charset="0"/>
            </a:endParaRPr>
          </a:p>
        </p:txBody>
      </p:sp>
      <p:sp>
        <p:nvSpPr>
          <p:cNvPr id="9" name="Oval 8"/>
          <p:cNvSpPr>
            <a:spLocks noChangeArrowheads="1"/>
          </p:cNvSpPr>
          <p:nvPr/>
        </p:nvSpPr>
        <p:spPr bwMode="auto">
          <a:xfrm>
            <a:off x="6019800" y="3200400"/>
            <a:ext cx="1092200" cy="32385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10" name="Oval 9"/>
          <p:cNvSpPr>
            <a:spLocks noChangeArrowheads="1"/>
          </p:cNvSpPr>
          <p:nvPr/>
        </p:nvSpPr>
        <p:spPr bwMode="auto">
          <a:xfrm>
            <a:off x="3352800" y="3219450"/>
            <a:ext cx="1092200" cy="323850"/>
          </a:xfrm>
          <a:prstGeom prst="ellipse">
            <a:avLst/>
          </a:prstGeom>
          <a:noFill/>
          <a:ln w="50800">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7" name="TextBox 6">
            <a:extLst>
              <a:ext uri="{FF2B5EF4-FFF2-40B4-BE49-F238E27FC236}">
                <a16:creationId xmlns:a16="http://schemas.microsoft.com/office/drawing/2014/main" id="{286F0165-5C05-40E6-BA6C-E3BB38AFC77D}"/>
              </a:ext>
            </a:extLst>
          </p:cNvPr>
          <p:cNvSpPr txBox="1"/>
          <p:nvPr/>
        </p:nvSpPr>
        <p:spPr>
          <a:xfrm>
            <a:off x="8393084" y="152400"/>
            <a:ext cx="762000" cy="253916"/>
          </a:xfrm>
          <a:prstGeom prst="rect">
            <a:avLst/>
          </a:prstGeom>
          <a:noFill/>
        </p:spPr>
        <p:txBody>
          <a:bodyPr wrap="square" rtlCol="0">
            <a:spAutoFit/>
          </a:bodyPr>
          <a:lstStyle/>
          <a:p>
            <a:r>
              <a:rPr lang="en-US" sz="1050" dirty="0"/>
              <a:t>14-39</a:t>
            </a:r>
          </a:p>
        </p:txBody>
      </p:sp>
      <p:pic>
        <p:nvPicPr>
          <p:cNvPr id="8" name="Picture 3">
            <a:extLst>
              <a:ext uri="{FF2B5EF4-FFF2-40B4-BE49-F238E27FC236}">
                <a16:creationId xmlns:a16="http://schemas.microsoft.com/office/drawing/2014/main" id="{B3E3E19B-D65E-46AB-ABCA-6037E131D4CE}"/>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ＭＳ Ｐゴシック" charset="-128"/>
              </a:rPr>
              <a:t>Cash Flows versus Operating Income</a:t>
            </a:r>
          </a:p>
        </p:txBody>
      </p:sp>
      <p:graphicFrame>
        <p:nvGraphicFramePr>
          <p:cNvPr id="10" name="Diagram 9"/>
          <p:cNvGraphicFramePr/>
          <p:nvPr/>
        </p:nvGraphicFramePr>
        <p:xfrm>
          <a:off x="152400" y="1524000"/>
          <a:ext cx="6096000"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7" name="Rectangle 10"/>
          <p:cNvSpPr>
            <a:spLocks noChangeArrowheads="1"/>
          </p:cNvSpPr>
          <p:nvPr/>
        </p:nvSpPr>
        <p:spPr bwMode="auto">
          <a:xfrm>
            <a:off x="6248400" y="1920875"/>
            <a:ext cx="2895600"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en-US" sz="2400"/>
              <a:t>These methods focus on analyzing the </a:t>
            </a:r>
            <a:r>
              <a:rPr lang="en-US" sz="2400" b="1"/>
              <a:t>cash flows</a:t>
            </a:r>
            <a:r>
              <a:rPr lang="en-US" sz="2400"/>
              <a:t> associated with capital investment projects.</a:t>
            </a:r>
          </a:p>
        </p:txBody>
      </p:sp>
      <p:sp>
        <p:nvSpPr>
          <p:cNvPr id="53249" name="Rectangle 1"/>
          <p:cNvSpPr>
            <a:spLocks noChangeArrowheads="1"/>
          </p:cNvSpPr>
          <p:nvPr/>
        </p:nvSpPr>
        <p:spPr bwMode="auto">
          <a:xfrm>
            <a:off x="0" y="5357813"/>
            <a:ext cx="9144000" cy="830262"/>
          </a:xfrm>
          <a:prstGeom prst="rect">
            <a:avLst/>
          </a:prstGeom>
          <a:solidFill>
            <a:schemeClr val="bg2">
              <a:lumMod val="90000"/>
            </a:schemeClr>
          </a:solidFill>
          <a:ln w="9525">
            <a:solidFill>
              <a:schemeClr val="tx1"/>
            </a:solidFill>
            <a:miter lim="800000"/>
            <a:headEnd/>
            <a:tailEnd/>
          </a:ln>
          <a:effectLst/>
        </p:spPr>
        <p:txBody>
          <a:bodyPr anchor="ctr">
            <a:spAutoFit/>
          </a:bodyPr>
          <a:lstStyle/>
          <a:p>
            <a:pPr algn="ctr">
              <a:tabLst>
                <a:tab pos="1714500" algn="l"/>
              </a:tabLst>
            </a:pPr>
            <a:r>
              <a:rPr lang="en-US" sz="2400"/>
              <a:t>The simple rate of return method focuses on </a:t>
            </a:r>
            <a:r>
              <a:rPr lang="en-US" sz="2400" b="1"/>
              <a:t>incremental net operating income</a:t>
            </a:r>
            <a:r>
              <a:rPr lang="en-US" sz="2400"/>
              <a:t>.</a:t>
            </a:r>
            <a:endParaRPr lang="en-US" sz="2800"/>
          </a:p>
        </p:txBody>
      </p:sp>
      <p:sp>
        <p:nvSpPr>
          <p:cNvPr id="6" name="TextBox 5">
            <a:extLst>
              <a:ext uri="{FF2B5EF4-FFF2-40B4-BE49-F238E27FC236}">
                <a16:creationId xmlns:a16="http://schemas.microsoft.com/office/drawing/2014/main" id="{4DB49EBD-BDE2-4A3F-AC9C-653CF40713A4}"/>
              </a:ext>
            </a:extLst>
          </p:cNvPr>
          <p:cNvSpPr txBox="1"/>
          <p:nvPr/>
        </p:nvSpPr>
        <p:spPr>
          <a:xfrm>
            <a:off x="8610600" y="151015"/>
            <a:ext cx="762000" cy="253916"/>
          </a:xfrm>
          <a:prstGeom prst="rect">
            <a:avLst/>
          </a:prstGeom>
          <a:noFill/>
        </p:spPr>
        <p:txBody>
          <a:bodyPr wrap="square" rtlCol="0">
            <a:spAutoFit/>
          </a:bodyPr>
          <a:lstStyle/>
          <a:p>
            <a:r>
              <a:rPr lang="en-US" sz="1050" dirty="0"/>
              <a:t>14-4</a:t>
            </a:r>
          </a:p>
        </p:txBody>
      </p:sp>
      <p:pic>
        <p:nvPicPr>
          <p:cNvPr id="7" name="Picture 3">
            <a:extLst>
              <a:ext uri="{FF2B5EF4-FFF2-40B4-BE49-F238E27FC236}">
                <a16:creationId xmlns:a16="http://schemas.microsoft.com/office/drawing/2014/main" id="{4AA753BE-7047-4B78-AEBC-39712C68996C}"/>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770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5233" name="Object 2"/>
          <p:cNvGraphicFramePr>
            <a:graphicFrameLocks/>
          </p:cNvGraphicFramePr>
          <p:nvPr/>
        </p:nvGraphicFramePr>
        <p:xfrm>
          <a:off x="228600" y="1600200"/>
          <a:ext cx="8467725" cy="3424238"/>
        </p:xfrm>
        <a:graphic>
          <a:graphicData uri="http://schemas.openxmlformats.org/presentationml/2006/ole">
            <mc:AlternateContent xmlns:mc="http://schemas.openxmlformats.org/markup-compatibility/2006">
              <mc:Choice xmlns:v="urn:schemas-microsoft-com:vml" Requires="v">
                <p:oleObj spid="_x0000_s95248" name="Worksheet" r:id="rId4" imgW="4673600" imgH="2108200" progId="Excel.Sheet.8">
                  <p:embed/>
                </p:oleObj>
              </mc:Choice>
              <mc:Fallback>
                <p:oleObj name="Worksheet" r:id="rId4" imgW="4673600" imgH="21082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228600" y="1600200"/>
                        <a:ext cx="8467725" cy="3424238"/>
                      </a:xfrm>
                      <a:prstGeom prst="rect">
                        <a:avLst/>
                      </a:prstGeom>
                      <a:solidFill>
                        <a:srgbClr val="FFFFFF"/>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1267" name="Rectangle 1027"/>
          <p:cNvSpPr>
            <a:spLocks noChangeArrowheads="1"/>
          </p:cNvSpPr>
          <p:nvPr/>
        </p:nvSpPr>
        <p:spPr bwMode="auto">
          <a:xfrm>
            <a:off x="458788" y="5100638"/>
            <a:ext cx="8151812" cy="1146175"/>
          </a:xfrm>
          <a:prstGeom prst="rect">
            <a:avLst/>
          </a:prstGeom>
          <a:solidFill>
            <a:schemeClr val="bg2">
              <a:lumMod val="90000"/>
            </a:schemeClr>
          </a:solidFill>
          <a:ln w="12700">
            <a:solidFill>
              <a:schemeClr val="tx1"/>
            </a:solidFill>
            <a:miter lim="800000"/>
            <a:headEnd/>
            <a:tailEnd/>
          </a:ln>
        </p:spPr>
        <p:txBody>
          <a:bodyPr lIns="90488" tIns="44450" rIns="90488" bIns="44450">
            <a:spAutoFit/>
          </a:bodyPr>
          <a:lstStyle/>
          <a:p>
            <a:pPr algn="ctr" eaLnBrk="1" hangingPunct="1">
              <a:lnSpc>
                <a:spcPct val="95000"/>
              </a:lnSpc>
            </a:pPr>
            <a:r>
              <a:rPr lang="en-US" sz="2400"/>
              <a:t>The net present value of the investment opportunity is </a:t>
            </a:r>
            <a:r>
              <a:rPr lang="en-US" sz="2400" b="1"/>
              <a:t>$76,015</a:t>
            </a:r>
            <a:r>
              <a:rPr lang="en-US" sz="2400"/>
              <a:t>. Notice this amount equals the net present value from the earlier approach.</a:t>
            </a:r>
            <a:endParaRPr lang="en-US" sz="2400" b="1"/>
          </a:p>
        </p:txBody>
      </p:sp>
      <p:sp>
        <p:nvSpPr>
          <p:cNvPr id="84995" name="Rectangle 1028"/>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17</a:t>
            </a:r>
            <a:endParaRPr lang="en-US" sz="3600" dirty="0">
              <a:latin typeface="Calibri Light" charset="0"/>
              <a:ea typeface="MS PGothic" charset="0"/>
              <a:cs typeface="ＭＳ Ｐゴシック" charset="0"/>
            </a:endParaRPr>
          </a:p>
        </p:txBody>
      </p:sp>
      <p:sp>
        <p:nvSpPr>
          <p:cNvPr id="5" name="TextBox 4">
            <a:extLst>
              <a:ext uri="{FF2B5EF4-FFF2-40B4-BE49-F238E27FC236}">
                <a16:creationId xmlns:a16="http://schemas.microsoft.com/office/drawing/2014/main" id="{B9C4610E-E07C-47A2-8B16-FFA7101903F3}"/>
              </a:ext>
            </a:extLst>
          </p:cNvPr>
          <p:cNvSpPr txBox="1"/>
          <p:nvPr/>
        </p:nvSpPr>
        <p:spPr>
          <a:xfrm>
            <a:off x="8393084" y="152400"/>
            <a:ext cx="762000" cy="253916"/>
          </a:xfrm>
          <a:prstGeom prst="rect">
            <a:avLst/>
          </a:prstGeom>
          <a:noFill/>
        </p:spPr>
        <p:txBody>
          <a:bodyPr wrap="square" rtlCol="0">
            <a:spAutoFit/>
          </a:bodyPr>
          <a:lstStyle/>
          <a:p>
            <a:r>
              <a:rPr lang="en-US" sz="1050" dirty="0"/>
              <a:t>14-40</a:t>
            </a:r>
          </a:p>
        </p:txBody>
      </p:sp>
      <p:pic>
        <p:nvPicPr>
          <p:cNvPr id="6" name="Picture 3">
            <a:extLst>
              <a:ext uri="{FF2B5EF4-FFF2-40B4-BE49-F238E27FC236}">
                <a16:creationId xmlns:a16="http://schemas.microsoft.com/office/drawing/2014/main" id="{E54D2720-F8BA-49D4-B91C-ED9CF738BCDF}"/>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18</a:t>
            </a:r>
            <a:endParaRPr lang="en-US" sz="3600" dirty="0">
              <a:latin typeface="Calibri Light" charset="0"/>
              <a:ea typeface="MS PGothic" charset="0"/>
              <a:cs typeface="ＭＳ Ｐゴシック" charset="0"/>
            </a:endParaRPr>
          </a:p>
        </p:txBody>
      </p:sp>
      <p:sp>
        <p:nvSpPr>
          <p:cNvPr id="97282" name="Content Placeholder 1"/>
          <p:cNvSpPr>
            <a:spLocks noGrp="1"/>
          </p:cNvSpPr>
          <p:nvPr>
            <p:ph idx="1"/>
          </p:nvPr>
        </p:nvSpPr>
        <p:spPr/>
        <p:txBody>
          <a:bodyPr/>
          <a:lstStyle/>
          <a:p>
            <a:pPr marL="0" indent="0">
              <a:buFont typeface="Calibri" charset="0"/>
              <a:buNone/>
            </a:pPr>
            <a:r>
              <a:rPr lang="en-US" sz="2800" b="1">
                <a:latin typeface="Calibri" charset="0"/>
                <a:ea typeface="MS PGothic" charset="0"/>
                <a:cs typeface="ＭＳ Ｐゴシック" charset="0"/>
              </a:rPr>
              <a:t>Once you have computed a net present value, you should interpret the results as follows:</a:t>
            </a:r>
          </a:p>
          <a:p>
            <a:pPr marL="0" indent="0">
              <a:buClr>
                <a:srgbClr val="0070C0"/>
              </a:buClr>
              <a:buFont typeface="Calibri Light" charset="0"/>
              <a:buAutoNum type="arabicPeriod"/>
            </a:pPr>
            <a:r>
              <a:rPr lang="en-US" sz="2800">
                <a:solidFill>
                  <a:srgbClr val="0070C0"/>
                </a:solidFill>
                <a:latin typeface="Calibri" charset="0"/>
                <a:ea typeface="MS PGothic" charset="0"/>
                <a:cs typeface="ＭＳ Ｐゴシック" charset="0"/>
              </a:rPr>
              <a:t>A </a:t>
            </a:r>
            <a:r>
              <a:rPr lang="en-US" sz="2800" b="1">
                <a:solidFill>
                  <a:srgbClr val="0070C0"/>
                </a:solidFill>
                <a:latin typeface="Calibri" charset="0"/>
                <a:ea typeface="MS PGothic" charset="0"/>
                <a:cs typeface="ＭＳ Ｐゴシック" charset="0"/>
              </a:rPr>
              <a:t>positive net present value</a:t>
            </a:r>
            <a:r>
              <a:rPr lang="en-US" sz="2800">
                <a:solidFill>
                  <a:srgbClr val="0070C0"/>
                </a:solidFill>
                <a:latin typeface="Calibri" charset="0"/>
                <a:ea typeface="MS PGothic" charset="0"/>
                <a:cs typeface="ＭＳ Ｐゴシック" charset="0"/>
              </a:rPr>
              <a:t> indicates that the project’s return </a:t>
            </a:r>
            <a:r>
              <a:rPr lang="en-US" sz="2800" b="1">
                <a:solidFill>
                  <a:srgbClr val="0070C0"/>
                </a:solidFill>
                <a:latin typeface="Calibri" charset="0"/>
                <a:ea typeface="MS PGothic" charset="0"/>
                <a:cs typeface="ＭＳ Ｐゴシック" charset="0"/>
              </a:rPr>
              <a:t>exceeds the discount rate.</a:t>
            </a:r>
          </a:p>
          <a:p>
            <a:pPr marL="0" indent="0">
              <a:buClr>
                <a:srgbClr val="0070C0"/>
              </a:buClr>
              <a:buFont typeface="Calibri Light" charset="0"/>
              <a:buAutoNum type="arabicPeriod"/>
            </a:pPr>
            <a:r>
              <a:rPr lang="en-US" sz="2800">
                <a:solidFill>
                  <a:srgbClr val="0070C0"/>
                </a:solidFill>
                <a:latin typeface="Calibri" charset="0"/>
                <a:ea typeface="MS PGothic" charset="0"/>
                <a:cs typeface="ＭＳ Ｐゴシック" charset="0"/>
              </a:rPr>
              <a:t>A </a:t>
            </a:r>
            <a:r>
              <a:rPr lang="en-US" sz="2800" b="1">
                <a:solidFill>
                  <a:srgbClr val="0070C0"/>
                </a:solidFill>
                <a:latin typeface="Calibri" charset="0"/>
                <a:ea typeface="MS PGothic" charset="0"/>
                <a:cs typeface="ＭＳ Ｐゴシック" charset="0"/>
              </a:rPr>
              <a:t>negative net present value</a:t>
            </a:r>
            <a:r>
              <a:rPr lang="en-US" sz="2800">
                <a:solidFill>
                  <a:srgbClr val="0070C0"/>
                </a:solidFill>
                <a:latin typeface="Calibri" charset="0"/>
                <a:ea typeface="MS PGothic" charset="0"/>
                <a:cs typeface="ＭＳ Ｐゴシック" charset="0"/>
              </a:rPr>
              <a:t> indicates that the project’s return is </a:t>
            </a:r>
            <a:r>
              <a:rPr lang="en-US" sz="2800" b="1">
                <a:solidFill>
                  <a:srgbClr val="0070C0"/>
                </a:solidFill>
                <a:latin typeface="Calibri" charset="0"/>
                <a:ea typeface="MS PGothic" charset="0"/>
                <a:cs typeface="ＭＳ Ｐゴシック" charset="0"/>
              </a:rPr>
              <a:t>less than the discount rate.</a:t>
            </a:r>
            <a:endParaRPr lang="en-US" sz="2800">
              <a:solidFill>
                <a:srgbClr val="0070C0"/>
              </a:solidFill>
              <a:latin typeface="Calibri" charset="0"/>
              <a:ea typeface="MS PGothic" charset="0"/>
              <a:cs typeface="ＭＳ Ｐゴシック" charset="0"/>
            </a:endParaRPr>
          </a:p>
          <a:p>
            <a:pPr marL="0" indent="0">
              <a:buClr>
                <a:srgbClr val="0070C0"/>
              </a:buClr>
            </a:pPr>
            <a:endParaRPr lang="en-US" sz="2800">
              <a:latin typeface="Calibri" charset="0"/>
              <a:ea typeface="MS PGothic" charset="0"/>
              <a:cs typeface="ＭＳ Ｐゴシック" charset="0"/>
            </a:endParaRPr>
          </a:p>
        </p:txBody>
      </p:sp>
      <p:sp>
        <p:nvSpPr>
          <p:cNvPr id="4" name="TextBox 3">
            <a:extLst>
              <a:ext uri="{FF2B5EF4-FFF2-40B4-BE49-F238E27FC236}">
                <a16:creationId xmlns:a16="http://schemas.microsoft.com/office/drawing/2014/main" id="{6F0CAFB7-912A-44DE-8A08-3AC75156055C}"/>
              </a:ext>
            </a:extLst>
          </p:cNvPr>
          <p:cNvSpPr txBox="1"/>
          <p:nvPr/>
        </p:nvSpPr>
        <p:spPr>
          <a:xfrm>
            <a:off x="8393084" y="152400"/>
            <a:ext cx="762000" cy="253916"/>
          </a:xfrm>
          <a:prstGeom prst="rect">
            <a:avLst/>
          </a:prstGeom>
          <a:noFill/>
        </p:spPr>
        <p:txBody>
          <a:bodyPr wrap="square" rtlCol="0">
            <a:spAutoFit/>
          </a:bodyPr>
          <a:lstStyle/>
          <a:p>
            <a:r>
              <a:rPr lang="en-US" sz="1050" dirty="0"/>
              <a:t>14-41</a:t>
            </a:r>
          </a:p>
        </p:txBody>
      </p:sp>
      <p:pic>
        <p:nvPicPr>
          <p:cNvPr id="5" name="Picture 3">
            <a:extLst>
              <a:ext uri="{FF2B5EF4-FFF2-40B4-BE49-F238E27FC236}">
                <a16:creationId xmlns:a16="http://schemas.microsoft.com/office/drawing/2014/main" id="{68D265BB-E116-4E41-9635-8984EE97E8F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329" name="Object 2"/>
          <p:cNvGraphicFramePr>
            <a:graphicFrameLocks/>
          </p:cNvGraphicFramePr>
          <p:nvPr/>
        </p:nvGraphicFramePr>
        <p:xfrm>
          <a:off x="800100" y="1600200"/>
          <a:ext cx="7688263" cy="4267200"/>
        </p:xfrm>
        <a:graphic>
          <a:graphicData uri="http://schemas.openxmlformats.org/presentationml/2006/ole">
            <mc:AlternateContent xmlns:mc="http://schemas.openxmlformats.org/markup-compatibility/2006">
              <mc:Choice xmlns:v="urn:schemas-microsoft-com:vml" Requires="v">
                <p:oleObj spid="_x0000_s99344" name="Worksheet" r:id="rId4" imgW="3695700" imgH="2425700" progId="Excel.Sheet.8">
                  <p:embed/>
                </p:oleObj>
              </mc:Choice>
              <mc:Fallback>
                <p:oleObj name="Worksheet" r:id="rId4" imgW="3695700" imgH="24257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1866" t="221" r="2277" b="4062"/>
                      <a:stretch>
                        <a:fillRect/>
                      </a:stretch>
                    </p:blipFill>
                    <p:spPr bwMode="auto">
                      <a:xfrm>
                        <a:off x="800100" y="1600200"/>
                        <a:ext cx="7688263" cy="4267200"/>
                      </a:xfrm>
                      <a:prstGeom prst="rect">
                        <a:avLst/>
                      </a:prstGeom>
                      <a:noFill/>
                      <a:ln w="28575">
                        <a:solidFill>
                          <a:schemeClr val="accent2"/>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89090" name="Rectangle 4"/>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The Net Present Value Method</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19</a:t>
            </a:r>
            <a:endParaRPr lang="en-US" sz="3600" dirty="0">
              <a:latin typeface="Calibri Light" charset="0"/>
              <a:ea typeface="MS PGothic" charset="0"/>
              <a:cs typeface="ＭＳ Ｐゴシック" charset="0"/>
            </a:endParaRPr>
          </a:p>
        </p:txBody>
      </p:sp>
      <p:sp>
        <p:nvSpPr>
          <p:cNvPr id="4" name="TextBox 3">
            <a:extLst>
              <a:ext uri="{FF2B5EF4-FFF2-40B4-BE49-F238E27FC236}">
                <a16:creationId xmlns:a16="http://schemas.microsoft.com/office/drawing/2014/main" id="{990CA5BC-B793-4F4C-887D-A00C0B97F4B9}"/>
              </a:ext>
            </a:extLst>
          </p:cNvPr>
          <p:cNvSpPr txBox="1"/>
          <p:nvPr/>
        </p:nvSpPr>
        <p:spPr>
          <a:xfrm>
            <a:off x="8393084" y="152400"/>
            <a:ext cx="762000" cy="253916"/>
          </a:xfrm>
          <a:prstGeom prst="rect">
            <a:avLst/>
          </a:prstGeom>
          <a:noFill/>
        </p:spPr>
        <p:txBody>
          <a:bodyPr wrap="square" rtlCol="0">
            <a:spAutoFit/>
          </a:bodyPr>
          <a:lstStyle/>
          <a:p>
            <a:r>
              <a:rPr lang="en-US" sz="1050" dirty="0"/>
              <a:t>14-42</a:t>
            </a:r>
          </a:p>
        </p:txBody>
      </p:sp>
      <p:pic>
        <p:nvPicPr>
          <p:cNvPr id="5" name="Picture 3">
            <a:extLst>
              <a:ext uri="{FF2B5EF4-FFF2-40B4-BE49-F238E27FC236}">
                <a16:creationId xmlns:a16="http://schemas.microsoft.com/office/drawing/2014/main" id="{F45510AE-C680-4125-B478-FADC3310880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Choosing a Discount Rate</a:t>
            </a:r>
          </a:p>
        </p:txBody>
      </p:sp>
      <p:sp>
        <p:nvSpPr>
          <p:cNvPr id="333827" name="Rectangle 3"/>
          <p:cNvSpPr>
            <a:spLocks noGrp="1" noChangeArrowheads="1"/>
          </p:cNvSpPr>
          <p:nvPr>
            <p:ph idx="1"/>
          </p:nvPr>
        </p:nvSpPr>
        <p:spPr>
          <a:xfrm>
            <a:off x="2117725" y="1524000"/>
            <a:ext cx="4953000" cy="1676400"/>
          </a:xfrm>
          <a:solidFill>
            <a:schemeClr val="accent1">
              <a:lumMod val="20000"/>
              <a:lumOff val="80000"/>
            </a:schemeClr>
          </a:solidFill>
          <a:ln>
            <a:solidFill>
              <a:schemeClr val="accent6">
                <a:lumMod val="50000"/>
              </a:schemeClr>
            </a:solidFill>
          </a:ln>
        </p:spPr>
        <p:txBody>
          <a:bodyPr>
            <a:normAutofit/>
          </a:bodyPr>
          <a:lstStyle/>
          <a:p>
            <a:pPr marL="0" indent="0" algn="ctr" eaLnBrk="1" hangingPunct="1">
              <a:lnSpc>
                <a:spcPct val="80000"/>
              </a:lnSpc>
              <a:spcAft>
                <a:spcPct val="0"/>
              </a:spcAft>
              <a:buFont typeface="Calibri" charset="0"/>
              <a:buNone/>
            </a:pPr>
            <a:r>
              <a:rPr lang="en-US" sz="3200">
                <a:latin typeface="Calibri" charset="0"/>
                <a:ea typeface="MS PGothic" charset="0"/>
                <a:cs typeface="ＭＳ Ｐゴシック" charset="0"/>
              </a:rPr>
              <a:t>The company’s </a:t>
            </a:r>
            <a:r>
              <a:rPr lang="en-US" sz="3200">
                <a:solidFill>
                  <a:srgbClr val="C00000"/>
                </a:solidFill>
                <a:latin typeface="Calibri" charset="0"/>
                <a:ea typeface="MS PGothic" charset="0"/>
                <a:cs typeface="ＭＳ Ｐゴシック" charset="0"/>
              </a:rPr>
              <a:t>cost of capital </a:t>
            </a:r>
            <a:r>
              <a:rPr lang="en-US" sz="3200">
                <a:latin typeface="Calibri" charset="0"/>
                <a:ea typeface="MS PGothic" charset="0"/>
                <a:cs typeface="ＭＳ Ｐゴシック" charset="0"/>
              </a:rPr>
              <a:t>is usually regarded as the minimum required rate of return.</a:t>
            </a:r>
          </a:p>
        </p:txBody>
      </p:sp>
      <p:sp>
        <p:nvSpPr>
          <p:cNvPr id="4" name="Rectangle 3"/>
          <p:cNvSpPr txBox="1">
            <a:spLocks noChangeArrowheads="1"/>
          </p:cNvSpPr>
          <p:nvPr/>
        </p:nvSpPr>
        <p:spPr bwMode="auto">
          <a:xfrm>
            <a:off x="2117725" y="3886200"/>
            <a:ext cx="4953000" cy="1676400"/>
          </a:xfrm>
          <a:prstGeom prst="rect">
            <a:avLst/>
          </a:prstGeom>
          <a:solidFill>
            <a:schemeClr val="accent1">
              <a:lumMod val="20000"/>
              <a:lumOff val="80000"/>
            </a:schemeClr>
          </a:solidFill>
          <a:ln>
            <a:solidFill>
              <a:schemeClr val="accent6">
                <a:lumMod val="50000"/>
              </a:schemeClr>
            </a:solidFill>
          </a:ln>
        </p:spPr>
        <p:txBody>
          <a:bodyPr lIns="0" rIns="0">
            <a:normAutofit/>
          </a:bodyPr>
          <a:lst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ＭＳ Ｐゴシック" charset="0"/>
                <a:cs typeface="ＭＳ Ｐゴシック" charset="-128"/>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ＭＳ Ｐゴシック" charset="0"/>
                <a:cs typeface="ＭＳ Ｐゴシック" charset="-128"/>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ＭＳ Ｐゴシック" charset="-128"/>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ＭＳ Ｐゴシック" charset="-128"/>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ＭＳ Ｐゴシック" charset="-128"/>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eaLnBrk="1" hangingPunct="1">
              <a:lnSpc>
                <a:spcPct val="80000"/>
              </a:lnSpc>
              <a:spcAft>
                <a:spcPct val="0"/>
              </a:spcAft>
              <a:buFont typeface="Calibri" charset="0"/>
              <a:buNone/>
              <a:defRPr/>
            </a:pPr>
            <a:r>
              <a:rPr lang="en-US" altLang="en-US" sz="3200" dirty="0">
                <a:ea typeface="MS PGothic" charset="-128"/>
              </a:rPr>
              <a:t>The </a:t>
            </a:r>
            <a:r>
              <a:rPr lang="en-US" altLang="en-US" sz="3200" dirty="0">
                <a:solidFill>
                  <a:srgbClr val="C00000"/>
                </a:solidFill>
                <a:ea typeface="MS PGothic" charset="-128"/>
              </a:rPr>
              <a:t>cost of capital </a:t>
            </a:r>
            <a:r>
              <a:rPr lang="en-US" altLang="en-US" sz="3200" dirty="0">
                <a:ea typeface="MS PGothic" charset="-128"/>
              </a:rPr>
              <a:t>is the average return the company must pay to its long-term creditors and stockholders.</a:t>
            </a:r>
          </a:p>
        </p:txBody>
      </p:sp>
      <p:sp>
        <p:nvSpPr>
          <p:cNvPr id="5" name="TextBox 4">
            <a:extLst>
              <a:ext uri="{FF2B5EF4-FFF2-40B4-BE49-F238E27FC236}">
                <a16:creationId xmlns:a16="http://schemas.microsoft.com/office/drawing/2014/main" id="{8C4A8F56-6CEF-4826-AB6E-4FF2E0325EC9}"/>
              </a:ext>
            </a:extLst>
          </p:cNvPr>
          <p:cNvSpPr txBox="1"/>
          <p:nvPr/>
        </p:nvSpPr>
        <p:spPr>
          <a:xfrm>
            <a:off x="8393084" y="152400"/>
            <a:ext cx="762000" cy="253916"/>
          </a:xfrm>
          <a:prstGeom prst="rect">
            <a:avLst/>
          </a:prstGeom>
          <a:noFill/>
        </p:spPr>
        <p:txBody>
          <a:bodyPr wrap="square" rtlCol="0">
            <a:spAutoFit/>
          </a:bodyPr>
          <a:lstStyle/>
          <a:p>
            <a:r>
              <a:rPr lang="en-US" sz="1050" dirty="0"/>
              <a:t>14-43</a:t>
            </a:r>
          </a:p>
        </p:txBody>
      </p:sp>
      <p:pic>
        <p:nvPicPr>
          <p:cNvPr id="6" name="Picture 3">
            <a:extLst>
              <a:ext uri="{FF2B5EF4-FFF2-40B4-BE49-F238E27FC236}">
                <a16:creationId xmlns:a16="http://schemas.microsoft.com/office/drawing/2014/main" id="{DEBBF2A2-5548-4AEE-AA59-6424B253809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ＭＳ Ｐゴシック" charset="-128"/>
              </a:rPr>
              <a:t>Recovery of the Original Investment</a:t>
            </a:r>
            <a:r>
              <a:rPr lang="en-US" altLang="en-US" baseline="0" dirty="0">
                <a:solidFill>
                  <a:schemeClr val="tx1">
                    <a:lumMod val="75000"/>
                    <a:lumOff val="25000"/>
                  </a:schemeClr>
                </a:solidFill>
                <a:ea typeface="ＭＳ Ｐゴシック" charset="-128"/>
              </a:rPr>
              <a:t> – </a:t>
            </a:r>
            <a:r>
              <a:rPr lang="en-US" altLang="en-US" dirty="0">
                <a:solidFill>
                  <a:schemeClr val="tx1">
                    <a:lumMod val="75000"/>
                    <a:lumOff val="25000"/>
                  </a:schemeClr>
                </a:solidFill>
                <a:ea typeface="ＭＳ Ｐゴシック" charset="-128"/>
              </a:rPr>
              <a:t>Part 1</a:t>
            </a:r>
          </a:p>
        </p:txBody>
      </p:sp>
      <p:sp>
        <p:nvSpPr>
          <p:cNvPr id="323587" name="Rectangle 3"/>
          <p:cNvSpPr>
            <a:spLocks noGrp="1" noChangeArrowheads="1"/>
          </p:cNvSpPr>
          <p:nvPr>
            <p:ph idx="1"/>
          </p:nvPr>
        </p:nvSpPr>
        <p:spPr>
          <a:xfrm>
            <a:off x="2079625" y="2133600"/>
            <a:ext cx="5029200" cy="2286000"/>
          </a:xfrm>
          <a:solidFill>
            <a:schemeClr val="accent1">
              <a:lumMod val="20000"/>
              <a:lumOff val="80000"/>
            </a:schemeClr>
          </a:solidFill>
          <a:ln>
            <a:solidFill>
              <a:schemeClr val="accent6">
                <a:lumMod val="50000"/>
              </a:schemeClr>
            </a:solidFill>
          </a:ln>
        </p:spPr>
        <p:txBody>
          <a:bodyPr>
            <a:normAutofit/>
          </a:bodyPr>
          <a:lstStyle/>
          <a:p>
            <a:pPr marL="60325" indent="-23813" algn="ctr" eaLnBrk="1" hangingPunct="1">
              <a:spcAft>
                <a:spcPct val="0"/>
              </a:spcAft>
              <a:buFont typeface="Georgia" charset="0"/>
              <a:buNone/>
            </a:pPr>
            <a:r>
              <a:rPr lang="en-US" sz="4000" dirty="0">
                <a:latin typeface="Calibri" charset="0"/>
                <a:ea typeface="MS PGothic" charset="0"/>
                <a:cs typeface="ＭＳ Ｐゴシック" charset="0"/>
              </a:rPr>
              <a:t>The net present value method automatically provides for </a:t>
            </a:r>
            <a:r>
              <a:rPr lang="en-US" sz="4000" dirty="0">
                <a:solidFill>
                  <a:srgbClr val="C00000"/>
                </a:solidFill>
                <a:latin typeface="Calibri" charset="0"/>
                <a:ea typeface="MS PGothic" charset="0"/>
                <a:cs typeface="ＭＳ Ｐゴシック" charset="0"/>
              </a:rPr>
              <a:t>return of the original investment</a:t>
            </a:r>
            <a:r>
              <a:rPr lang="en-US" sz="4000" dirty="0">
                <a:latin typeface="Calibri" charset="0"/>
                <a:ea typeface="MS PGothic" charset="0"/>
                <a:cs typeface="ＭＳ Ｐゴシック" charset="0"/>
              </a:rPr>
              <a:t>.</a:t>
            </a:r>
            <a:endParaRPr lang="en-US" sz="3600" dirty="0">
              <a:solidFill>
                <a:srgbClr val="305250"/>
              </a:solidFill>
              <a:latin typeface="Calibri" charset="0"/>
              <a:ea typeface="MS PGothic" charset="0"/>
              <a:cs typeface="ＭＳ Ｐゴシック" charset="0"/>
            </a:endParaRPr>
          </a:p>
        </p:txBody>
      </p:sp>
      <p:sp>
        <p:nvSpPr>
          <p:cNvPr id="4" name="TextBox 3">
            <a:extLst>
              <a:ext uri="{FF2B5EF4-FFF2-40B4-BE49-F238E27FC236}">
                <a16:creationId xmlns:a16="http://schemas.microsoft.com/office/drawing/2014/main" id="{8583A3BA-17BE-4203-9ADF-A1A8ECD00BA7}"/>
              </a:ext>
            </a:extLst>
          </p:cNvPr>
          <p:cNvSpPr txBox="1"/>
          <p:nvPr/>
        </p:nvSpPr>
        <p:spPr>
          <a:xfrm>
            <a:off x="8393084" y="152400"/>
            <a:ext cx="762000" cy="253916"/>
          </a:xfrm>
          <a:prstGeom prst="rect">
            <a:avLst/>
          </a:prstGeom>
          <a:noFill/>
        </p:spPr>
        <p:txBody>
          <a:bodyPr wrap="square" rtlCol="0">
            <a:spAutoFit/>
          </a:bodyPr>
          <a:lstStyle/>
          <a:p>
            <a:r>
              <a:rPr lang="en-US" sz="1050" dirty="0"/>
              <a:t>14-44</a:t>
            </a:r>
          </a:p>
        </p:txBody>
      </p:sp>
      <p:pic>
        <p:nvPicPr>
          <p:cNvPr id="5" name="Picture 3">
            <a:extLst>
              <a:ext uri="{FF2B5EF4-FFF2-40B4-BE49-F238E27FC236}">
                <a16:creationId xmlns:a16="http://schemas.microsoft.com/office/drawing/2014/main" id="{06A187B7-08AE-4127-B335-2CAC714C9E8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3" name="Rectangle 2"/>
          <p:cNvSpPr>
            <a:spLocks noGrp="1" noChangeArrowheads="1"/>
          </p:cNvSpPr>
          <p:nvPr>
            <p:ph type="title"/>
          </p:nvPr>
        </p:nvSpPr>
        <p:spPr/>
        <p:txBody>
          <a:bodyPr wrap="square" numCol="1" anchorCtr="0" compatLnSpc="1">
            <a:prstTxWarp prst="textNoShape">
              <a:avLst/>
            </a:prstTxWarp>
            <a:normAutofit fontScale="90000"/>
          </a:bodyPr>
          <a:lstStyle/>
          <a:p>
            <a:pPr eaLnBrk="1" hangingPunct="1"/>
            <a:r>
              <a:rPr lang="en-US" sz="3600" dirty="0">
                <a:latin typeface="Calibri Light" charset="0"/>
                <a:ea typeface="ＭＳ Ｐゴシック" charset="0"/>
                <a:cs typeface="ＭＳ Ｐゴシック" charset="0"/>
              </a:rPr>
              <a:t>Recovery of the Original Investment</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2</a:t>
            </a:r>
          </a:p>
        </p:txBody>
      </p:sp>
      <p:sp>
        <p:nvSpPr>
          <p:cNvPr id="105474" name="Rectangle 3"/>
          <p:cNvSpPr>
            <a:spLocks noGrp="1" noChangeArrowheads="1"/>
          </p:cNvSpPr>
          <p:nvPr>
            <p:ph idx="1"/>
          </p:nvPr>
        </p:nvSpPr>
        <p:spPr>
          <a:xfrm>
            <a:off x="479425" y="1905000"/>
            <a:ext cx="8229600" cy="4324350"/>
          </a:xfrm>
        </p:spPr>
        <p:txBody>
          <a:bodyPr/>
          <a:lstStyle/>
          <a:p>
            <a:pPr marL="0" indent="0" eaLnBrk="1" hangingPunct="1">
              <a:spcAft>
                <a:spcPct val="0"/>
              </a:spcAft>
              <a:buFont typeface="Georgia" charset="0"/>
              <a:buNone/>
            </a:pPr>
            <a:r>
              <a:rPr lang="en-US" sz="2400" dirty="0">
                <a:latin typeface="Calibri" charset="0"/>
                <a:ea typeface="MS PGothic" charset="0"/>
                <a:cs typeface="ＭＳ Ｐゴシック" charset="0"/>
              </a:rPr>
              <a:t>Carver Hospital is considering buying an attachment for its X-ray machine. </a:t>
            </a:r>
          </a:p>
          <a:p>
            <a:pPr marL="0" indent="0" eaLnBrk="1" hangingPunct="1">
              <a:spcAft>
                <a:spcPct val="0"/>
              </a:spcAft>
              <a:buFont typeface="Georgia" charset="0"/>
              <a:buNone/>
            </a:pPr>
            <a:endParaRPr lang="en-US" sz="2400" dirty="0">
              <a:latin typeface="Calibri" charset="0"/>
              <a:ea typeface="MS PGothic" charset="0"/>
              <a:cs typeface="ＭＳ Ｐゴシック" charset="0"/>
            </a:endParaRPr>
          </a:p>
          <a:p>
            <a:pPr marL="0" indent="0" eaLnBrk="1" hangingPunct="1">
              <a:spcAft>
                <a:spcPct val="0"/>
              </a:spcAft>
              <a:buFont typeface="Georgia" charset="0"/>
              <a:buNone/>
            </a:pPr>
            <a:endParaRPr lang="en-US" sz="2400" dirty="0">
              <a:latin typeface="Calibri" charset="0"/>
              <a:ea typeface="MS PGothic" charset="0"/>
              <a:cs typeface="ＭＳ Ｐゴシック" charset="0"/>
            </a:endParaRPr>
          </a:p>
          <a:p>
            <a:pPr marL="0" indent="0" eaLnBrk="1" hangingPunct="1">
              <a:spcAft>
                <a:spcPct val="0"/>
              </a:spcAft>
              <a:buFont typeface="Georgia" charset="0"/>
              <a:buNone/>
            </a:pPr>
            <a:br>
              <a:rPr lang="en-US" sz="2400" dirty="0">
                <a:latin typeface="Calibri" charset="0"/>
                <a:ea typeface="MS PGothic" charset="0"/>
                <a:cs typeface="ＭＳ Ｐゴシック" charset="0"/>
              </a:rPr>
            </a:br>
            <a:br>
              <a:rPr lang="en-US" sz="2400" dirty="0">
                <a:latin typeface="Calibri" charset="0"/>
                <a:ea typeface="MS PGothic" charset="0"/>
                <a:cs typeface="ＭＳ Ｐゴシック" charset="0"/>
              </a:rPr>
            </a:br>
            <a:br>
              <a:rPr lang="en-US" sz="2400" dirty="0">
                <a:latin typeface="Calibri" charset="0"/>
                <a:ea typeface="MS PGothic" charset="0"/>
                <a:cs typeface="ＭＳ Ｐゴシック" charset="0"/>
              </a:rPr>
            </a:br>
            <a:r>
              <a:rPr lang="en-US" sz="2400" dirty="0">
                <a:latin typeface="Calibri" charset="0"/>
                <a:ea typeface="MS PGothic" charset="0"/>
                <a:cs typeface="ＭＳ Ｐゴシック" charset="0"/>
              </a:rPr>
              <a:t>No investments are to be made unless they have an annual return of at least 10%.</a:t>
            </a:r>
            <a:br>
              <a:rPr lang="en-US" sz="2400" dirty="0">
                <a:latin typeface="Calibri" charset="0"/>
                <a:ea typeface="MS PGothic" charset="0"/>
                <a:cs typeface="ＭＳ Ｐゴシック" charset="0"/>
              </a:rPr>
            </a:br>
            <a:br>
              <a:rPr lang="en-US" sz="2400" dirty="0">
                <a:latin typeface="Calibri" charset="0"/>
                <a:ea typeface="MS PGothic" charset="0"/>
                <a:cs typeface="ＭＳ Ｐゴシック" charset="0"/>
              </a:rPr>
            </a:br>
            <a:r>
              <a:rPr lang="en-US" sz="2400" dirty="0">
                <a:latin typeface="Calibri" charset="0"/>
                <a:ea typeface="MS PGothic" charset="0"/>
                <a:cs typeface="ＭＳ Ｐゴシック" charset="0"/>
              </a:rPr>
              <a:t>Will we be allowed to invest in the attachment?</a:t>
            </a:r>
          </a:p>
        </p:txBody>
      </p:sp>
      <p:graphicFrame>
        <p:nvGraphicFramePr>
          <p:cNvPr id="105475" name="Object 2"/>
          <p:cNvGraphicFramePr>
            <a:graphicFrameLocks noChangeAspect="1"/>
          </p:cNvGraphicFramePr>
          <p:nvPr/>
        </p:nvGraphicFramePr>
        <p:xfrm>
          <a:off x="1711325" y="2743200"/>
          <a:ext cx="5110163" cy="1622425"/>
        </p:xfrm>
        <a:graphic>
          <a:graphicData uri="http://schemas.openxmlformats.org/presentationml/2006/ole">
            <mc:AlternateContent xmlns:mc="http://schemas.openxmlformats.org/markup-compatibility/2006">
              <mc:Choice xmlns:v="urn:schemas-microsoft-com:vml" Requires="v">
                <p:oleObj spid="_x0000_s105489" name="Worksheet" r:id="rId4" imgW="3619500" imgH="1219200" progId="Excel.Sheet.8">
                  <p:embed/>
                </p:oleObj>
              </mc:Choice>
              <mc:Fallback>
                <p:oleObj name="Worksheet" r:id="rId4" imgW="3619500" imgH="12192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l="1587" t="8221" r="6349" b="21416"/>
                      <a:stretch>
                        <a:fillRect/>
                      </a:stretch>
                    </p:blipFill>
                    <p:spPr bwMode="auto">
                      <a:xfrm>
                        <a:off x="1711325" y="2743200"/>
                        <a:ext cx="5110163" cy="1622425"/>
                      </a:xfrm>
                      <a:prstGeom prst="rect">
                        <a:avLst/>
                      </a:prstGeom>
                      <a:noFill/>
                      <a:ln w="9525">
                        <a:solidFill>
                          <a:srgbClr val="000000"/>
                        </a:solidFill>
                        <a:miter lim="800000"/>
                        <a:headEnd/>
                        <a:tailEnd/>
                      </a:ln>
                      <a:effectLst>
                        <a:outerShdw blurRad="63500" dist="38099"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3D7F60A8-D05F-41D7-B7A1-D8B144E8B0F4}"/>
              </a:ext>
            </a:extLst>
          </p:cNvPr>
          <p:cNvSpPr txBox="1"/>
          <p:nvPr/>
        </p:nvSpPr>
        <p:spPr>
          <a:xfrm>
            <a:off x="8393084" y="152400"/>
            <a:ext cx="762000" cy="253916"/>
          </a:xfrm>
          <a:prstGeom prst="rect">
            <a:avLst/>
          </a:prstGeom>
          <a:noFill/>
        </p:spPr>
        <p:txBody>
          <a:bodyPr wrap="square" rtlCol="0">
            <a:spAutoFit/>
          </a:bodyPr>
          <a:lstStyle/>
          <a:p>
            <a:r>
              <a:rPr lang="en-US" sz="1050" dirty="0"/>
              <a:t>14-45</a:t>
            </a:r>
          </a:p>
        </p:txBody>
      </p:sp>
      <p:pic>
        <p:nvPicPr>
          <p:cNvPr id="6" name="Picture 3">
            <a:extLst>
              <a:ext uri="{FF2B5EF4-FFF2-40B4-BE49-F238E27FC236}">
                <a16:creationId xmlns:a16="http://schemas.microsoft.com/office/drawing/2014/main" id="{B9255F78-3B46-43A1-901B-7F3AA7650867}"/>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cover dir="rd"/>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1029"/>
          <p:cNvSpPr>
            <a:spLocks noGrp="1" noChangeArrowheads="1"/>
          </p:cNvSpPr>
          <p:nvPr>
            <p:ph type="title"/>
          </p:nvPr>
        </p:nvSpPr>
        <p:spPr/>
        <p:txBody>
          <a:bodyPr wrap="square" numCol="1" anchorCtr="0" compatLnSpc="1">
            <a:prstTxWarp prst="textNoShape">
              <a:avLst/>
            </a:prstTxWarp>
            <a:normAutofit fontScale="90000"/>
          </a:bodyPr>
          <a:lstStyle/>
          <a:p>
            <a:pPr eaLnBrk="1" hangingPunct="1"/>
            <a:r>
              <a:rPr lang="en-US" sz="3600" dirty="0">
                <a:latin typeface="Calibri Light" charset="0"/>
                <a:ea typeface="ＭＳ Ｐゴシック" charset="0"/>
                <a:cs typeface="ＭＳ Ｐゴシック" charset="0"/>
              </a:rPr>
              <a:t>Recovery of the Original Investment – Part 3</a:t>
            </a:r>
          </a:p>
        </p:txBody>
      </p:sp>
      <p:sp>
        <p:nvSpPr>
          <p:cNvPr id="7" name="Rectangle 6"/>
          <p:cNvSpPr/>
          <p:nvPr/>
        </p:nvSpPr>
        <p:spPr>
          <a:xfrm>
            <a:off x="381000" y="5029200"/>
            <a:ext cx="8382000" cy="461963"/>
          </a:xfrm>
          <a:prstGeom prst="rect">
            <a:avLst/>
          </a:prstGeom>
          <a:solidFill>
            <a:schemeClr val="bg2">
              <a:lumMod val="90000"/>
            </a:schemeClr>
          </a:solidFill>
          <a:ln>
            <a:solidFill>
              <a:schemeClr val="tx1"/>
            </a:solidFill>
          </a:ln>
        </p:spPr>
        <p:txBody>
          <a:bodyPr>
            <a:spAutoFit/>
          </a:bodyPr>
          <a:lstStyle/>
          <a:p>
            <a:pPr algn="ctr" eaLnBrk="1" hangingPunct="1">
              <a:defRPr/>
            </a:pPr>
            <a:r>
              <a:rPr lang="en-US" sz="2400" dirty="0">
                <a:ea typeface="ＭＳ Ｐゴシック" pitchFamily="34" charset="-128"/>
                <a:cs typeface="+mn-cs"/>
              </a:rPr>
              <a:t>Notice that the net present value of the investment is zero.</a:t>
            </a:r>
          </a:p>
        </p:txBody>
      </p:sp>
      <p:graphicFrame>
        <p:nvGraphicFramePr>
          <p:cNvPr id="107523" name="Object 2"/>
          <p:cNvGraphicFramePr>
            <a:graphicFrameLocks noChangeAspect="1"/>
          </p:cNvGraphicFramePr>
          <p:nvPr/>
        </p:nvGraphicFramePr>
        <p:xfrm>
          <a:off x="98425" y="1524000"/>
          <a:ext cx="8907463" cy="3224213"/>
        </p:xfrm>
        <a:graphic>
          <a:graphicData uri="http://schemas.openxmlformats.org/presentationml/2006/ole">
            <mc:AlternateContent xmlns:mc="http://schemas.openxmlformats.org/markup-compatibility/2006">
              <mc:Choice xmlns:v="urn:schemas-microsoft-com:vml" Requires="v">
                <p:oleObj spid="_x0000_s107537" name="Worksheet" r:id="rId4" imgW="5245100" imgH="2032000" progId="Excel.Sheet.8">
                  <p:embed/>
                </p:oleObj>
              </mc:Choice>
              <mc:Fallback>
                <p:oleObj name="Worksheet" r:id="rId4" imgW="5245100" imgH="20320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l="1097" t="5260" r="2473" b="7945"/>
                      <a:stretch>
                        <a:fillRect/>
                      </a:stretch>
                    </p:blipFill>
                    <p:spPr bwMode="auto">
                      <a:xfrm>
                        <a:off x="98425" y="1524000"/>
                        <a:ext cx="8907463" cy="3224213"/>
                      </a:xfrm>
                      <a:prstGeom prst="rect">
                        <a:avLst/>
                      </a:prstGeom>
                      <a:noFill/>
                      <a:ln w="28575">
                        <a:solidFill>
                          <a:srgbClr val="008000"/>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DA4078FE-1963-45EA-B2DC-26343E2E51B4}"/>
              </a:ext>
            </a:extLst>
          </p:cNvPr>
          <p:cNvSpPr txBox="1"/>
          <p:nvPr/>
        </p:nvSpPr>
        <p:spPr>
          <a:xfrm>
            <a:off x="8393084" y="152400"/>
            <a:ext cx="762000" cy="253916"/>
          </a:xfrm>
          <a:prstGeom prst="rect">
            <a:avLst/>
          </a:prstGeom>
          <a:noFill/>
        </p:spPr>
        <p:txBody>
          <a:bodyPr wrap="square" rtlCol="0">
            <a:spAutoFit/>
          </a:bodyPr>
          <a:lstStyle/>
          <a:p>
            <a:r>
              <a:rPr lang="en-US" sz="1050" dirty="0"/>
              <a:t>14-46</a:t>
            </a:r>
          </a:p>
        </p:txBody>
      </p:sp>
      <p:pic>
        <p:nvPicPr>
          <p:cNvPr id="6" name="Picture 3">
            <a:extLst>
              <a:ext uri="{FF2B5EF4-FFF2-40B4-BE49-F238E27FC236}">
                <a16:creationId xmlns:a16="http://schemas.microsoft.com/office/drawing/2014/main" id="{E21F6126-4354-4F91-BDCD-6ED0CA1C5039}"/>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u"/>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29" name="Rectangle 2"/>
          <p:cNvSpPr>
            <a:spLocks noGrp="1" noChangeArrowheads="1"/>
          </p:cNvSpPr>
          <p:nvPr>
            <p:ph type="title"/>
          </p:nvPr>
        </p:nvSpPr>
        <p:spPr/>
        <p:txBody>
          <a:bodyPr wrap="square" numCol="1" anchorCtr="0" compatLnSpc="1">
            <a:prstTxWarp prst="textNoShape">
              <a:avLst/>
            </a:prstTxWarp>
            <a:normAutofit fontScale="90000"/>
          </a:bodyPr>
          <a:lstStyle/>
          <a:p>
            <a:pPr eaLnBrk="1" hangingPunct="1"/>
            <a:r>
              <a:rPr lang="en-US" sz="3600" dirty="0">
                <a:latin typeface="Calibri Light" charset="0"/>
                <a:ea typeface="ＭＳ Ｐゴシック" charset="0"/>
                <a:cs typeface="ＭＳ Ｐゴシック" charset="0"/>
              </a:rPr>
              <a:t>Recovery of the Original Investment</a:t>
            </a:r>
            <a:r>
              <a:rPr lang="en-US" sz="3600" baseline="0" dirty="0">
                <a:latin typeface="Calibri Light" charset="0"/>
                <a:ea typeface="ＭＳ Ｐゴシック" charset="0"/>
                <a:cs typeface="ＭＳ Ｐゴシック" charset="0"/>
              </a:rPr>
              <a:t> – </a:t>
            </a:r>
            <a:r>
              <a:rPr lang="en-US" sz="3600" dirty="0">
                <a:latin typeface="Calibri Light" charset="0"/>
                <a:ea typeface="ＭＳ Ｐゴシック" charset="0"/>
                <a:cs typeface="ＭＳ Ｐゴシック" charset="0"/>
              </a:rPr>
              <a:t>Part 4</a:t>
            </a:r>
          </a:p>
        </p:txBody>
      </p:sp>
      <p:sp>
        <p:nvSpPr>
          <p:cNvPr id="329732" name="Text Box 4"/>
          <p:cNvSpPr txBox="1">
            <a:spLocks noChangeArrowheads="1"/>
          </p:cNvSpPr>
          <p:nvPr/>
        </p:nvSpPr>
        <p:spPr bwMode="auto">
          <a:xfrm>
            <a:off x="0" y="4876800"/>
            <a:ext cx="9144000" cy="1200150"/>
          </a:xfrm>
          <a:prstGeom prst="rect">
            <a:avLst/>
          </a:prstGeom>
          <a:solidFill>
            <a:schemeClr val="tx2">
              <a:lumMod val="20000"/>
              <a:lumOff val="80000"/>
            </a:schemeClr>
          </a:solidFill>
          <a:ln w="9525">
            <a:solidFill>
              <a:schemeClr val="tx1"/>
            </a:solidFill>
            <a:miter lim="800000"/>
            <a:headEnd/>
            <a:tailEnd/>
          </a:ln>
          <a:effectLst/>
        </p:spPr>
        <p:txBody>
          <a:bodyPr>
            <a:spAutoFit/>
          </a:bodyPr>
          <a:lstStyle/>
          <a:p>
            <a:pPr algn="ctr" eaLnBrk="1" hangingPunct="1">
              <a:spcBef>
                <a:spcPct val="50000"/>
              </a:spcBef>
              <a:defRPr/>
            </a:pPr>
            <a:r>
              <a:rPr lang="en-US" sz="2400" b="1" dirty="0">
                <a:solidFill>
                  <a:srgbClr val="0070C0"/>
                </a:solidFill>
                <a:ea typeface="ＭＳ Ｐゴシック" pitchFamily="34" charset="-128"/>
                <a:cs typeface="+mn-cs"/>
              </a:rPr>
              <a:t>This implies that the cash inflows are sufficient to recover the </a:t>
            </a:r>
            <a:r>
              <a:rPr lang="en-US" sz="2400" b="1" dirty="0">
                <a:solidFill>
                  <a:srgbClr val="00B050"/>
                </a:solidFill>
                <a:ea typeface="ＭＳ Ｐゴシック" pitchFamily="34" charset="-128"/>
                <a:cs typeface="+mn-cs"/>
              </a:rPr>
              <a:t>$3,169 initial investment </a:t>
            </a:r>
            <a:r>
              <a:rPr lang="en-US" sz="2400" b="1" dirty="0">
                <a:solidFill>
                  <a:srgbClr val="0070C0"/>
                </a:solidFill>
                <a:ea typeface="ＭＳ Ｐゴシック" pitchFamily="34" charset="-128"/>
                <a:cs typeface="+mn-cs"/>
              </a:rPr>
              <a:t>and to provide exactly a </a:t>
            </a:r>
            <a:r>
              <a:rPr lang="en-US" sz="2400" b="1" dirty="0">
                <a:solidFill>
                  <a:srgbClr val="00B050"/>
                </a:solidFill>
                <a:ea typeface="ＭＳ Ｐゴシック" pitchFamily="34" charset="-128"/>
                <a:cs typeface="+mn-cs"/>
              </a:rPr>
              <a:t>10% return </a:t>
            </a:r>
            <a:r>
              <a:rPr lang="en-US" sz="2400" b="1" dirty="0">
                <a:solidFill>
                  <a:srgbClr val="0070C0"/>
                </a:solidFill>
                <a:ea typeface="ＭＳ Ｐゴシック" pitchFamily="34" charset="-128"/>
                <a:cs typeface="+mn-cs"/>
              </a:rPr>
              <a:t>on the investment.</a:t>
            </a:r>
          </a:p>
        </p:txBody>
      </p:sp>
      <p:graphicFrame>
        <p:nvGraphicFramePr>
          <p:cNvPr id="109571" name="Object 2"/>
          <p:cNvGraphicFramePr>
            <a:graphicFrameLocks noChangeAspect="1"/>
          </p:cNvGraphicFramePr>
          <p:nvPr/>
        </p:nvGraphicFramePr>
        <p:xfrm>
          <a:off x="98425" y="1524000"/>
          <a:ext cx="8907463" cy="3224213"/>
        </p:xfrm>
        <a:graphic>
          <a:graphicData uri="http://schemas.openxmlformats.org/presentationml/2006/ole">
            <mc:AlternateContent xmlns:mc="http://schemas.openxmlformats.org/markup-compatibility/2006">
              <mc:Choice xmlns:v="urn:schemas-microsoft-com:vml" Requires="v">
                <p:oleObj spid="_x0000_s109585" name="Worksheet" r:id="rId4" imgW="5245100" imgH="2032000" progId="Excel.Sheet.8">
                  <p:embed/>
                </p:oleObj>
              </mc:Choice>
              <mc:Fallback>
                <p:oleObj name="Worksheet" r:id="rId4" imgW="5245100" imgH="20320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l="1097" t="5260" r="2473" b="7945"/>
                      <a:stretch>
                        <a:fillRect/>
                      </a:stretch>
                    </p:blipFill>
                    <p:spPr bwMode="auto">
                      <a:xfrm>
                        <a:off x="98425" y="1524000"/>
                        <a:ext cx="8907463" cy="3224213"/>
                      </a:xfrm>
                      <a:prstGeom prst="rect">
                        <a:avLst/>
                      </a:prstGeom>
                      <a:noFill/>
                      <a:ln w="28575">
                        <a:solidFill>
                          <a:srgbClr val="008000"/>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FADAB849-7569-4FCC-8002-9732114631B5}"/>
              </a:ext>
            </a:extLst>
          </p:cNvPr>
          <p:cNvSpPr txBox="1"/>
          <p:nvPr/>
        </p:nvSpPr>
        <p:spPr>
          <a:xfrm>
            <a:off x="8393084" y="152400"/>
            <a:ext cx="762000" cy="253916"/>
          </a:xfrm>
          <a:prstGeom prst="rect">
            <a:avLst/>
          </a:prstGeom>
          <a:noFill/>
        </p:spPr>
        <p:txBody>
          <a:bodyPr wrap="square" rtlCol="0">
            <a:spAutoFit/>
          </a:bodyPr>
          <a:lstStyle/>
          <a:p>
            <a:r>
              <a:rPr lang="en-US" sz="1050" dirty="0"/>
              <a:t>14-47</a:t>
            </a:r>
          </a:p>
        </p:txBody>
      </p:sp>
      <p:pic>
        <p:nvPicPr>
          <p:cNvPr id="6" name="Picture 3">
            <a:extLst>
              <a:ext uri="{FF2B5EF4-FFF2-40B4-BE49-F238E27FC236}">
                <a16:creationId xmlns:a16="http://schemas.microsoft.com/office/drawing/2014/main" id="{04562C68-27EF-4AAF-A50B-4DCE32619F60}"/>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7" name="Title 3"/>
          <p:cNvSpPr>
            <a:spLocks noGrp="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Learning Objective 3</a:t>
            </a:r>
          </a:p>
        </p:txBody>
      </p:sp>
      <p:sp>
        <p:nvSpPr>
          <p:cNvPr id="6" name="Text Box 13"/>
          <p:cNvSpPr txBox="1">
            <a:spLocks noChangeArrowheads="1"/>
          </p:cNvSpPr>
          <p:nvPr/>
        </p:nvSpPr>
        <p:spPr bwMode="auto">
          <a:xfrm>
            <a:off x="1905000" y="2057400"/>
            <a:ext cx="5334000" cy="2308225"/>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eaLnBrk="1" hangingPunct="1">
              <a:spcBef>
                <a:spcPct val="50000"/>
              </a:spcBef>
              <a:defRPr/>
            </a:pPr>
            <a:r>
              <a:rPr lang="en-US" sz="3600" b="1" dirty="0">
                <a:latin typeface="+mj-lt"/>
                <a:ea typeface="ＭＳ Ｐゴシック" pitchFamily="34" charset="-128"/>
                <a:cs typeface="+mn-cs"/>
              </a:rPr>
              <a:t>Evaluate the acceptability of an investment project using the internal rate of return method.</a:t>
            </a:r>
          </a:p>
        </p:txBody>
      </p:sp>
      <p:sp>
        <p:nvSpPr>
          <p:cNvPr id="4" name="TextBox 3">
            <a:extLst>
              <a:ext uri="{FF2B5EF4-FFF2-40B4-BE49-F238E27FC236}">
                <a16:creationId xmlns:a16="http://schemas.microsoft.com/office/drawing/2014/main" id="{98E44775-2B38-481B-8344-93D926D801AB}"/>
              </a:ext>
            </a:extLst>
          </p:cNvPr>
          <p:cNvSpPr txBox="1"/>
          <p:nvPr/>
        </p:nvSpPr>
        <p:spPr>
          <a:xfrm>
            <a:off x="8393084" y="152400"/>
            <a:ext cx="762000" cy="253916"/>
          </a:xfrm>
          <a:prstGeom prst="rect">
            <a:avLst/>
          </a:prstGeom>
          <a:noFill/>
        </p:spPr>
        <p:txBody>
          <a:bodyPr wrap="square" rtlCol="0">
            <a:spAutoFit/>
          </a:bodyPr>
          <a:lstStyle/>
          <a:p>
            <a:r>
              <a:rPr lang="en-US" sz="1050" dirty="0"/>
              <a:t>14-48</a:t>
            </a:r>
          </a:p>
        </p:txBody>
      </p:sp>
      <p:pic>
        <p:nvPicPr>
          <p:cNvPr id="5" name="Picture 3">
            <a:extLst>
              <a:ext uri="{FF2B5EF4-FFF2-40B4-BE49-F238E27FC236}">
                <a16:creationId xmlns:a16="http://schemas.microsoft.com/office/drawing/2014/main" id="{58FD6A3E-B83D-401B-84CF-5268DBFBA8E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5"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r>
              <a:rPr lang="en-US" altLang="en-US" baseline="0" dirty="0">
                <a:solidFill>
                  <a:schemeClr val="tx1">
                    <a:lumMod val="75000"/>
                    <a:lumOff val="25000"/>
                  </a:schemeClr>
                </a:solidFill>
                <a:ea typeface="MS PGothic" charset="-128"/>
                <a:cs typeface="+mj-cs"/>
              </a:rPr>
              <a:t> –</a:t>
            </a:r>
            <a:r>
              <a:rPr lang="en-US" altLang="en-US" dirty="0">
                <a:solidFill>
                  <a:schemeClr val="tx1">
                    <a:lumMod val="75000"/>
                    <a:lumOff val="25000"/>
                  </a:schemeClr>
                </a:solidFill>
                <a:ea typeface="MS PGothic" charset="-128"/>
                <a:cs typeface="+mj-cs"/>
              </a:rPr>
              <a:t> Part 1</a:t>
            </a:r>
          </a:p>
        </p:txBody>
      </p:sp>
      <p:sp>
        <p:nvSpPr>
          <p:cNvPr id="360451" name="Rectangle 3"/>
          <p:cNvSpPr>
            <a:spLocks noGrp="1" noChangeArrowheads="1"/>
          </p:cNvSpPr>
          <p:nvPr>
            <p:ph idx="1"/>
          </p:nvPr>
        </p:nvSpPr>
        <p:spPr>
          <a:xfrm>
            <a:off x="609600" y="1676400"/>
            <a:ext cx="8153400" cy="4206875"/>
          </a:xfrm>
          <a:solidFill>
            <a:schemeClr val="accent1">
              <a:lumMod val="20000"/>
              <a:lumOff val="80000"/>
            </a:schemeClr>
          </a:solidFill>
          <a:ln>
            <a:solidFill>
              <a:schemeClr val="accent6">
                <a:lumMod val="50000"/>
              </a:schemeClr>
            </a:solidFill>
          </a:ln>
        </p:spPr>
        <p:txBody>
          <a:bodyPr>
            <a:normAutofit/>
          </a:bodyPr>
          <a:lstStyle/>
          <a:p>
            <a:pPr indent="0" eaLnBrk="1" hangingPunct="1">
              <a:lnSpc>
                <a:spcPct val="80000"/>
              </a:lnSpc>
              <a:spcAft>
                <a:spcPct val="0"/>
              </a:spcAft>
              <a:buFont typeface="Calibri" charset="0"/>
              <a:buNone/>
            </a:pPr>
            <a:r>
              <a:rPr lang="en-US" sz="3200" dirty="0">
                <a:latin typeface="Calibri" charset="0"/>
                <a:ea typeface="MS PGothic" charset="0"/>
                <a:cs typeface="ＭＳ Ｐゴシック" charset="0"/>
              </a:rPr>
              <a:t>The </a:t>
            </a:r>
            <a:r>
              <a:rPr lang="en-US" sz="3200" dirty="0">
                <a:solidFill>
                  <a:srgbClr val="FF0000"/>
                </a:solidFill>
                <a:latin typeface="Calibri" charset="0"/>
                <a:ea typeface="MS PGothic" charset="0"/>
                <a:cs typeface="ＭＳ Ｐゴシック" charset="0"/>
              </a:rPr>
              <a:t>internal rate of return </a:t>
            </a:r>
            <a:r>
              <a:rPr lang="en-US" sz="3200" dirty="0">
                <a:latin typeface="Calibri" charset="0"/>
                <a:ea typeface="MS PGothic" charset="0"/>
                <a:cs typeface="ＭＳ Ｐゴシック" charset="0"/>
              </a:rPr>
              <a:t>is the rate of return promised by an investment project over its useful life. It is computed by finding the discount rate that will cause the </a:t>
            </a:r>
            <a:r>
              <a:rPr lang="en-US" sz="3200" dirty="0">
                <a:solidFill>
                  <a:srgbClr val="FF0000"/>
                </a:solidFill>
                <a:latin typeface="Calibri" charset="0"/>
                <a:ea typeface="MS PGothic" charset="0"/>
                <a:cs typeface="ＭＳ Ｐゴシック" charset="0"/>
              </a:rPr>
              <a:t>net present value </a:t>
            </a:r>
            <a:r>
              <a:rPr lang="en-US" sz="3200" dirty="0">
                <a:latin typeface="Calibri" charset="0"/>
                <a:ea typeface="MS PGothic" charset="0"/>
                <a:cs typeface="ＭＳ Ｐゴシック" charset="0"/>
              </a:rPr>
              <a:t>of a project to be </a:t>
            </a:r>
            <a:r>
              <a:rPr lang="en-US" sz="3200" dirty="0">
                <a:solidFill>
                  <a:srgbClr val="FF0000"/>
                </a:solidFill>
                <a:latin typeface="Calibri" charset="0"/>
                <a:ea typeface="MS PGothic" charset="0"/>
                <a:cs typeface="ＭＳ Ｐゴシック" charset="0"/>
              </a:rPr>
              <a:t>zero</a:t>
            </a:r>
            <a:r>
              <a:rPr lang="en-US" sz="3200" dirty="0">
                <a:latin typeface="Calibri" charset="0"/>
                <a:ea typeface="MS PGothic" charset="0"/>
                <a:cs typeface="ＭＳ Ｐゴシック" charset="0"/>
              </a:rPr>
              <a:t>.</a:t>
            </a:r>
            <a:br>
              <a:rPr lang="en-US" sz="3200" dirty="0">
                <a:latin typeface="Calibri" charset="0"/>
                <a:ea typeface="MS PGothic" charset="0"/>
                <a:cs typeface="ＭＳ Ｐゴシック" charset="0"/>
              </a:rPr>
            </a:br>
            <a:endParaRPr lang="en-US" sz="3200" dirty="0">
              <a:latin typeface="Calibri" charset="0"/>
              <a:ea typeface="MS PGothic" charset="0"/>
              <a:cs typeface="ＭＳ Ｐゴシック" charset="0"/>
            </a:endParaRPr>
          </a:p>
          <a:p>
            <a:pPr indent="0" eaLnBrk="1" hangingPunct="1">
              <a:lnSpc>
                <a:spcPct val="80000"/>
              </a:lnSpc>
              <a:spcAft>
                <a:spcPct val="0"/>
              </a:spcAft>
              <a:buFont typeface="Calibri" charset="0"/>
              <a:buNone/>
            </a:pPr>
            <a:r>
              <a:rPr lang="en-US" sz="3200" dirty="0">
                <a:latin typeface="Calibri" charset="0"/>
                <a:ea typeface="MS PGothic" charset="0"/>
                <a:cs typeface="ＭＳ Ｐゴシック" charset="0"/>
              </a:rPr>
              <a:t>It works very well if a project’s cash flows are identical every year. If the annual cash flows are not identical, a trial-and-error process must be used to find the internal rate of return.</a:t>
            </a:r>
          </a:p>
        </p:txBody>
      </p:sp>
      <p:sp>
        <p:nvSpPr>
          <p:cNvPr id="4" name="TextBox 3">
            <a:extLst>
              <a:ext uri="{FF2B5EF4-FFF2-40B4-BE49-F238E27FC236}">
                <a16:creationId xmlns:a16="http://schemas.microsoft.com/office/drawing/2014/main" id="{120D7FBD-F277-4CEC-96F9-963B5EF4AC30}"/>
              </a:ext>
            </a:extLst>
          </p:cNvPr>
          <p:cNvSpPr txBox="1"/>
          <p:nvPr/>
        </p:nvSpPr>
        <p:spPr>
          <a:xfrm>
            <a:off x="8393084" y="152400"/>
            <a:ext cx="762000" cy="253916"/>
          </a:xfrm>
          <a:prstGeom prst="rect">
            <a:avLst/>
          </a:prstGeom>
          <a:noFill/>
        </p:spPr>
        <p:txBody>
          <a:bodyPr wrap="square" rtlCol="0">
            <a:spAutoFit/>
          </a:bodyPr>
          <a:lstStyle/>
          <a:p>
            <a:r>
              <a:rPr lang="en-US" sz="1050" dirty="0"/>
              <a:t>14-49</a:t>
            </a:r>
          </a:p>
        </p:txBody>
      </p:sp>
      <p:pic>
        <p:nvPicPr>
          <p:cNvPr id="5" name="Picture 3">
            <a:extLst>
              <a:ext uri="{FF2B5EF4-FFF2-40B4-BE49-F238E27FC236}">
                <a16:creationId xmlns:a16="http://schemas.microsoft.com/office/drawing/2014/main" id="{D7962E6F-2920-46FA-928A-C45621FDCF2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Typical Cash Outflows</a:t>
            </a:r>
          </a:p>
        </p:txBody>
      </p:sp>
      <p:graphicFrame>
        <p:nvGraphicFramePr>
          <p:cNvPr id="3" name="Diagram 2"/>
          <p:cNvGraphicFramePr/>
          <p:nvPr/>
        </p:nvGraphicFramePr>
        <p:xfrm>
          <a:off x="381000" y="990600"/>
          <a:ext cx="8458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0407E91-2792-45EC-8523-F87A16DD380E}"/>
              </a:ext>
            </a:extLst>
          </p:cNvPr>
          <p:cNvSpPr txBox="1"/>
          <p:nvPr/>
        </p:nvSpPr>
        <p:spPr>
          <a:xfrm>
            <a:off x="8458200" y="152400"/>
            <a:ext cx="762000" cy="253916"/>
          </a:xfrm>
          <a:prstGeom prst="rect">
            <a:avLst/>
          </a:prstGeom>
          <a:noFill/>
        </p:spPr>
        <p:txBody>
          <a:bodyPr wrap="square" rtlCol="0">
            <a:spAutoFit/>
          </a:bodyPr>
          <a:lstStyle/>
          <a:p>
            <a:r>
              <a:rPr lang="en-US" sz="1050" dirty="0"/>
              <a:t>14-5</a:t>
            </a:r>
          </a:p>
        </p:txBody>
      </p:sp>
      <p:pic>
        <p:nvPicPr>
          <p:cNvPr id="5" name="Picture 3">
            <a:extLst>
              <a:ext uri="{FF2B5EF4-FFF2-40B4-BE49-F238E27FC236}">
                <a16:creationId xmlns:a16="http://schemas.microsoft.com/office/drawing/2014/main" id="{2DC0594D-35D1-4FE7-9504-4C7E3667BE01}"/>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3"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2</a:t>
            </a:r>
            <a:endParaRPr lang="en-US" altLang="en-US" dirty="0">
              <a:solidFill>
                <a:schemeClr val="tx1">
                  <a:lumMod val="75000"/>
                  <a:lumOff val="25000"/>
                </a:schemeClr>
              </a:solidFill>
              <a:ea typeface="MS PGothic" charset="-128"/>
              <a:cs typeface="+mj-cs"/>
            </a:endParaRPr>
          </a:p>
        </p:txBody>
      </p:sp>
      <p:sp>
        <p:nvSpPr>
          <p:cNvPr id="115714" name="Rectangle 3"/>
          <p:cNvSpPr>
            <a:spLocks noChangeArrowheads="1"/>
          </p:cNvSpPr>
          <p:nvPr/>
        </p:nvSpPr>
        <p:spPr bwMode="auto">
          <a:xfrm>
            <a:off x="762000" y="1524000"/>
            <a:ext cx="80010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lstStyle/>
          <a:p>
            <a:pPr marL="342900" indent="-342900" algn="ctr" eaLnBrk="1" hangingPunct="1">
              <a:spcBef>
                <a:spcPct val="20000"/>
              </a:spcBef>
              <a:buClr>
                <a:schemeClr val="accent1"/>
              </a:buClr>
              <a:buFont typeface="Times" charset="0"/>
              <a:buNone/>
            </a:pPr>
            <a:r>
              <a:rPr lang="en-US" sz="2800"/>
              <a:t>General decision rule . . .</a:t>
            </a:r>
          </a:p>
        </p:txBody>
      </p:sp>
      <p:graphicFrame>
        <p:nvGraphicFramePr>
          <p:cNvPr id="115715" name="Object 2"/>
          <p:cNvGraphicFramePr>
            <a:graphicFrameLocks noChangeAspect="1"/>
          </p:cNvGraphicFramePr>
          <p:nvPr/>
        </p:nvGraphicFramePr>
        <p:xfrm>
          <a:off x="76200" y="2057400"/>
          <a:ext cx="8991600" cy="2376488"/>
        </p:xfrm>
        <a:graphic>
          <a:graphicData uri="http://schemas.openxmlformats.org/presentationml/2006/ole">
            <mc:AlternateContent xmlns:mc="http://schemas.openxmlformats.org/markup-compatibility/2006">
              <mc:Choice xmlns:v="urn:schemas-microsoft-com:vml" Requires="v">
                <p:oleObj spid="_x0000_s115730" name="Worksheet" r:id="rId4" imgW="5003800" imgH="1320800" progId="Excel.Sheet.8">
                  <p:embed/>
                </p:oleObj>
              </mc:Choice>
              <mc:Fallback>
                <p:oleObj name="Worksheet" r:id="rId4" imgW="5003800" imgH="13208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2057400"/>
                        <a:ext cx="8991600" cy="2376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15716" name="Rectangle 5"/>
          <p:cNvSpPr>
            <a:spLocks noChangeArrowheads="1"/>
          </p:cNvSpPr>
          <p:nvPr/>
        </p:nvSpPr>
        <p:spPr bwMode="auto">
          <a:xfrm>
            <a:off x="304800" y="4724400"/>
            <a:ext cx="8458200" cy="138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spcBef>
                <a:spcPct val="50000"/>
              </a:spcBef>
            </a:pPr>
            <a:r>
              <a:rPr lang="en-US" sz="2800" b="1">
                <a:solidFill>
                  <a:schemeClr val="tx2"/>
                </a:solidFill>
              </a:rPr>
              <a:t>When using the internal rate of return, the cost of capital acts as a </a:t>
            </a:r>
            <a:r>
              <a:rPr lang="en-US" sz="2800" b="1">
                <a:solidFill>
                  <a:srgbClr val="FF0000"/>
                </a:solidFill>
              </a:rPr>
              <a:t>hurdle rate </a:t>
            </a:r>
            <a:r>
              <a:rPr lang="en-US" sz="2800" b="1">
                <a:solidFill>
                  <a:schemeClr val="tx2"/>
                </a:solidFill>
              </a:rPr>
              <a:t>that a project must clear for acceptance.</a:t>
            </a:r>
          </a:p>
        </p:txBody>
      </p:sp>
      <p:sp>
        <p:nvSpPr>
          <p:cNvPr id="6" name="TextBox 5">
            <a:extLst>
              <a:ext uri="{FF2B5EF4-FFF2-40B4-BE49-F238E27FC236}">
                <a16:creationId xmlns:a16="http://schemas.microsoft.com/office/drawing/2014/main" id="{C50140E8-3729-4E61-872D-B1F29F40125A}"/>
              </a:ext>
            </a:extLst>
          </p:cNvPr>
          <p:cNvSpPr txBox="1"/>
          <p:nvPr/>
        </p:nvSpPr>
        <p:spPr>
          <a:xfrm>
            <a:off x="8393084" y="152400"/>
            <a:ext cx="762000" cy="253916"/>
          </a:xfrm>
          <a:prstGeom prst="rect">
            <a:avLst/>
          </a:prstGeom>
          <a:noFill/>
        </p:spPr>
        <p:txBody>
          <a:bodyPr wrap="square" rtlCol="0">
            <a:spAutoFit/>
          </a:bodyPr>
          <a:lstStyle/>
          <a:p>
            <a:r>
              <a:rPr lang="en-US" sz="1050" dirty="0"/>
              <a:t>14-50</a:t>
            </a:r>
          </a:p>
        </p:txBody>
      </p:sp>
      <p:pic>
        <p:nvPicPr>
          <p:cNvPr id="7" name="Picture 3">
            <a:extLst>
              <a:ext uri="{FF2B5EF4-FFF2-40B4-BE49-F238E27FC236}">
                <a16:creationId xmlns:a16="http://schemas.microsoft.com/office/drawing/2014/main" id="{5B424053-BA8B-4C63-AFC5-F06BADAF5BD8}"/>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3</a:t>
            </a:r>
            <a:endParaRPr lang="en-US" altLang="en-US" dirty="0">
              <a:solidFill>
                <a:schemeClr val="tx1">
                  <a:lumMod val="75000"/>
                  <a:lumOff val="25000"/>
                </a:schemeClr>
              </a:solidFill>
              <a:ea typeface="MS PGothic" charset="-128"/>
              <a:cs typeface="+mj-cs"/>
            </a:endParaRPr>
          </a:p>
        </p:txBody>
      </p:sp>
      <p:sp>
        <p:nvSpPr>
          <p:cNvPr id="3" name="TextBox 2"/>
          <p:cNvSpPr txBox="1"/>
          <p:nvPr/>
        </p:nvSpPr>
        <p:spPr>
          <a:xfrm>
            <a:off x="1012825" y="1905000"/>
            <a:ext cx="7162800" cy="2677656"/>
          </a:xfrm>
          <a:prstGeom prst="rect">
            <a:avLst/>
          </a:prstGeom>
          <a:solidFill>
            <a:schemeClr val="accent2">
              <a:lumMod val="20000"/>
              <a:lumOff val="80000"/>
            </a:schemeClr>
          </a:solidFill>
          <a:ln>
            <a:solidFill>
              <a:schemeClr val="tx1"/>
            </a:solidFill>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dirty="0">
                <a:solidFill>
                  <a:srgbClr val="404040"/>
                </a:solidFill>
              </a:rPr>
              <a:t>Decker Company can purchase a new machine at a cost of $104,320 that will save $20,000 per year in cash operating costs. </a:t>
            </a:r>
          </a:p>
          <a:p>
            <a:pPr eaLnBrk="1" hangingPunct="1"/>
            <a:endParaRPr lang="en-US" sz="2800" dirty="0">
              <a:solidFill>
                <a:srgbClr val="404040"/>
              </a:solidFill>
            </a:endParaRPr>
          </a:p>
          <a:p>
            <a:pPr eaLnBrk="1" hangingPunct="1"/>
            <a:r>
              <a:rPr lang="en-US" sz="2800" dirty="0">
                <a:solidFill>
                  <a:srgbClr val="404040"/>
                </a:solidFill>
              </a:rPr>
              <a:t>The machine has a 10-year life.</a:t>
            </a:r>
          </a:p>
        </p:txBody>
      </p:sp>
      <p:sp>
        <p:nvSpPr>
          <p:cNvPr id="4" name="TextBox 3">
            <a:extLst>
              <a:ext uri="{FF2B5EF4-FFF2-40B4-BE49-F238E27FC236}">
                <a16:creationId xmlns:a16="http://schemas.microsoft.com/office/drawing/2014/main" id="{C5B09A2F-A6E1-4B0B-86F2-5EBB503CC3D9}"/>
              </a:ext>
            </a:extLst>
          </p:cNvPr>
          <p:cNvSpPr txBox="1"/>
          <p:nvPr/>
        </p:nvSpPr>
        <p:spPr>
          <a:xfrm>
            <a:off x="8393084" y="152400"/>
            <a:ext cx="762000" cy="253916"/>
          </a:xfrm>
          <a:prstGeom prst="rect">
            <a:avLst/>
          </a:prstGeom>
          <a:noFill/>
        </p:spPr>
        <p:txBody>
          <a:bodyPr wrap="square" rtlCol="0">
            <a:spAutoFit/>
          </a:bodyPr>
          <a:lstStyle/>
          <a:p>
            <a:r>
              <a:rPr lang="en-US" sz="1050" dirty="0"/>
              <a:t>14-51</a:t>
            </a:r>
          </a:p>
        </p:txBody>
      </p:sp>
      <p:pic>
        <p:nvPicPr>
          <p:cNvPr id="5" name="Picture 3">
            <a:extLst>
              <a:ext uri="{FF2B5EF4-FFF2-40B4-BE49-F238E27FC236}">
                <a16:creationId xmlns:a16="http://schemas.microsoft.com/office/drawing/2014/main" id="{CBAD410C-8C58-480C-B5BE-EDD60E9CD68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4</a:t>
            </a:r>
            <a:endParaRPr lang="en-US" altLang="en-US" dirty="0">
              <a:solidFill>
                <a:schemeClr val="tx1">
                  <a:lumMod val="75000"/>
                  <a:lumOff val="25000"/>
                </a:schemeClr>
              </a:solidFill>
              <a:ea typeface="MS PGothic" charset="-128"/>
              <a:cs typeface="+mj-cs"/>
            </a:endParaRPr>
          </a:p>
        </p:txBody>
      </p:sp>
      <p:grpSp>
        <p:nvGrpSpPr>
          <p:cNvPr id="119810" name="Group 4"/>
          <p:cNvGrpSpPr>
            <a:grpSpLocks/>
          </p:cNvGrpSpPr>
          <p:nvPr/>
        </p:nvGrpSpPr>
        <p:grpSpPr bwMode="auto">
          <a:xfrm>
            <a:off x="990600" y="3819525"/>
            <a:ext cx="7631113" cy="828675"/>
            <a:chOff x="624" y="2184"/>
            <a:chExt cx="4807" cy="522"/>
          </a:xfrm>
        </p:grpSpPr>
        <p:sp>
          <p:nvSpPr>
            <p:cNvPr id="119816" name="Rectangle 5"/>
            <p:cNvSpPr>
              <a:spLocks noChangeArrowheads="1"/>
            </p:cNvSpPr>
            <p:nvPr/>
          </p:nvSpPr>
          <p:spPr bwMode="auto">
            <a:xfrm>
              <a:off x="2928" y="2184"/>
              <a:ext cx="2503" cy="5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u="sng">
                  <a:solidFill>
                    <a:srgbClr val="0000CC"/>
                  </a:solidFill>
                </a:rPr>
                <a:t>     Investment required     </a:t>
              </a:r>
              <a:endParaRPr lang="en-US" sz="2400" b="1">
                <a:solidFill>
                  <a:srgbClr val="0000CC"/>
                </a:solidFill>
              </a:endParaRPr>
            </a:p>
            <a:p>
              <a:pPr eaLnBrk="1" hangingPunct="1"/>
              <a:r>
                <a:rPr lang="en-US" sz="2400" b="1">
                  <a:solidFill>
                    <a:srgbClr val="0000CC"/>
                  </a:solidFill>
                </a:rPr>
                <a:t>   Annual net cash flows</a:t>
              </a:r>
            </a:p>
          </p:txBody>
        </p:sp>
        <p:sp>
          <p:nvSpPr>
            <p:cNvPr id="119817" name="Rectangle 6"/>
            <p:cNvSpPr>
              <a:spLocks noChangeArrowheads="1"/>
            </p:cNvSpPr>
            <p:nvPr/>
          </p:nvSpPr>
          <p:spPr bwMode="auto">
            <a:xfrm>
              <a:off x="624" y="2184"/>
              <a:ext cx="2055" cy="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algn="ctr" eaLnBrk="1" hangingPunct="1"/>
              <a:r>
                <a:rPr lang="en-US" sz="2400" b="1">
                  <a:solidFill>
                    <a:srgbClr val="0000CC"/>
                  </a:solidFill>
                </a:rPr>
                <a:t>PV factor for the</a:t>
              </a:r>
              <a:br>
                <a:rPr lang="en-US" sz="2400" b="1">
                  <a:solidFill>
                    <a:srgbClr val="0000CC"/>
                  </a:solidFill>
                </a:rPr>
              </a:br>
              <a:r>
                <a:rPr lang="en-US" sz="2400" b="1">
                  <a:solidFill>
                    <a:srgbClr val="0000CC"/>
                  </a:solidFill>
                </a:rPr>
                <a:t>internal rate of return</a:t>
              </a:r>
            </a:p>
          </p:txBody>
        </p:sp>
        <p:sp>
          <p:nvSpPr>
            <p:cNvPr id="119818" name="Rectangle 7"/>
            <p:cNvSpPr>
              <a:spLocks noChangeArrowheads="1"/>
            </p:cNvSpPr>
            <p:nvPr/>
          </p:nvSpPr>
          <p:spPr bwMode="auto">
            <a:xfrm>
              <a:off x="2688" y="2299"/>
              <a:ext cx="226" cy="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algn="ctr" eaLnBrk="1" hangingPunct="1"/>
              <a:r>
                <a:rPr lang="en-US" sz="2400" b="1">
                  <a:solidFill>
                    <a:srgbClr val="0000CC"/>
                  </a:solidFill>
                </a:rPr>
                <a:t>=</a:t>
              </a:r>
            </a:p>
          </p:txBody>
        </p:sp>
      </p:grpSp>
      <p:grpSp>
        <p:nvGrpSpPr>
          <p:cNvPr id="119811" name="Group 8"/>
          <p:cNvGrpSpPr>
            <a:grpSpLocks/>
          </p:cNvGrpSpPr>
          <p:nvPr/>
        </p:nvGrpSpPr>
        <p:grpSpPr bwMode="auto">
          <a:xfrm>
            <a:off x="2578100" y="5114925"/>
            <a:ext cx="3263900" cy="828675"/>
            <a:chOff x="1624" y="3132"/>
            <a:chExt cx="2056" cy="522"/>
          </a:xfrm>
        </p:grpSpPr>
        <p:sp>
          <p:nvSpPr>
            <p:cNvPr id="119813" name="Rectangle 9"/>
            <p:cNvSpPr>
              <a:spLocks noChangeArrowheads="1"/>
            </p:cNvSpPr>
            <p:nvPr/>
          </p:nvSpPr>
          <p:spPr bwMode="auto">
            <a:xfrm>
              <a:off x="1624" y="3132"/>
              <a:ext cx="1514" cy="5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008000"/>
                  </a:solidFill>
                </a:rPr>
                <a:t>     $104,320     </a:t>
              </a:r>
            </a:p>
            <a:p>
              <a:pPr eaLnBrk="1" hangingPunct="1"/>
              <a:r>
                <a:rPr lang="en-US" sz="2400" b="1">
                  <a:solidFill>
                    <a:srgbClr val="008000"/>
                  </a:solidFill>
                </a:rPr>
                <a:t>       $20,000</a:t>
              </a:r>
            </a:p>
          </p:txBody>
        </p:sp>
        <p:sp>
          <p:nvSpPr>
            <p:cNvPr id="119814" name="Rectangle 10"/>
            <p:cNvSpPr>
              <a:spLocks noChangeArrowheads="1"/>
            </p:cNvSpPr>
            <p:nvPr/>
          </p:nvSpPr>
          <p:spPr bwMode="auto">
            <a:xfrm>
              <a:off x="2867" y="3222"/>
              <a:ext cx="813" cy="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008000"/>
                  </a:solidFill>
                </a:rPr>
                <a:t>=  5.216</a:t>
              </a:r>
            </a:p>
          </p:txBody>
        </p:sp>
        <p:sp>
          <p:nvSpPr>
            <p:cNvPr id="119815" name="Line 11"/>
            <p:cNvSpPr>
              <a:spLocks noChangeShapeType="1"/>
            </p:cNvSpPr>
            <p:nvPr/>
          </p:nvSpPr>
          <p:spPr bwMode="auto">
            <a:xfrm>
              <a:off x="1920" y="3387"/>
              <a:ext cx="960" cy="0"/>
            </a:xfrm>
            <a:prstGeom prst="line">
              <a:avLst/>
            </a:prstGeom>
            <a:noFill/>
            <a:ln w="38100">
              <a:solidFill>
                <a:srgbClr val="0066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14" name="TextBox 13"/>
          <p:cNvSpPr txBox="1"/>
          <p:nvPr/>
        </p:nvSpPr>
        <p:spPr>
          <a:xfrm>
            <a:off x="533400" y="1971675"/>
            <a:ext cx="8077200" cy="1384300"/>
          </a:xfrm>
          <a:prstGeom prst="rect">
            <a:avLst/>
          </a:prstGeom>
          <a:solidFill>
            <a:schemeClr val="accent1">
              <a:lumMod val="20000"/>
              <a:lumOff val="80000"/>
            </a:schemeClr>
          </a:solidFill>
          <a:ln>
            <a:solidFill>
              <a:schemeClr val="accent6">
                <a:lumMod val="50000"/>
              </a:schemeClr>
            </a:solidFill>
          </a:ln>
        </p:spPr>
        <p:txBody>
          <a:bodyPr>
            <a:spAutoFit/>
          </a:bodyPr>
          <a:lstStyle/>
          <a:p>
            <a:pPr algn="ctr" eaLnBrk="1" hangingPunct="1">
              <a:defRPr/>
            </a:pPr>
            <a:r>
              <a:rPr lang="en-US" sz="2800" dirty="0">
                <a:ea typeface="ＭＳ Ｐゴシック" pitchFamily="34" charset="-128"/>
                <a:cs typeface="+mn-cs"/>
              </a:rPr>
              <a:t>Future cash flows are the same every year in this example, so we can calculate the internal rate of return as follows:</a:t>
            </a:r>
          </a:p>
        </p:txBody>
      </p:sp>
      <p:sp>
        <p:nvSpPr>
          <p:cNvPr id="12" name="TextBox 11">
            <a:extLst>
              <a:ext uri="{FF2B5EF4-FFF2-40B4-BE49-F238E27FC236}">
                <a16:creationId xmlns:a16="http://schemas.microsoft.com/office/drawing/2014/main" id="{C4CC573C-775E-48AA-9543-C5B8FC069360}"/>
              </a:ext>
            </a:extLst>
          </p:cNvPr>
          <p:cNvSpPr txBox="1"/>
          <p:nvPr/>
        </p:nvSpPr>
        <p:spPr>
          <a:xfrm>
            <a:off x="8393084" y="152400"/>
            <a:ext cx="762000" cy="253916"/>
          </a:xfrm>
          <a:prstGeom prst="rect">
            <a:avLst/>
          </a:prstGeom>
          <a:noFill/>
        </p:spPr>
        <p:txBody>
          <a:bodyPr wrap="square" rtlCol="0">
            <a:spAutoFit/>
          </a:bodyPr>
          <a:lstStyle/>
          <a:p>
            <a:r>
              <a:rPr lang="en-US" sz="1050" dirty="0"/>
              <a:t>14-52</a:t>
            </a:r>
          </a:p>
        </p:txBody>
      </p:sp>
      <p:pic>
        <p:nvPicPr>
          <p:cNvPr id="13" name="Picture 3">
            <a:extLst>
              <a:ext uri="{FF2B5EF4-FFF2-40B4-BE49-F238E27FC236}">
                <a16:creationId xmlns:a16="http://schemas.microsoft.com/office/drawing/2014/main" id="{DF9DDA73-F47B-4B1D-B4F9-2CF0D7B0BAA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7"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5</a:t>
            </a:r>
            <a:endParaRPr lang="en-US" altLang="en-US" dirty="0">
              <a:solidFill>
                <a:schemeClr val="tx1">
                  <a:lumMod val="75000"/>
                  <a:lumOff val="25000"/>
                </a:schemeClr>
              </a:solidFill>
              <a:ea typeface="MS PGothic" charset="-128"/>
              <a:cs typeface="+mj-cs"/>
            </a:endParaRPr>
          </a:p>
        </p:txBody>
      </p:sp>
      <p:sp>
        <p:nvSpPr>
          <p:cNvPr id="368643" name="Rectangle 3"/>
          <p:cNvSpPr>
            <a:spLocks noChangeArrowheads="1"/>
          </p:cNvSpPr>
          <p:nvPr/>
        </p:nvSpPr>
        <p:spPr bwMode="auto">
          <a:xfrm>
            <a:off x="1066801" y="2184400"/>
            <a:ext cx="7086600" cy="1197764"/>
          </a:xfrm>
          <a:prstGeom prst="rect">
            <a:avLst/>
          </a:prstGeom>
          <a:solidFill>
            <a:srgbClr val="BDD7EE"/>
          </a:solidFill>
          <a:ln w="12700">
            <a:solidFill>
              <a:srgbClr val="000000"/>
            </a:solidFill>
            <a:miter lim="800000"/>
            <a:headEnd/>
            <a:tailEnd/>
          </a:ln>
          <a:effectLst>
            <a:outerShdw blurRad="63500" dist="38099" dir="2700000" algn="ctr" rotWithShape="0">
              <a:srgbClr val="000000">
                <a:alpha val="74997"/>
              </a:srgbClr>
            </a:outerShdw>
          </a:effectLst>
        </p:spPr>
        <p:txBody>
          <a:bodyPr wrap="square" lIns="90488" tIns="44450" rIns="90488" bIns="44450">
            <a:spAutoFit/>
          </a:bodyPr>
          <a:lstStyle/>
          <a:p>
            <a:pPr algn="ctr" eaLnBrk="1" hangingPunct="1">
              <a:spcBef>
                <a:spcPct val="20000"/>
              </a:spcBef>
              <a:defRPr/>
            </a:pPr>
            <a:r>
              <a:rPr lang="en-US" sz="2400" b="1" dirty="0">
                <a:ea typeface="ＭＳ Ｐゴシック" pitchFamily="34" charset="-128"/>
                <a:cs typeface="+mn-cs"/>
              </a:rPr>
              <a:t>Find the 10-period row, move across until you find the factor 5.216. Look at the top of the column and you find a rate of </a:t>
            </a:r>
            <a:r>
              <a:rPr lang="en-US" sz="2400" b="1" dirty="0">
                <a:effectLst>
                  <a:outerShdw blurRad="38100" dist="38100" dir="2700000" algn="tl">
                    <a:srgbClr val="FFFFFF"/>
                  </a:outerShdw>
                </a:effectLst>
                <a:ea typeface="ＭＳ Ｐゴシック" pitchFamily="34" charset="-128"/>
                <a:cs typeface="+mn-cs"/>
              </a:rPr>
              <a:t>14%</a:t>
            </a:r>
            <a:r>
              <a:rPr lang="en-US" sz="2400" b="1" dirty="0">
                <a:ea typeface="ＭＳ Ｐゴシック" pitchFamily="34" charset="-128"/>
                <a:cs typeface="+mn-cs"/>
              </a:rPr>
              <a:t>.</a:t>
            </a:r>
          </a:p>
        </p:txBody>
      </p:sp>
      <p:graphicFrame>
        <p:nvGraphicFramePr>
          <p:cNvPr id="121859" name="Object 2"/>
          <p:cNvGraphicFramePr>
            <a:graphicFrameLocks/>
          </p:cNvGraphicFramePr>
          <p:nvPr/>
        </p:nvGraphicFramePr>
        <p:xfrm>
          <a:off x="998538" y="3735388"/>
          <a:ext cx="7239000" cy="2286000"/>
        </p:xfrm>
        <a:graphic>
          <a:graphicData uri="http://schemas.openxmlformats.org/presentationml/2006/ole">
            <mc:AlternateContent xmlns:mc="http://schemas.openxmlformats.org/markup-compatibility/2006">
              <mc:Choice xmlns:v="urn:schemas-microsoft-com:vml" Requires="v">
                <p:oleObj spid="_x0000_s121881" name="Worksheet" r:id="rId4" imgW="2743200" imgH="1244600" progId="Excel.Sheet.8">
                  <p:embed/>
                </p:oleObj>
              </mc:Choice>
              <mc:Fallback>
                <p:oleObj name="Worksheet" r:id="rId4" imgW="2743200" imgH="1244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538" y="3735388"/>
                        <a:ext cx="7239000" cy="2286000"/>
                      </a:xfrm>
                      <a:prstGeom prst="rect">
                        <a:avLst/>
                      </a:prstGeom>
                      <a:noFill/>
                      <a:ln w="12700">
                        <a:solidFill>
                          <a:srgbClr val="000000"/>
                        </a:solidFill>
                        <a:miter lim="800000"/>
                        <a:headEnd/>
                        <a:tailEnd/>
                      </a:ln>
                      <a:effectLst>
                        <a:outerShdw blurRad="63500" dist="38099" dir="2700000" algn="ctr" rotWithShape="0">
                          <a:srgbClr val="000000">
                            <a:alpha val="74997"/>
                          </a:srgbClr>
                        </a:outerShdw>
                      </a:effectLst>
                      <a:extLst>
                        <a:ext uri="{909E8E84-426E-40dd-AFC4-6F175D3DCCD1}">
                          <a14:hiddenFill xmlns:a14="http://schemas.microsoft.com/office/drawing/2010/main" xmlns="">
                            <a:solidFill>
                              <a:schemeClr val="bg1"/>
                            </a:solidFill>
                          </a14:hiddenFill>
                        </a:ext>
                      </a:extLst>
                    </p:spPr>
                  </p:pic>
                </p:oleObj>
              </mc:Fallback>
            </mc:AlternateContent>
          </a:graphicData>
        </a:graphic>
      </p:graphicFrame>
      <p:sp>
        <p:nvSpPr>
          <p:cNvPr id="121860" name="Text Box 5"/>
          <p:cNvSpPr txBox="1">
            <a:spLocks noChangeArrowheads="1"/>
          </p:cNvSpPr>
          <p:nvPr/>
        </p:nvSpPr>
        <p:spPr bwMode="auto">
          <a:xfrm>
            <a:off x="76200" y="1685925"/>
            <a:ext cx="9053513"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b="1"/>
              <a:t>Using the present value of an annuity of $1 table . . .</a:t>
            </a:r>
          </a:p>
        </p:txBody>
      </p:sp>
      <p:sp>
        <p:nvSpPr>
          <p:cNvPr id="121861" name="Oval 6"/>
          <p:cNvSpPr>
            <a:spLocks noChangeArrowheads="1"/>
          </p:cNvSpPr>
          <p:nvPr/>
        </p:nvSpPr>
        <p:spPr bwMode="auto">
          <a:xfrm>
            <a:off x="6553200" y="5405438"/>
            <a:ext cx="1143000" cy="550862"/>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1" hangingPunct="1"/>
            <a:endParaRPr lang="en-US" sz="2800">
              <a:solidFill>
                <a:srgbClr val="FF0000"/>
              </a:solidFill>
              <a:latin typeface="Times New Roman" charset="0"/>
            </a:endParaRPr>
          </a:p>
        </p:txBody>
      </p:sp>
      <p:grpSp>
        <p:nvGrpSpPr>
          <p:cNvPr id="121862" name="Group 7"/>
          <p:cNvGrpSpPr>
            <a:grpSpLocks/>
          </p:cNvGrpSpPr>
          <p:nvPr/>
        </p:nvGrpSpPr>
        <p:grpSpPr bwMode="auto">
          <a:xfrm>
            <a:off x="1473200" y="5422900"/>
            <a:ext cx="5003800" cy="457200"/>
            <a:chOff x="976" y="3552"/>
            <a:chExt cx="3152" cy="288"/>
          </a:xfrm>
        </p:grpSpPr>
        <p:sp>
          <p:nvSpPr>
            <p:cNvPr id="121866" name="Oval 8"/>
            <p:cNvSpPr>
              <a:spLocks noChangeArrowheads="1"/>
            </p:cNvSpPr>
            <p:nvPr/>
          </p:nvSpPr>
          <p:spPr bwMode="auto">
            <a:xfrm>
              <a:off x="976" y="3552"/>
              <a:ext cx="336" cy="288"/>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1" hangingPunct="1"/>
              <a:endParaRPr lang="en-US" sz="2800">
                <a:solidFill>
                  <a:srgbClr val="FF0000"/>
                </a:solidFill>
                <a:latin typeface="Times New Roman" charset="0"/>
              </a:endParaRPr>
            </a:p>
          </p:txBody>
        </p:sp>
        <p:sp>
          <p:nvSpPr>
            <p:cNvPr id="121867" name="Line 9"/>
            <p:cNvSpPr>
              <a:spLocks noChangeShapeType="1"/>
            </p:cNvSpPr>
            <p:nvPr/>
          </p:nvSpPr>
          <p:spPr bwMode="auto">
            <a:xfrm>
              <a:off x="1296" y="3712"/>
              <a:ext cx="2832" cy="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21863" name="Group 10"/>
          <p:cNvGrpSpPr>
            <a:grpSpLocks/>
          </p:cNvGrpSpPr>
          <p:nvPr/>
        </p:nvGrpSpPr>
        <p:grpSpPr bwMode="auto">
          <a:xfrm>
            <a:off x="6553200" y="3810000"/>
            <a:ext cx="990600" cy="1612900"/>
            <a:chOff x="4176" y="2536"/>
            <a:chExt cx="624" cy="1016"/>
          </a:xfrm>
        </p:grpSpPr>
        <p:sp>
          <p:nvSpPr>
            <p:cNvPr id="121864" name="Oval 11"/>
            <p:cNvSpPr>
              <a:spLocks noChangeArrowheads="1"/>
            </p:cNvSpPr>
            <p:nvPr/>
          </p:nvSpPr>
          <p:spPr bwMode="auto">
            <a:xfrm>
              <a:off x="4176" y="2536"/>
              <a:ext cx="624" cy="336"/>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1" hangingPunct="1"/>
              <a:endParaRPr lang="en-US" sz="2800">
                <a:solidFill>
                  <a:srgbClr val="FF0000"/>
                </a:solidFill>
                <a:latin typeface="Times New Roman" charset="0"/>
              </a:endParaRPr>
            </a:p>
          </p:txBody>
        </p:sp>
        <p:sp>
          <p:nvSpPr>
            <p:cNvPr id="121865" name="Line 12"/>
            <p:cNvSpPr>
              <a:spLocks noChangeShapeType="1"/>
            </p:cNvSpPr>
            <p:nvPr/>
          </p:nvSpPr>
          <p:spPr bwMode="auto">
            <a:xfrm flipV="1">
              <a:off x="4512" y="2880"/>
              <a:ext cx="0" cy="672"/>
            </a:xfrm>
            <a:prstGeom prst="line">
              <a:avLst/>
            </a:prstGeom>
            <a:noFill/>
            <a:ln w="38100">
              <a:solidFill>
                <a:srgbClr val="FF0000"/>
              </a:solidFill>
              <a:prstDash val="dash"/>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sp>
        <p:nvSpPr>
          <p:cNvPr id="13" name="TextBox 12">
            <a:extLst>
              <a:ext uri="{FF2B5EF4-FFF2-40B4-BE49-F238E27FC236}">
                <a16:creationId xmlns:a16="http://schemas.microsoft.com/office/drawing/2014/main" id="{645E8050-A5E9-48AA-8EAB-F408EC0AB138}"/>
              </a:ext>
            </a:extLst>
          </p:cNvPr>
          <p:cNvSpPr txBox="1"/>
          <p:nvPr/>
        </p:nvSpPr>
        <p:spPr>
          <a:xfrm>
            <a:off x="8393084" y="152400"/>
            <a:ext cx="762000" cy="253916"/>
          </a:xfrm>
          <a:prstGeom prst="rect">
            <a:avLst/>
          </a:prstGeom>
          <a:noFill/>
        </p:spPr>
        <p:txBody>
          <a:bodyPr wrap="square" rtlCol="0">
            <a:spAutoFit/>
          </a:bodyPr>
          <a:lstStyle/>
          <a:p>
            <a:r>
              <a:rPr lang="en-US" sz="1050" dirty="0"/>
              <a:t>14-53</a:t>
            </a:r>
          </a:p>
        </p:txBody>
      </p:sp>
      <p:pic>
        <p:nvPicPr>
          <p:cNvPr id="14" name="Picture 3">
            <a:extLst>
              <a:ext uri="{FF2B5EF4-FFF2-40B4-BE49-F238E27FC236}">
                <a16:creationId xmlns:a16="http://schemas.microsoft.com/office/drawing/2014/main" id="{87D99D46-0E1F-42BC-946B-627A576783A7}"/>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u"/>
  </p:transition>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5"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6</a:t>
            </a:r>
            <a:endParaRPr lang="en-US" altLang="en-US" dirty="0">
              <a:solidFill>
                <a:schemeClr val="tx1">
                  <a:lumMod val="75000"/>
                  <a:lumOff val="25000"/>
                </a:schemeClr>
              </a:solidFill>
              <a:ea typeface="MS PGothic" charset="-128"/>
              <a:cs typeface="+mj-cs"/>
            </a:endParaRPr>
          </a:p>
        </p:txBody>
      </p:sp>
      <p:sp>
        <p:nvSpPr>
          <p:cNvPr id="368643" name="Rectangle 3"/>
          <p:cNvSpPr>
            <a:spLocks noChangeArrowheads="1"/>
          </p:cNvSpPr>
          <p:nvPr/>
        </p:nvSpPr>
        <p:spPr bwMode="auto">
          <a:xfrm>
            <a:off x="152400" y="1709738"/>
            <a:ext cx="8839200" cy="1566862"/>
          </a:xfrm>
          <a:prstGeom prst="rect">
            <a:avLst/>
          </a:prstGeom>
          <a:solidFill>
            <a:srgbClr val="BECAD4"/>
          </a:solidFill>
          <a:ln w="12700">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spAutoFit/>
          </a:bodyPr>
          <a:lstStyle/>
          <a:p>
            <a:pPr algn="ctr" eaLnBrk="1" hangingPunct="1">
              <a:spcBef>
                <a:spcPct val="20000"/>
              </a:spcBef>
            </a:pPr>
            <a:r>
              <a:rPr lang="en-US" sz="3200"/>
              <a:t>If Decker’s minimum required rate of return is </a:t>
            </a:r>
            <a:r>
              <a:rPr lang="en-US" sz="3200" b="1">
                <a:solidFill>
                  <a:srgbClr val="FF0000"/>
                </a:solidFill>
              </a:rPr>
              <a:t>equal to or greater than </a:t>
            </a:r>
            <a:r>
              <a:rPr lang="en-US" sz="3200"/>
              <a:t>14%, then the machine should be purchased.</a:t>
            </a:r>
            <a:endParaRPr lang="en-US" sz="3200" b="1"/>
          </a:p>
        </p:txBody>
      </p:sp>
      <p:graphicFrame>
        <p:nvGraphicFramePr>
          <p:cNvPr id="123907" name="Object 2"/>
          <p:cNvGraphicFramePr>
            <a:graphicFrameLocks/>
          </p:cNvGraphicFramePr>
          <p:nvPr/>
        </p:nvGraphicFramePr>
        <p:xfrm>
          <a:off x="998538" y="3735388"/>
          <a:ext cx="7239000" cy="2286000"/>
        </p:xfrm>
        <a:graphic>
          <a:graphicData uri="http://schemas.openxmlformats.org/presentationml/2006/ole">
            <mc:AlternateContent xmlns:mc="http://schemas.openxmlformats.org/markup-compatibility/2006">
              <mc:Choice xmlns:v="urn:schemas-microsoft-com:vml" Requires="v">
                <p:oleObj spid="_x0000_s123928" name="Worksheet" r:id="rId4" imgW="2743200" imgH="1244600" progId="Excel.Sheet.8">
                  <p:embed/>
                </p:oleObj>
              </mc:Choice>
              <mc:Fallback>
                <p:oleObj name="Worksheet" r:id="rId4" imgW="2743200" imgH="1244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538" y="3735388"/>
                        <a:ext cx="7239000" cy="2286000"/>
                      </a:xfrm>
                      <a:prstGeom prst="rect">
                        <a:avLst/>
                      </a:prstGeom>
                      <a:noFill/>
                      <a:ln w="12700">
                        <a:solidFill>
                          <a:srgbClr val="000000"/>
                        </a:solidFill>
                        <a:miter lim="800000"/>
                        <a:headEnd/>
                        <a:tailEnd/>
                      </a:ln>
                      <a:effectLst>
                        <a:outerShdw blurRad="63500" dist="38099" dir="2700000" algn="ctr" rotWithShape="0">
                          <a:srgbClr val="000000">
                            <a:alpha val="74997"/>
                          </a:srgbClr>
                        </a:outerShdw>
                      </a:effectLst>
                      <a:extLst>
                        <a:ext uri="{909E8E84-426E-40dd-AFC4-6F175D3DCCD1}">
                          <a14:hiddenFill xmlns:a14="http://schemas.microsoft.com/office/drawing/2010/main" xmlns="">
                            <a:solidFill>
                              <a:schemeClr val="bg1"/>
                            </a:solidFill>
                          </a14:hiddenFill>
                        </a:ext>
                      </a:extLst>
                    </p:spPr>
                  </p:pic>
                </p:oleObj>
              </mc:Fallback>
            </mc:AlternateContent>
          </a:graphicData>
        </a:graphic>
      </p:graphicFrame>
      <p:sp>
        <p:nvSpPr>
          <p:cNvPr id="123908" name="Oval 6"/>
          <p:cNvSpPr>
            <a:spLocks noChangeArrowheads="1"/>
          </p:cNvSpPr>
          <p:nvPr/>
        </p:nvSpPr>
        <p:spPr bwMode="auto">
          <a:xfrm>
            <a:off x="6553200" y="5405438"/>
            <a:ext cx="1143000" cy="550862"/>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1" hangingPunct="1"/>
            <a:endParaRPr lang="en-US" sz="2800">
              <a:solidFill>
                <a:srgbClr val="FF0000"/>
              </a:solidFill>
              <a:latin typeface="Times New Roman" charset="0"/>
            </a:endParaRPr>
          </a:p>
        </p:txBody>
      </p:sp>
      <p:grpSp>
        <p:nvGrpSpPr>
          <p:cNvPr id="123909" name="Group 7"/>
          <p:cNvGrpSpPr>
            <a:grpSpLocks/>
          </p:cNvGrpSpPr>
          <p:nvPr/>
        </p:nvGrpSpPr>
        <p:grpSpPr bwMode="auto">
          <a:xfrm>
            <a:off x="1473200" y="5422900"/>
            <a:ext cx="5003800" cy="457200"/>
            <a:chOff x="976" y="3552"/>
            <a:chExt cx="3152" cy="288"/>
          </a:xfrm>
        </p:grpSpPr>
        <p:sp>
          <p:nvSpPr>
            <p:cNvPr id="123913" name="Oval 8"/>
            <p:cNvSpPr>
              <a:spLocks noChangeArrowheads="1"/>
            </p:cNvSpPr>
            <p:nvPr/>
          </p:nvSpPr>
          <p:spPr bwMode="auto">
            <a:xfrm>
              <a:off x="976" y="3552"/>
              <a:ext cx="336" cy="288"/>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1" hangingPunct="1"/>
              <a:endParaRPr lang="en-US" sz="2800">
                <a:solidFill>
                  <a:srgbClr val="FF0000"/>
                </a:solidFill>
                <a:latin typeface="Times New Roman" charset="0"/>
              </a:endParaRPr>
            </a:p>
          </p:txBody>
        </p:sp>
        <p:sp>
          <p:nvSpPr>
            <p:cNvPr id="123914" name="Line 9"/>
            <p:cNvSpPr>
              <a:spLocks noChangeShapeType="1"/>
            </p:cNvSpPr>
            <p:nvPr/>
          </p:nvSpPr>
          <p:spPr bwMode="auto">
            <a:xfrm>
              <a:off x="1296" y="3712"/>
              <a:ext cx="2832" cy="0"/>
            </a:xfrm>
            <a:prstGeom prst="line">
              <a:avLst/>
            </a:prstGeom>
            <a:noFill/>
            <a:ln w="381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23910" name="Group 10"/>
          <p:cNvGrpSpPr>
            <a:grpSpLocks/>
          </p:cNvGrpSpPr>
          <p:nvPr/>
        </p:nvGrpSpPr>
        <p:grpSpPr bwMode="auto">
          <a:xfrm>
            <a:off x="6553200" y="3810000"/>
            <a:ext cx="990600" cy="1612900"/>
            <a:chOff x="4176" y="2536"/>
            <a:chExt cx="624" cy="1016"/>
          </a:xfrm>
        </p:grpSpPr>
        <p:sp>
          <p:nvSpPr>
            <p:cNvPr id="123911" name="Oval 11"/>
            <p:cNvSpPr>
              <a:spLocks noChangeArrowheads="1"/>
            </p:cNvSpPr>
            <p:nvPr/>
          </p:nvSpPr>
          <p:spPr bwMode="auto">
            <a:xfrm>
              <a:off x="4176" y="2536"/>
              <a:ext cx="624" cy="336"/>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eaLnBrk="1" hangingPunct="1"/>
              <a:endParaRPr lang="en-US" sz="2800">
                <a:solidFill>
                  <a:srgbClr val="FF0000"/>
                </a:solidFill>
                <a:latin typeface="Times New Roman" charset="0"/>
              </a:endParaRPr>
            </a:p>
          </p:txBody>
        </p:sp>
        <p:sp>
          <p:nvSpPr>
            <p:cNvPr id="123912" name="Line 12"/>
            <p:cNvSpPr>
              <a:spLocks noChangeShapeType="1"/>
            </p:cNvSpPr>
            <p:nvPr/>
          </p:nvSpPr>
          <p:spPr bwMode="auto">
            <a:xfrm flipV="1">
              <a:off x="4512" y="2880"/>
              <a:ext cx="0" cy="672"/>
            </a:xfrm>
            <a:prstGeom prst="line">
              <a:avLst/>
            </a:prstGeom>
            <a:noFill/>
            <a:ln w="38100">
              <a:solidFill>
                <a:srgbClr val="FF0000"/>
              </a:solidFill>
              <a:prstDash val="dash"/>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sp>
        <p:nvSpPr>
          <p:cNvPr id="12" name="TextBox 11">
            <a:extLst>
              <a:ext uri="{FF2B5EF4-FFF2-40B4-BE49-F238E27FC236}">
                <a16:creationId xmlns:a16="http://schemas.microsoft.com/office/drawing/2014/main" id="{03270DFD-9FA1-4930-B492-D1F0CDF9A773}"/>
              </a:ext>
            </a:extLst>
          </p:cNvPr>
          <p:cNvSpPr txBox="1"/>
          <p:nvPr/>
        </p:nvSpPr>
        <p:spPr>
          <a:xfrm>
            <a:off x="8393084" y="152400"/>
            <a:ext cx="762000" cy="253916"/>
          </a:xfrm>
          <a:prstGeom prst="rect">
            <a:avLst/>
          </a:prstGeom>
          <a:noFill/>
        </p:spPr>
        <p:txBody>
          <a:bodyPr wrap="square" rtlCol="0">
            <a:spAutoFit/>
          </a:bodyPr>
          <a:lstStyle/>
          <a:p>
            <a:r>
              <a:rPr lang="en-US" sz="1050" dirty="0"/>
              <a:t>14-54</a:t>
            </a:r>
          </a:p>
        </p:txBody>
      </p:sp>
      <p:pic>
        <p:nvPicPr>
          <p:cNvPr id="13" name="Picture 3">
            <a:extLst>
              <a:ext uri="{FF2B5EF4-FFF2-40B4-BE49-F238E27FC236}">
                <a16:creationId xmlns:a16="http://schemas.microsoft.com/office/drawing/2014/main" id="{B03D60AD-07E6-4B3D-984A-280938CB06B5}"/>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3</a:t>
            </a:r>
            <a:endParaRPr lang="en-US" dirty="0">
              <a:latin typeface="Calibri Light" charset="0"/>
              <a:ea typeface="MS PGothic" charset="0"/>
              <a:cs typeface="ＭＳ Ｐゴシック" charset="0"/>
              <a:sym typeface="Wingdings" charset="0"/>
            </a:endParaRPr>
          </a:p>
        </p:txBody>
      </p:sp>
      <p:sp>
        <p:nvSpPr>
          <p:cNvPr id="372739" name="Rectangle 3"/>
          <p:cNvSpPr>
            <a:spLocks noGrp="1" noChangeArrowheads="1"/>
          </p:cNvSpPr>
          <p:nvPr>
            <p:ph idx="1"/>
          </p:nvPr>
        </p:nvSpPr>
        <p:spPr>
          <a:solidFill>
            <a:schemeClr val="accent1">
              <a:lumMod val="20000"/>
              <a:lumOff val="80000"/>
            </a:schemeClr>
          </a:solidFill>
          <a:ln>
            <a:solidFill>
              <a:schemeClr val="accent6">
                <a:lumMod val="50000"/>
              </a:schemeClr>
            </a:solidFill>
          </a:ln>
        </p:spPr>
        <p:txBody>
          <a:bodyPr rtlCol="0">
            <a:normAutofit/>
          </a:bodyPr>
          <a:lstStyle/>
          <a:p>
            <a:pPr marL="91440" indent="-91440" eaLnBrk="1" fontAlgn="auto" hangingPunct="1">
              <a:spcAft>
                <a:spcPts val="0"/>
              </a:spcAft>
              <a:buFont typeface="Georgia" pitchFamily="18" charset="0"/>
              <a:buNone/>
              <a:defRPr/>
            </a:pPr>
            <a:r>
              <a:rPr lang="en-US" sz="3200" dirty="0">
                <a:solidFill>
                  <a:schemeClr val="tx1">
                    <a:lumMod val="75000"/>
                    <a:lumOff val="25000"/>
                  </a:schemeClr>
                </a:solidFill>
                <a:ea typeface="ＭＳ Ｐゴシック" charset="-128"/>
                <a:cs typeface="+mn-cs"/>
              </a:rPr>
              <a:t> The expected annual net cash inflow from a project is $22,000 over the next 5 years. The required investment now in the project is $79,310. What is the internal rate of return on the project?</a:t>
            </a:r>
          </a:p>
          <a:p>
            <a:pPr marL="384048" lvl="1" indent="-182880" eaLnBrk="1" fontAlgn="auto" hangingPunct="1">
              <a:spcAft>
                <a:spcPts val="0"/>
              </a:spcAft>
              <a:buFont typeface="Georgia" pitchFamily="18" charset="0"/>
              <a:buNone/>
              <a:defRPr/>
            </a:pPr>
            <a:r>
              <a:rPr lang="en-US" sz="2800" dirty="0">
                <a:solidFill>
                  <a:schemeClr val="tx1">
                    <a:lumMod val="75000"/>
                    <a:lumOff val="25000"/>
                  </a:schemeClr>
                </a:solidFill>
                <a:ea typeface="ＭＳ Ｐゴシック" charset="-128"/>
                <a:cs typeface="+mn-cs"/>
              </a:rPr>
              <a:t>a. 10%</a:t>
            </a:r>
          </a:p>
          <a:p>
            <a:pPr marL="384048" lvl="1" indent="-182880" eaLnBrk="1" fontAlgn="auto" hangingPunct="1">
              <a:spcAft>
                <a:spcPts val="0"/>
              </a:spcAft>
              <a:buFont typeface="Georgia" pitchFamily="18" charset="0"/>
              <a:buNone/>
              <a:defRPr/>
            </a:pPr>
            <a:r>
              <a:rPr lang="en-US" sz="2800" dirty="0">
                <a:solidFill>
                  <a:schemeClr val="tx1">
                    <a:lumMod val="75000"/>
                    <a:lumOff val="25000"/>
                  </a:schemeClr>
                </a:solidFill>
                <a:ea typeface="ＭＳ Ｐゴシック" charset="-128"/>
                <a:cs typeface="+mn-cs"/>
              </a:rPr>
              <a:t>b. 12%</a:t>
            </a:r>
          </a:p>
          <a:p>
            <a:pPr marL="384048" lvl="1" indent="-182880" eaLnBrk="1" fontAlgn="auto" hangingPunct="1">
              <a:spcAft>
                <a:spcPts val="0"/>
              </a:spcAft>
              <a:buFont typeface="Georgia" pitchFamily="18" charset="0"/>
              <a:buNone/>
              <a:defRPr/>
            </a:pPr>
            <a:r>
              <a:rPr lang="en-US" sz="2800" dirty="0">
                <a:solidFill>
                  <a:schemeClr val="tx1">
                    <a:lumMod val="75000"/>
                    <a:lumOff val="25000"/>
                  </a:schemeClr>
                </a:solidFill>
                <a:ea typeface="ＭＳ Ｐゴシック" charset="-128"/>
                <a:cs typeface="+mn-cs"/>
              </a:rPr>
              <a:t>c. 14%</a:t>
            </a:r>
          </a:p>
          <a:p>
            <a:pPr marL="384048" lvl="1" indent="-182880" eaLnBrk="1" fontAlgn="auto" hangingPunct="1">
              <a:spcAft>
                <a:spcPts val="0"/>
              </a:spcAft>
              <a:buFont typeface="Georgia" pitchFamily="18" charset="0"/>
              <a:buNone/>
              <a:defRPr/>
            </a:pPr>
            <a:r>
              <a:rPr lang="en-US" sz="2800" dirty="0">
                <a:solidFill>
                  <a:schemeClr val="tx1">
                    <a:lumMod val="75000"/>
                    <a:lumOff val="25000"/>
                  </a:schemeClr>
                </a:solidFill>
                <a:ea typeface="ＭＳ Ｐゴシック" charset="-128"/>
                <a:cs typeface="+mn-cs"/>
              </a:rPr>
              <a:t>d. Cannot be determined</a:t>
            </a:r>
          </a:p>
        </p:txBody>
      </p:sp>
      <p:sp>
        <p:nvSpPr>
          <p:cNvPr id="4" name="TextBox 3">
            <a:extLst>
              <a:ext uri="{FF2B5EF4-FFF2-40B4-BE49-F238E27FC236}">
                <a16:creationId xmlns:a16="http://schemas.microsoft.com/office/drawing/2014/main" id="{4C67E953-2106-49B7-BE34-DDDD0B273577}"/>
              </a:ext>
            </a:extLst>
          </p:cNvPr>
          <p:cNvSpPr txBox="1"/>
          <p:nvPr/>
        </p:nvSpPr>
        <p:spPr>
          <a:xfrm>
            <a:off x="8393084" y="152400"/>
            <a:ext cx="762000" cy="253916"/>
          </a:xfrm>
          <a:prstGeom prst="rect">
            <a:avLst/>
          </a:prstGeom>
          <a:noFill/>
        </p:spPr>
        <p:txBody>
          <a:bodyPr wrap="square" rtlCol="0">
            <a:spAutoFit/>
          </a:bodyPr>
          <a:lstStyle/>
          <a:p>
            <a:r>
              <a:rPr lang="en-US" sz="1050" dirty="0"/>
              <a:t>14-55</a:t>
            </a:r>
          </a:p>
        </p:txBody>
      </p:sp>
      <p:pic>
        <p:nvPicPr>
          <p:cNvPr id="5" name="Picture 3">
            <a:extLst>
              <a:ext uri="{FF2B5EF4-FFF2-40B4-BE49-F238E27FC236}">
                <a16:creationId xmlns:a16="http://schemas.microsoft.com/office/drawing/2014/main" id="{2AB38018-1FE0-47FB-A9EB-1DF5164B91C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3"/>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Quick Check 3a</a:t>
            </a:r>
            <a:endParaRPr lang="en-US" dirty="0">
              <a:latin typeface="Calibri Light" charset="0"/>
              <a:ea typeface="MS PGothic" charset="0"/>
              <a:cs typeface="ＭＳ Ｐゴシック" charset="0"/>
              <a:sym typeface="Wingdings" charset="0"/>
            </a:endParaRPr>
          </a:p>
        </p:txBody>
      </p:sp>
      <p:sp>
        <p:nvSpPr>
          <p:cNvPr id="374786" name="Rectangle 2"/>
          <p:cNvSpPr>
            <a:spLocks noGrp="1" noChangeArrowheads="1"/>
          </p:cNvSpPr>
          <p:nvPr>
            <p:ph idx="1"/>
          </p:nvPr>
        </p:nvSpPr>
        <p:spPr>
          <a:solidFill>
            <a:schemeClr val="accent1">
              <a:lumMod val="20000"/>
              <a:lumOff val="80000"/>
            </a:schemeClr>
          </a:solidFill>
          <a:ln>
            <a:solidFill>
              <a:schemeClr val="accent6">
                <a:lumMod val="50000"/>
              </a:schemeClr>
            </a:solidFill>
          </a:ln>
        </p:spPr>
        <p:txBody>
          <a:bodyPr rtlCol="0">
            <a:normAutofit/>
          </a:bodyPr>
          <a:lstStyle/>
          <a:p>
            <a:pPr marL="91440" indent="-91440" eaLnBrk="1" fontAlgn="auto" hangingPunct="1">
              <a:spcAft>
                <a:spcPts val="0"/>
              </a:spcAft>
              <a:buFont typeface="Georgia" pitchFamily="18" charset="0"/>
              <a:buNone/>
              <a:defRPr/>
            </a:pPr>
            <a:r>
              <a:rPr lang="en-US" sz="3200" dirty="0">
                <a:solidFill>
                  <a:schemeClr val="tx1">
                    <a:lumMod val="75000"/>
                    <a:lumOff val="25000"/>
                  </a:schemeClr>
                </a:solidFill>
                <a:ea typeface="ＭＳ Ｐゴシック" charset="-128"/>
                <a:cs typeface="+mn-cs"/>
              </a:rPr>
              <a:t> The expected annual net cash inflow from a project is $22,000 over the next 5 years. The required investment now in the project is $79,310. What is the internal rate of return on the project?</a:t>
            </a:r>
          </a:p>
          <a:p>
            <a:pPr marL="384048" lvl="1" indent="-182880" eaLnBrk="1" fontAlgn="auto" hangingPunct="1">
              <a:spcAft>
                <a:spcPts val="0"/>
              </a:spcAft>
              <a:buFont typeface="Georgia" pitchFamily="18" charset="0"/>
              <a:buNone/>
              <a:defRPr/>
            </a:pPr>
            <a:r>
              <a:rPr lang="en-US" sz="2800" dirty="0">
                <a:solidFill>
                  <a:schemeClr val="bg1">
                    <a:lumMod val="85000"/>
                  </a:schemeClr>
                </a:solidFill>
                <a:ea typeface="ＭＳ Ｐゴシック" charset="-128"/>
                <a:cs typeface="+mn-cs"/>
              </a:rPr>
              <a:t>a. 10%</a:t>
            </a:r>
          </a:p>
          <a:p>
            <a:pPr marL="384048" lvl="1" indent="-182880" eaLnBrk="1" fontAlgn="auto" hangingPunct="1">
              <a:spcAft>
                <a:spcPts val="0"/>
              </a:spcAft>
              <a:buFont typeface="Georgia" pitchFamily="18" charset="0"/>
              <a:buNone/>
              <a:defRPr/>
            </a:pPr>
            <a:r>
              <a:rPr lang="en-US" sz="2800" dirty="0">
                <a:solidFill>
                  <a:schemeClr val="tx1">
                    <a:lumMod val="75000"/>
                    <a:lumOff val="25000"/>
                  </a:schemeClr>
                </a:solidFill>
                <a:ea typeface="ＭＳ Ｐゴシック" charset="-128"/>
                <a:cs typeface="+mn-cs"/>
              </a:rPr>
              <a:t>b. 12%</a:t>
            </a:r>
          </a:p>
          <a:p>
            <a:pPr marL="384048" lvl="1" indent="-182880" eaLnBrk="1" fontAlgn="auto" hangingPunct="1">
              <a:spcAft>
                <a:spcPts val="0"/>
              </a:spcAft>
              <a:buFont typeface="Georgia" pitchFamily="18" charset="0"/>
              <a:buNone/>
              <a:defRPr/>
            </a:pPr>
            <a:r>
              <a:rPr lang="en-US" sz="2800" dirty="0">
                <a:solidFill>
                  <a:schemeClr val="bg1">
                    <a:lumMod val="85000"/>
                  </a:schemeClr>
                </a:solidFill>
                <a:ea typeface="ＭＳ Ｐゴシック" charset="-128"/>
                <a:cs typeface="+mn-cs"/>
              </a:rPr>
              <a:t>c. 14%</a:t>
            </a:r>
          </a:p>
          <a:p>
            <a:pPr marL="384048" lvl="1" indent="-182880" eaLnBrk="1" fontAlgn="auto" hangingPunct="1">
              <a:spcAft>
                <a:spcPts val="0"/>
              </a:spcAft>
              <a:buFont typeface="Georgia" pitchFamily="18" charset="0"/>
              <a:buNone/>
              <a:defRPr/>
            </a:pPr>
            <a:r>
              <a:rPr lang="en-US" sz="2800" dirty="0">
                <a:solidFill>
                  <a:schemeClr val="bg1">
                    <a:lumMod val="85000"/>
                  </a:schemeClr>
                </a:solidFill>
                <a:ea typeface="ＭＳ Ｐゴシック" charset="-128"/>
                <a:cs typeface="+mn-cs"/>
              </a:rPr>
              <a:t>d. Cannot be determined</a:t>
            </a:r>
          </a:p>
        </p:txBody>
      </p:sp>
      <p:sp>
        <p:nvSpPr>
          <p:cNvPr id="128003" name="Oval 4"/>
          <p:cNvSpPr>
            <a:spLocks noChangeArrowheads="1"/>
          </p:cNvSpPr>
          <p:nvPr/>
        </p:nvSpPr>
        <p:spPr bwMode="auto">
          <a:xfrm>
            <a:off x="812800" y="4038600"/>
            <a:ext cx="635000" cy="635000"/>
          </a:xfrm>
          <a:prstGeom prst="ellipse">
            <a:avLst/>
          </a:prstGeom>
          <a:noFill/>
          <a:ln w="50799">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sp>
        <p:nvSpPr>
          <p:cNvPr id="128004" name="Text Box 5"/>
          <p:cNvSpPr txBox="1">
            <a:spLocks noChangeArrowheads="1"/>
          </p:cNvSpPr>
          <p:nvPr/>
        </p:nvSpPr>
        <p:spPr bwMode="auto">
          <a:xfrm>
            <a:off x="3048000" y="3886200"/>
            <a:ext cx="5715000" cy="2246769"/>
          </a:xfrm>
          <a:prstGeom prst="rect">
            <a:avLst/>
          </a:prstGeom>
          <a:solidFill>
            <a:schemeClr val="tx1"/>
          </a:solidFill>
          <a:ln w="12700">
            <a:solidFill>
              <a:srgbClr val="000000"/>
            </a:solidFill>
            <a:miter lim="800000"/>
            <a:headEnd/>
            <a:tailEnd/>
          </a:ln>
          <a:effectLst>
            <a:prstShdw prst="shdw17" dist="17961" dir="2700000">
              <a:srgbClr val="000000">
                <a:alpha val="74997"/>
              </a:srgbClr>
            </a:prstShdw>
          </a:effectLst>
        </p:spPr>
        <p:txBody>
          <a:bodyPr wrap="square">
            <a:spAutoFit/>
          </a:bodyPr>
          <a:lstStyle>
            <a:lvl1pPr>
              <a:tabLst>
                <a:tab pos="5541963" algn="r"/>
              </a:tabLst>
              <a:defRPr>
                <a:solidFill>
                  <a:schemeClr val="tx1"/>
                </a:solidFill>
                <a:latin typeface="Arial" charset="0"/>
                <a:ea typeface="MS PGothic" charset="0"/>
                <a:cs typeface="MS PGothic" charset="0"/>
              </a:defRPr>
            </a:lvl1pPr>
            <a:lvl2pPr marL="742950" indent="-285750">
              <a:tabLst>
                <a:tab pos="5541963" algn="r"/>
              </a:tabLst>
              <a:defRPr>
                <a:solidFill>
                  <a:schemeClr val="tx1"/>
                </a:solidFill>
                <a:latin typeface="Arial" charset="0"/>
                <a:ea typeface="MS PGothic" charset="0"/>
                <a:cs typeface="MS PGothic" charset="0"/>
              </a:defRPr>
            </a:lvl2pPr>
            <a:lvl3pPr marL="1143000" indent="-228600">
              <a:tabLst>
                <a:tab pos="5541963" algn="r"/>
              </a:tabLst>
              <a:defRPr>
                <a:solidFill>
                  <a:schemeClr val="tx1"/>
                </a:solidFill>
                <a:latin typeface="Arial" charset="0"/>
                <a:ea typeface="MS PGothic" charset="0"/>
                <a:cs typeface="MS PGothic" charset="0"/>
              </a:defRPr>
            </a:lvl3pPr>
            <a:lvl4pPr marL="1600200" indent="-228600">
              <a:tabLst>
                <a:tab pos="5541963" algn="r"/>
              </a:tabLst>
              <a:defRPr>
                <a:solidFill>
                  <a:schemeClr val="tx1"/>
                </a:solidFill>
                <a:latin typeface="Arial" charset="0"/>
                <a:ea typeface="MS PGothic" charset="0"/>
                <a:cs typeface="MS PGothic" charset="0"/>
              </a:defRPr>
            </a:lvl4pPr>
            <a:lvl5pPr marL="2057400" indent="-228600">
              <a:tabLst>
                <a:tab pos="5541963" algn="r"/>
              </a:tabLst>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tabLst>
                <a:tab pos="5541963" algn="r"/>
              </a:tabLst>
              <a:defRPr>
                <a:solidFill>
                  <a:schemeClr val="tx1"/>
                </a:solidFill>
                <a:latin typeface="Arial" charset="0"/>
                <a:ea typeface="MS PGothic" charset="0"/>
                <a:cs typeface="MS PGothic" charset="0"/>
              </a:defRPr>
            </a:lvl9pPr>
          </a:lstStyle>
          <a:p>
            <a:pPr algn="ctr" eaLnBrk="1" hangingPunct="1"/>
            <a:r>
              <a:rPr lang="en-US" sz="2800" dirty="0">
                <a:solidFill>
                  <a:srgbClr val="FFFFFF"/>
                </a:solidFill>
                <a:sym typeface="Symbol" charset="0"/>
              </a:rPr>
              <a:t>$79,310/$22,000 = 3.605,</a:t>
            </a:r>
          </a:p>
          <a:p>
            <a:pPr algn="ctr" eaLnBrk="1" hangingPunct="1"/>
            <a:r>
              <a:rPr lang="en-US" sz="2800" dirty="0">
                <a:solidFill>
                  <a:srgbClr val="FFFFFF"/>
                </a:solidFill>
                <a:sym typeface="Symbol" charset="0"/>
              </a:rPr>
              <a:t>which is the present value factor for an annuity over five years when the interest rate is 12%.</a:t>
            </a:r>
          </a:p>
        </p:txBody>
      </p:sp>
      <p:sp>
        <p:nvSpPr>
          <p:cNvPr id="6" name="TextBox 5">
            <a:extLst>
              <a:ext uri="{FF2B5EF4-FFF2-40B4-BE49-F238E27FC236}">
                <a16:creationId xmlns:a16="http://schemas.microsoft.com/office/drawing/2014/main" id="{B6664D19-2929-45F7-AC2D-BCA40476EB7A}"/>
              </a:ext>
            </a:extLst>
          </p:cNvPr>
          <p:cNvSpPr txBox="1"/>
          <p:nvPr/>
        </p:nvSpPr>
        <p:spPr>
          <a:xfrm>
            <a:off x="8393084" y="152400"/>
            <a:ext cx="762000" cy="253916"/>
          </a:xfrm>
          <a:prstGeom prst="rect">
            <a:avLst/>
          </a:prstGeom>
          <a:noFill/>
        </p:spPr>
        <p:txBody>
          <a:bodyPr wrap="square" rtlCol="0">
            <a:spAutoFit/>
          </a:bodyPr>
          <a:lstStyle/>
          <a:p>
            <a:r>
              <a:rPr lang="en-US" sz="1050" dirty="0"/>
              <a:t>14-56</a:t>
            </a:r>
          </a:p>
        </p:txBody>
      </p:sp>
      <p:pic>
        <p:nvPicPr>
          <p:cNvPr id="7" name="Picture 3">
            <a:extLst>
              <a:ext uri="{FF2B5EF4-FFF2-40B4-BE49-F238E27FC236}">
                <a16:creationId xmlns:a16="http://schemas.microsoft.com/office/drawing/2014/main" id="{8EE2BA83-9CA9-47A4-A41D-3ED9883B4F1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822325" y="0"/>
            <a:ext cx="8093075" cy="1279525"/>
          </a:xfrm>
        </p:spPr>
        <p:txBody>
          <a:bodyPr wrap="square" numCol="1" anchorCtr="0" compatLnSpc="1">
            <a:prstTxWarp prst="textNoShape">
              <a:avLst/>
            </a:prstTxWarp>
          </a:bodyPr>
          <a:lstStyle/>
          <a:p>
            <a:pPr eaLnBrk="1" hangingPunct="1"/>
            <a:r>
              <a:rPr lang="en-US" sz="3600" dirty="0">
                <a:latin typeface="Calibri Light" charset="0"/>
                <a:ea typeface="ＭＳ Ｐゴシック" charset="0"/>
                <a:cs typeface="ＭＳ Ｐゴシック" charset="0"/>
              </a:rPr>
              <a:t>Comparing the Net Present Value and Internal Rate of Return Methods</a:t>
            </a:r>
            <a:r>
              <a:rPr lang="en-US" sz="3600" baseline="0" dirty="0">
                <a:latin typeface="Calibri Light" charset="0"/>
                <a:ea typeface="MS PGothic" charset="0"/>
                <a:cs typeface="ＭＳ Ｐゴシック" charset="0"/>
              </a:rPr>
              <a:t> –</a:t>
            </a:r>
            <a:r>
              <a:rPr lang="en-US" sz="3600" dirty="0">
                <a:latin typeface="Calibri Light" charset="0"/>
                <a:ea typeface="MS PGothic" charset="0"/>
                <a:cs typeface="ＭＳ Ｐゴシック" charset="0"/>
              </a:rPr>
              <a:t> Part 1</a:t>
            </a:r>
            <a:endParaRPr lang="en-US" sz="3600" dirty="0">
              <a:latin typeface="Calibri Light" charset="0"/>
              <a:ea typeface="ＭＳ Ｐゴシック" charset="0"/>
              <a:cs typeface="ＭＳ Ｐゴシック" charset="0"/>
            </a:endParaRPr>
          </a:p>
        </p:txBody>
      </p:sp>
      <p:sp>
        <p:nvSpPr>
          <p:cNvPr id="86019" name="Rectangle 3"/>
          <p:cNvSpPr>
            <a:spLocks noGrp="1" noChangeArrowheads="1"/>
          </p:cNvSpPr>
          <p:nvPr>
            <p:ph idx="1"/>
          </p:nvPr>
        </p:nvSpPr>
        <p:spPr>
          <a:xfrm>
            <a:off x="1562100" y="1905000"/>
            <a:ext cx="5981700" cy="3124200"/>
          </a:xfrm>
          <a:solidFill>
            <a:schemeClr val="accent1">
              <a:lumMod val="20000"/>
              <a:lumOff val="80000"/>
            </a:schemeClr>
          </a:solidFill>
          <a:ln>
            <a:solidFill>
              <a:schemeClr val="accent6">
                <a:lumMod val="50000"/>
              </a:schemeClr>
            </a:solidFill>
          </a:ln>
        </p:spPr>
        <p:txBody>
          <a:bodyPr>
            <a:normAutofit/>
          </a:bodyPr>
          <a:lstStyle/>
          <a:p>
            <a:pPr indent="0" eaLnBrk="1" hangingPunct="1">
              <a:lnSpc>
                <a:spcPct val="70000"/>
              </a:lnSpc>
              <a:spcAft>
                <a:spcPct val="0"/>
              </a:spcAft>
              <a:buFont typeface="Calibri" charset="0"/>
              <a:buNone/>
            </a:pPr>
            <a:r>
              <a:rPr lang="en-US" sz="3600" dirty="0">
                <a:latin typeface="Calibri" charset="0"/>
                <a:ea typeface="MS PGothic" charset="0"/>
                <a:cs typeface="ＭＳ Ｐゴシック" charset="0"/>
              </a:rPr>
              <a:t>NPV is often simpler to use.</a:t>
            </a:r>
            <a:br>
              <a:rPr lang="en-US" sz="3600" dirty="0">
                <a:latin typeface="Calibri" charset="0"/>
                <a:ea typeface="MS PGothic" charset="0"/>
                <a:cs typeface="ＭＳ Ｐゴシック" charset="0"/>
              </a:rPr>
            </a:br>
            <a:endParaRPr lang="en-US" sz="3600" dirty="0">
              <a:latin typeface="Calibri" charset="0"/>
              <a:ea typeface="MS PGothic" charset="0"/>
              <a:cs typeface="ＭＳ Ｐゴシック" charset="0"/>
            </a:endParaRPr>
          </a:p>
          <a:p>
            <a:pPr indent="0" eaLnBrk="1" hangingPunct="1">
              <a:lnSpc>
                <a:spcPct val="70000"/>
              </a:lnSpc>
              <a:spcAft>
                <a:spcPct val="0"/>
              </a:spcAft>
              <a:buFont typeface="Calibri" charset="0"/>
              <a:buNone/>
            </a:pPr>
            <a:r>
              <a:rPr lang="en-US" sz="3600" u="sng" dirty="0">
                <a:latin typeface="Calibri" charset="0"/>
                <a:ea typeface="MS PGothic" charset="0"/>
                <a:cs typeface="ＭＳ Ｐゴシック" charset="0"/>
              </a:rPr>
              <a:t>Questionable assumption</a:t>
            </a:r>
            <a:r>
              <a:rPr lang="en-US" sz="3600" dirty="0">
                <a:latin typeface="Calibri" charset="0"/>
                <a:ea typeface="MS PGothic" charset="0"/>
                <a:cs typeface="ＭＳ Ｐゴシック" charset="0"/>
              </a:rPr>
              <a:t>:</a:t>
            </a:r>
          </a:p>
          <a:p>
            <a:pPr marL="90488" lvl="1" indent="0" eaLnBrk="1" hangingPunct="1">
              <a:lnSpc>
                <a:spcPct val="70000"/>
              </a:lnSpc>
              <a:spcAft>
                <a:spcPct val="0"/>
              </a:spcAft>
              <a:buFont typeface="Calibri" charset="0"/>
              <a:buNone/>
            </a:pPr>
            <a:r>
              <a:rPr lang="en-US" sz="3200" dirty="0">
                <a:latin typeface="Calibri" charset="0"/>
                <a:ea typeface="MS PGothic" charset="0"/>
                <a:cs typeface="ＭＳ Ｐゴシック" charset="0"/>
              </a:rPr>
              <a:t>Internal rate of return method assumes cash inflows are reinvested at the internal rate of return. </a:t>
            </a:r>
          </a:p>
        </p:txBody>
      </p:sp>
      <p:sp>
        <p:nvSpPr>
          <p:cNvPr id="4" name="TextBox 3">
            <a:extLst>
              <a:ext uri="{FF2B5EF4-FFF2-40B4-BE49-F238E27FC236}">
                <a16:creationId xmlns:a16="http://schemas.microsoft.com/office/drawing/2014/main" id="{1055DD10-D0E9-4809-8EA3-7DE6F936063C}"/>
              </a:ext>
            </a:extLst>
          </p:cNvPr>
          <p:cNvSpPr txBox="1"/>
          <p:nvPr/>
        </p:nvSpPr>
        <p:spPr>
          <a:xfrm>
            <a:off x="8393084" y="152400"/>
            <a:ext cx="762000" cy="253916"/>
          </a:xfrm>
          <a:prstGeom prst="rect">
            <a:avLst/>
          </a:prstGeom>
          <a:noFill/>
        </p:spPr>
        <p:txBody>
          <a:bodyPr wrap="square" rtlCol="0">
            <a:spAutoFit/>
          </a:bodyPr>
          <a:lstStyle/>
          <a:p>
            <a:r>
              <a:rPr lang="en-US" sz="1050" dirty="0"/>
              <a:t>14-57</a:t>
            </a:r>
          </a:p>
        </p:txBody>
      </p:sp>
      <p:pic>
        <p:nvPicPr>
          <p:cNvPr id="5" name="Picture 3">
            <a:extLst>
              <a:ext uri="{FF2B5EF4-FFF2-40B4-BE49-F238E27FC236}">
                <a16:creationId xmlns:a16="http://schemas.microsoft.com/office/drawing/2014/main" id="{3AA68282-F011-4561-8F59-E1726331043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ChangeArrowheads="1"/>
          </p:cNvSpPr>
          <p:nvPr>
            <p:ph type="title"/>
          </p:nvPr>
        </p:nvSpPr>
        <p:spPr>
          <a:xfrm>
            <a:off x="822325" y="-152400"/>
            <a:ext cx="8016875" cy="1449388"/>
          </a:xfrm>
        </p:spPr>
        <p:txBody>
          <a:bodyPr wrap="square" numCol="1" anchorCtr="0" compatLnSpc="1">
            <a:prstTxWarp prst="textNoShape">
              <a:avLst/>
            </a:prstTxWarp>
          </a:bodyPr>
          <a:lstStyle/>
          <a:p>
            <a:pPr eaLnBrk="1" hangingPunct="1"/>
            <a:r>
              <a:rPr lang="en-US" sz="3600" dirty="0">
                <a:latin typeface="Calibri Light" charset="0"/>
                <a:ea typeface="ＭＳ Ｐゴシック" charset="0"/>
                <a:cs typeface="ＭＳ Ｐゴシック" charset="0"/>
              </a:rPr>
              <a:t>Comparing the Net Present Value and Internal Rate of Return Methods</a:t>
            </a:r>
            <a:r>
              <a:rPr lang="en-US" sz="3600" baseline="0" dirty="0">
                <a:latin typeface="Calibri Light" charset="0"/>
                <a:ea typeface="MS PGothic" charset="0"/>
                <a:cs typeface="ＭＳ Ｐゴシック" charset="0"/>
              </a:rPr>
              <a:t> – </a:t>
            </a:r>
            <a:r>
              <a:rPr lang="en-US" sz="3600" dirty="0">
                <a:latin typeface="Calibri Light" charset="0"/>
                <a:ea typeface="MS PGothic" charset="0"/>
                <a:cs typeface="ＭＳ Ｐゴシック" charset="0"/>
              </a:rPr>
              <a:t>Part 2</a:t>
            </a:r>
            <a:endParaRPr lang="en-US" sz="3600" dirty="0">
              <a:latin typeface="Calibri Light" charset="0"/>
              <a:ea typeface="ＭＳ Ｐゴシック" charset="0"/>
              <a:cs typeface="ＭＳ Ｐゴシック" charset="0"/>
            </a:endParaRPr>
          </a:p>
        </p:txBody>
      </p:sp>
      <p:sp>
        <p:nvSpPr>
          <p:cNvPr id="10" name="Rectangle 3"/>
          <p:cNvSpPr>
            <a:spLocks noGrp="1" noChangeArrowheads="1"/>
          </p:cNvSpPr>
          <p:nvPr>
            <p:ph idx="1"/>
          </p:nvPr>
        </p:nvSpPr>
        <p:spPr>
          <a:xfrm>
            <a:off x="1562100" y="2057400"/>
            <a:ext cx="5981700" cy="3352800"/>
          </a:xfrm>
          <a:solidFill>
            <a:schemeClr val="accent1">
              <a:lumMod val="20000"/>
              <a:lumOff val="80000"/>
            </a:schemeClr>
          </a:solidFill>
          <a:ln>
            <a:solidFill>
              <a:schemeClr val="accent6">
                <a:lumMod val="50000"/>
              </a:schemeClr>
            </a:solidFill>
          </a:ln>
        </p:spPr>
        <p:txBody>
          <a:bodyPr>
            <a:normAutofit/>
          </a:bodyPr>
          <a:lstStyle/>
          <a:p>
            <a:pPr indent="0" eaLnBrk="1" hangingPunct="1">
              <a:spcAft>
                <a:spcPct val="0"/>
              </a:spcAft>
              <a:buFont typeface="Calibri" charset="0"/>
              <a:buNone/>
            </a:pPr>
            <a:r>
              <a:rPr lang="en-US" sz="3200" dirty="0">
                <a:latin typeface="Calibri" charset="0"/>
                <a:ea typeface="MS PGothic" charset="0"/>
                <a:cs typeface="ＭＳ Ｐゴシック" charset="0"/>
              </a:rPr>
              <a:t>If the internal rate of return is high, this assumption may be </a:t>
            </a:r>
            <a:r>
              <a:rPr lang="en-US" sz="3200" b="1" dirty="0">
                <a:solidFill>
                  <a:srgbClr val="C00000"/>
                </a:solidFill>
                <a:latin typeface="Calibri" charset="0"/>
                <a:ea typeface="MS PGothic" charset="0"/>
                <a:cs typeface="ＭＳ Ｐゴシック" charset="0"/>
              </a:rPr>
              <a:t>unrealistic</a:t>
            </a:r>
            <a:r>
              <a:rPr lang="en-US" sz="3200" dirty="0">
                <a:latin typeface="Calibri" charset="0"/>
                <a:ea typeface="MS PGothic" charset="0"/>
                <a:cs typeface="ＭＳ Ｐゴシック" charset="0"/>
              </a:rPr>
              <a:t>. </a:t>
            </a:r>
          </a:p>
          <a:p>
            <a:pPr indent="0" eaLnBrk="1" hangingPunct="1">
              <a:spcAft>
                <a:spcPct val="0"/>
              </a:spcAft>
              <a:buFont typeface="Calibri" charset="0"/>
              <a:buNone/>
            </a:pPr>
            <a:r>
              <a:rPr lang="en-US" sz="3200" dirty="0">
                <a:latin typeface="Calibri" charset="0"/>
                <a:ea typeface="MS PGothic" charset="0"/>
                <a:cs typeface="ＭＳ Ｐゴシック" charset="0"/>
              </a:rPr>
              <a:t>It is more realistic to assume that the cash flows can be </a:t>
            </a:r>
            <a:r>
              <a:rPr lang="en-US" sz="3200" b="1" dirty="0">
                <a:solidFill>
                  <a:srgbClr val="C00000"/>
                </a:solidFill>
                <a:latin typeface="Calibri" charset="0"/>
                <a:ea typeface="MS PGothic" charset="0"/>
                <a:cs typeface="ＭＳ Ｐゴシック" charset="0"/>
              </a:rPr>
              <a:t>reinvested at the discount rate</a:t>
            </a:r>
            <a:r>
              <a:rPr lang="en-US" sz="3200" dirty="0">
                <a:latin typeface="Calibri" charset="0"/>
                <a:ea typeface="MS PGothic" charset="0"/>
                <a:cs typeface="ＭＳ Ｐゴシック" charset="0"/>
              </a:rPr>
              <a:t>, which is the underlying assumption of the net present value method.</a:t>
            </a:r>
            <a:endParaRPr lang="en-US" dirty="0">
              <a:latin typeface="Calibri" charset="0"/>
              <a:ea typeface="MS PGothic" charset="0"/>
              <a:cs typeface="ＭＳ Ｐゴシック" charset="0"/>
            </a:endParaRPr>
          </a:p>
        </p:txBody>
      </p:sp>
      <p:sp>
        <p:nvSpPr>
          <p:cNvPr id="4" name="TextBox 3">
            <a:extLst>
              <a:ext uri="{FF2B5EF4-FFF2-40B4-BE49-F238E27FC236}">
                <a16:creationId xmlns:a16="http://schemas.microsoft.com/office/drawing/2014/main" id="{DA81AFE5-1D99-43C0-9B0D-3B4A4AAD5439}"/>
              </a:ext>
            </a:extLst>
          </p:cNvPr>
          <p:cNvSpPr txBox="1"/>
          <p:nvPr/>
        </p:nvSpPr>
        <p:spPr>
          <a:xfrm>
            <a:off x="8393084" y="152400"/>
            <a:ext cx="762000" cy="253916"/>
          </a:xfrm>
          <a:prstGeom prst="rect">
            <a:avLst/>
          </a:prstGeom>
          <a:noFill/>
        </p:spPr>
        <p:txBody>
          <a:bodyPr wrap="square" rtlCol="0">
            <a:spAutoFit/>
          </a:bodyPr>
          <a:lstStyle/>
          <a:p>
            <a:r>
              <a:rPr lang="en-US" sz="1050" dirty="0"/>
              <a:t>14-58</a:t>
            </a:r>
          </a:p>
        </p:txBody>
      </p:sp>
      <p:pic>
        <p:nvPicPr>
          <p:cNvPr id="5" name="Picture 3">
            <a:extLst>
              <a:ext uri="{FF2B5EF4-FFF2-40B4-BE49-F238E27FC236}">
                <a16:creationId xmlns:a16="http://schemas.microsoft.com/office/drawing/2014/main" id="{2E47E2D8-9927-4DB5-AC8A-5EAF29E18BBE}"/>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ＭＳ Ｐゴシック" charset="-128"/>
              </a:rPr>
              <a:t>Expanding the Net Present Value Method</a:t>
            </a:r>
          </a:p>
        </p:txBody>
      </p:sp>
      <p:sp>
        <p:nvSpPr>
          <p:cNvPr id="7" name="TextBox 6"/>
          <p:cNvSpPr txBox="1"/>
          <p:nvPr/>
        </p:nvSpPr>
        <p:spPr>
          <a:xfrm>
            <a:off x="441325" y="1566863"/>
            <a:ext cx="8305800" cy="1938337"/>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400"/>
              <a:t>We will now expand the net present value method to include two alternatives. </a:t>
            </a:r>
          </a:p>
          <a:p>
            <a:pPr algn="ctr" eaLnBrk="1" hangingPunct="1"/>
            <a:endParaRPr lang="en-US" sz="2400"/>
          </a:p>
          <a:p>
            <a:pPr eaLnBrk="1" hangingPunct="1"/>
            <a:r>
              <a:rPr lang="en-US" sz="2400"/>
              <a:t>First, we will analyze the alternatives using the total cost approach.</a:t>
            </a:r>
          </a:p>
        </p:txBody>
      </p:sp>
      <p:sp>
        <p:nvSpPr>
          <p:cNvPr id="4" name="TextBox 3"/>
          <p:cNvSpPr txBox="1"/>
          <p:nvPr/>
        </p:nvSpPr>
        <p:spPr>
          <a:xfrm>
            <a:off x="441324" y="4157663"/>
            <a:ext cx="8397875" cy="1938337"/>
          </a:xfrm>
          <a:prstGeom prst="rect">
            <a:avLst/>
          </a:prstGeom>
          <a:solidFill>
            <a:schemeClr val="accent1">
              <a:lumMod val="20000"/>
              <a:lumOff val="80000"/>
            </a:schemeClr>
          </a:solidFill>
          <a:ln>
            <a:solidFill>
              <a:schemeClr val="accent6">
                <a:lumMod val="50000"/>
              </a:schemeClr>
            </a:solidFill>
          </a:ln>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400" dirty="0">
                <a:ea typeface="ＭＳ Ｐゴシック" charset="0"/>
                <a:cs typeface="ＭＳ Ｐゴシック" charset="0"/>
              </a:rPr>
              <a:t>All cash inflows and all cash outflows will be included in the solution under each alternative. No effort will be made to isolate those cash flows that are relevant to the decision and those that are irrelevant. And, the net present value will be computed for each alternative.</a:t>
            </a:r>
          </a:p>
        </p:txBody>
      </p:sp>
      <p:sp>
        <p:nvSpPr>
          <p:cNvPr id="5" name="TextBox 4">
            <a:extLst>
              <a:ext uri="{FF2B5EF4-FFF2-40B4-BE49-F238E27FC236}">
                <a16:creationId xmlns:a16="http://schemas.microsoft.com/office/drawing/2014/main" id="{DAF9F2E7-F2CB-46D8-AC8D-B71A0C98BD8A}"/>
              </a:ext>
            </a:extLst>
          </p:cNvPr>
          <p:cNvSpPr txBox="1"/>
          <p:nvPr/>
        </p:nvSpPr>
        <p:spPr>
          <a:xfrm>
            <a:off x="8393084" y="152400"/>
            <a:ext cx="762000" cy="253916"/>
          </a:xfrm>
          <a:prstGeom prst="rect">
            <a:avLst/>
          </a:prstGeom>
          <a:noFill/>
        </p:spPr>
        <p:txBody>
          <a:bodyPr wrap="square" rtlCol="0">
            <a:spAutoFit/>
          </a:bodyPr>
          <a:lstStyle/>
          <a:p>
            <a:r>
              <a:rPr lang="en-US" sz="1050" dirty="0"/>
              <a:t>14-59</a:t>
            </a:r>
          </a:p>
        </p:txBody>
      </p:sp>
      <p:pic>
        <p:nvPicPr>
          <p:cNvPr id="6" name="Picture 3">
            <a:extLst>
              <a:ext uri="{FF2B5EF4-FFF2-40B4-BE49-F238E27FC236}">
                <a16:creationId xmlns:a16="http://schemas.microsoft.com/office/drawing/2014/main" id="{E8979B3F-0918-4C1D-ACE0-9999FE8EF5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Typical Cash Inflows</a:t>
            </a:r>
          </a:p>
        </p:txBody>
      </p:sp>
      <p:graphicFrame>
        <p:nvGraphicFramePr>
          <p:cNvPr id="3" name="Diagram 2"/>
          <p:cNvGraphicFramePr/>
          <p:nvPr/>
        </p:nvGraphicFramePr>
        <p:xfrm>
          <a:off x="381000" y="990600"/>
          <a:ext cx="8458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4B62B13-61BB-4AF9-AF51-179681FE064A}"/>
              </a:ext>
            </a:extLst>
          </p:cNvPr>
          <p:cNvSpPr txBox="1"/>
          <p:nvPr/>
        </p:nvSpPr>
        <p:spPr>
          <a:xfrm>
            <a:off x="8458200" y="152400"/>
            <a:ext cx="762000" cy="253916"/>
          </a:xfrm>
          <a:prstGeom prst="rect">
            <a:avLst/>
          </a:prstGeom>
          <a:noFill/>
        </p:spPr>
        <p:txBody>
          <a:bodyPr wrap="square" rtlCol="0">
            <a:spAutoFit/>
          </a:bodyPr>
          <a:lstStyle/>
          <a:p>
            <a:r>
              <a:rPr lang="en-US" sz="1050" dirty="0"/>
              <a:t>14-6</a:t>
            </a:r>
          </a:p>
        </p:txBody>
      </p:sp>
      <p:pic>
        <p:nvPicPr>
          <p:cNvPr id="5" name="Picture 3">
            <a:extLst>
              <a:ext uri="{FF2B5EF4-FFF2-40B4-BE49-F238E27FC236}">
                <a16:creationId xmlns:a16="http://schemas.microsoft.com/office/drawing/2014/main" id="{E1D4B159-A314-41A0-BDB6-66A0B4499B93}"/>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The Total-Cost Approach</a:t>
            </a:r>
            <a:r>
              <a:rPr lang="en-US" altLang="en-US" baseline="0" dirty="0">
                <a:solidFill>
                  <a:schemeClr val="tx1">
                    <a:lumMod val="75000"/>
                    <a:lumOff val="25000"/>
                  </a:schemeClr>
                </a:solidFill>
                <a:ea typeface="MS PGothic" charset="-128"/>
                <a:cs typeface="ＭＳ Ｐゴシック" charset="-128"/>
              </a:rPr>
              <a:t> –</a:t>
            </a:r>
            <a:r>
              <a:rPr lang="en-US" altLang="en-US" dirty="0">
                <a:solidFill>
                  <a:schemeClr val="tx1">
                    <a:lumMod val="75000"/>
                    <a:lumOff val="25000"/>
                  </a:schemeClr>
                </a:solidFill>
                <a:ea typeface="MS PGothic" charset="-128"/>
              </a:rPr>
              <a:t> Part 1</a:t>
            </a:r>
            <a:endParaRPr lang="en-US" altLang="en-US" dirty="0">
              <a:solidFill>
                <a:schemeClr val="tx1">
                  <a:lumMod val="75000"/>
                  <a:lumOff val="25000"/>
                </a:schemeClr>
              </a:solidFill>
              <a:ea typeface="MS PGothic" charset="-128"/>
              <a:cs typeface="+mj-cs"/>
            </a:endParaRPr>
          </a:p>
        </p:txBody>
      </p:sp>
      <p:sp>
        <p:nvSpPr>
          <p:cNvPr id="136194" name="Rectangle 3"/>
          <p:cNvSpPr>
            <a:spLocks noGrp="1" noChangeArrowheads="1"/>
          </p:cNvSpPr>
          <p:nvPr>
            <p:ph idx="1"/>
          </p:nvPr>
        </p:nvSpPr>
        <p:spPr>
          <a:xfrm>
            <a:off x="606425" y="1828800"/>
            <a:ext cx="7886700" cy="4351338"/>
          </a:xfrm>
        </p:spPr>
        <p:txBody>
          <a:bodyPr/>
          <a:lstStyle/>
          <a:p>
            <a:pPr eaLnBrk="1" hangingPunct="1">
              <a:buFont typeface="Georgia" charset="0"/>
              <a:buNone/>
            </a:pPr>
            <a:r>
              <a:rPr lang="en-US" sz="2800">
                <a:latin typeface="Calibri" charset="0"/>
                <a:ea typeface="MS PGothic" charset="0"/>
                <a:cs typeface="ＭＳ Ｐゴシック" charset="0"/>
              </a:rPr>
              <a:t>White Company has two alternatives:</a:t>
            </a:r>
          </a:p>
          <a:p>
            <a:pPr marL="923925" lvl="1" indent="-514350" eaLnBrk="1" hangingPunct="1">
              <a:buFont typeface="Trebuchet MS" charset="0"/>
              <a:buAutoNum type="arabicPeriod"/>
            </a:pPr>
            <a:r>
              <a:rPr lang="en-US" sz="2400">
                <a:latin typeface="Calibri" charset="0"/>
                <a:ea typeface="MS PGothic" charset="0"/>
                <a:cs typeface="ＭＳ Ｐゴシック" charset="0"/>
              </a:rPr>
              <a:t>remodel an old car wash or, </a:t>
            </a:r>
          </a:p>
          <a:p>
            <a:pPr marL="923925" lvl="1" indent="-514350" eaLnBrk="1" hangingPunct="1">
              <a:buFont typeface="Trebuchet MS" charset="0"/>
              <a:buAutoNum type="arabicPeriod"/>
            </a:pPr>
            <a:r>
              <a:rPr lang="en-US" sz="2400">
                <a:latin typeface="Calibri" charset="0"/>
                <a:ea typeface="MS PGothic" charset="0"/>
                <a:cs typeface="ＭＳ Ｐゴシック" charset="0"/>
              </a:rPr>
              <a:t>remove the old car wash and install a new one.</a:t>
            </a:r>
          </a:p>
          <a:p>
            <a:pPr eaLnBrk="1" hangingPunct="1">
              <a:buFont typeface="Georgia" charset="0"/>
              <a:buNone/>
            </a:pPr>
            <a:r>
              <a:rPr lang="en-US" sz="2800">
                <a:latin typeface="Calibri" charset="0"/>
                <a:ea typeface="MS PGothic" charset="0"/>
                <a:cs typeface="ＭＳ Ｐゴシック" charset="0"/>
              </a:rPr>
              <a:t>The company uses a discount rate of 10%.</a:t>
            </a:r>
          </a:p>
        </p:txBody>
      </p:sp>
      <p:graphicFrame>
        <p:nvGraphicFramePr>
          <p:cNvPr id="136195" name="Object 2"/>
          <p:cNvGraphicFramePr>
            <a:graphicFrameLocks/>
          </p:cNvGraphicFramePr>
          <p:nvPr/>
        </p:nvGraphicFramePr>
        <p:xfrm>
          <a:off x="638175" y="3810000"/>
          <a:ext cx="7620000" cy="2019300"/>
        </p:xfrm>
        <a:graphic>
          <a:graphicData uri="http://schemas.openxmlformats.org/presentationml/2006/ole">
            <mc:AlternateContent xmlns:mc="http://schemas.openxmlformats.org/markup-compatibility/2006">
              <mc:Choice xmlns:v="urn:schemas-microsoft-com:vml" Requires="v">
                <p:oleObj spid="_x0000_s136209" name="Worksheet" r:id="rId4" imgW="3949700" imgH="1041400" progId="Excel.Sheet.8">
                  <p:embed/>
                </p:oleObj>
              </mc:Choice>
              <mc:Fallback>
                <p:oleObj name="Worksheet" r:id="rId4" imgW="3949700" imgH="10414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 y="3810000"/>
                        <a:ext cx="7620000" cy="2019300"/>
                      </a:xfrm>
                      <a:prstGeom prst="rect">
                        <a:avLst/>
                      </a:prstGeom>
                      <a:noFill/>
                      <a:ln w="38100">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D390E205-DEC4-46B6-AF35-6470D3A77ABD}"/>
              </a:ext>
            </a:extLst>
          </p:cNvPr>
          <p:cNvSpPr txBox="1"/>
          <p:nvPr/>
        </p:nvSpPr>
        <p:spPr>
          <a:xfrm>
            <a:off x="8393084" y="152400"/>
            <a:ext cx="762000" cy="253916"/>
          </a:xfrm>
          <a:prstGeom prst="rect">
            <a:avLst/>
          </a:prstGeom>
          <a:noFill/>
        </p:spPr>
        <p:txBody>
          <a:bodyPr wrap="square" rtlCol="0">
            <a:spAutoFit/>
          </a:bodyPr>
          <a:lstStyle/>
          <a:p>
            <a:r>
              <a:rPr lang="en-US" sz="1050" dirty="0"/>
              <a:t>14-60</a:t>
            </a:r>
          </a:p>
        </p:txBody>
      </p:sp>
      <p:pic>
        <p:nvPicPr>
          <p:cNvPr id="6" name="Picture 3">
            <a:extLst>
              <a:ext uri="{FF2B5EF4-FFF2-40B4-BE49-F238E27FC236}">
                <a16:creationId xmlns:a16="http://schemas.microsoft.com/office/drawing/2014/main" id="{E54A4ED3-75A7-49E3-ABCE-E55E25961F11}"/>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The Total-Cost Approach</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2</a:t>
            </a:r>
            <a:endParaRPr lang="en-US" altLang="en-US" dirty="0">
              <a:solidFill>
                <a:schemeClr val="tx1">
                  <a:lumMod val="75000"/>
                  <a:lumOff val="25000"/>
                </a:schemeClr>
              </a:solidFill>
              <a:ea typeface="MS PGothic" charset="-128"/>
              <a:cs typeface="+mj-cs"/>
            </a:endParaRPr>
          </a:p>
        </p:txBody>
      </p:sp>
      <p:sp>
        <p:nvSpPr>
          <p:cNvPr id="138242" name="Rectangle 3"/>
          <p:cNvSpPr>
            <a:spLocks noGrp="1" noChangeArrowheads="1"/>
          </p:cNvSpPr>
          <p:nvPr>
            <p:ph idx="1"/>
          </p:nvPr>
        </p:nvSpPr>
        <p:spPr/>
        <p:txBody>
          <a:bodyPr/>
          <a:lstStyle/>
          <a:p>
            <a:pPr algn="ctr" eaLnBrk="1" hangingPunct="1">
              <a:buFont typeface="Georgia" charset="0"/>
              <a:buNone/>
            </a:pPr>
            <a:r>
              <a:rPr lang="en-US" sz="3200">
                <a:latin typeface="Calibri" charset="0"/>
                <a:ea typeface="MS PGothic" charset="0"/>
                <a:cs typeface="ＭＳ Ｐゴシック" charset="0"/>
              </a:rPr>
              <a:t>If White installs a new washer . . .</a:t>
            </a:r>
          </a:p>
          <a:p>
            <a:pPr eaLnBrk="1" hangingPunct="1"/>
            <a:endParaRPr lang="en-US" sz="3200">
              <a:latin typeface="Calibri" charset="0"/>
              <a:ea typeface="MS PGothic" charset="0"/>
              <a:cs typeface="ＭＳ Ｐゴシック" charset="0"/>
            </a:endParaRPr>
          </a:p>
        </p:txBody>
      </p:sp>
      <p:sp>
        <p:nvSpPr>
          <p:cNvPr id="385029" name="Text Box 5"/>
          <p:cNvSpPr txBox="1">
            <a:spLocks noChangeArrowheads="1"/>
          </p:cNvSpPr>
          <p:nvPr/>
        </p:nvSpPr>
        <p:spPr bwMode="auto">
          <a:xfrm>
            <a:off x="1524000" y="5226050"/>
            <a:ext cx="6019800" cy="1066800"/>
          </a:xfrm>
          <a:prstGeom prst="rect">
            <a:avLst/>
          </a:prstGeom>
          <a:noFill/>
          <a:ln w="9525">
            <a:noFill/>
            <a:miter lim="800000"/>
            <a:headEnd/>
            <a:tailEnd/>
          </a:ln>
          <a:effec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3200">
                <a:effectLst>
                  <a:outerShdw blurRad="38100" dist="38100" dir="2700000" algn="tl">
                    <a:srgbClr val="DDDDDD"/>
                  </a:outerShdw>
                </a:effectLst>
                <a:latin typeface="Calibri" charset="0"/>
              </a:rPr>
              <a:t>Let’</a:t>
            </a:r>
            <a:r>
              <a:rPr lang="en-US" altLang="ja-JP" sz="3200">
                <a:effectLst>
                  <a:outerShdw blurRad="38100" dist="38100" dir="2700000" algn="tl">
                    <a:srgbClr val="DDDDDD"/>
                  </a:outerShdw>
                </a:effectLst>
                <a:latin typeface="Calibri" charset="0"/>
              </a:rPr>
              <a:t>s look at the present value</a:t>
            </a:r>
            <a:br>
              <a:rPr lang="en-US" altLang="ja-JP" sz="3200">
                <a:effectLst>
                  <a:outerShdw blurRad="38100" dist="38100" dir="2700000" algn="tl">
                    <a:srgbClr val="DDDDDD"/>
                  </a:outerShdw>
                </a:effectLst>
                <a:latin typeface="Calibri" charset="0"/>
              </a:rPr>
            </a:br>
            <a:r>
              <a:rPr lang="en-US" altLang="ja-JP" sz="3200">
                <a:effectLst>
                  <a:outerShdw blurRad="38100" dist="38100" dir="2700000" algn="tl">
                    <a:srgbClr val="DDDDDD"/>
                  </a:outerShdw>
                </a:effectLst>
                <a:latin typeface="Calibri" charset="0"/>
              </a:rPr>
              <a:t>of this alternative.</a:t>
            </a:r>
            <a:endParaRPr lang="en-US" sz="3200">
              <a:effectLst>
                <a:outerShdw blurRad="38100" dist="38100" dir="2700000" algn="tl">
                  <a:srgbClr val="DDDDDD"/>
                </a:outerShdw>
              </a:effectLst>
              <a:latin typeface="Calibri" charset="0"/>
            </a:endParaRPr>
          </a:p>
        </p:txBody>
      </p:sp>
      <p:graphicFrame>
        <p:nvGraphicFramePr>
          <p:cNvPr id="138244" name="Object 7"/>
          <p:cNvGraphicFramePr>
            <a:graphicFrameLocks noChangeAspect="1"/>
          </p:cNvGraphicFramePr>
          <p:nvPr/>
        </p:nvGraphicFramePr>
        <p:xfrm>
          <a:off x="914400" y="2232025"/>
          <a:ext cx="7359650" cy="2667000"/>
        </p:xfrm>
        <a:graphic>
          <a:graphicData uri="http://schemas.openxmlformats.org/presentationml/2006/ole">
            <mc:AlternateContent xmlns:mc="http://schemas.openxmlformats.org/markup-compatibility/2006">
              <mc:Choice xmlns:v="urn:schemas-microsoft-com:vml" Requires="v">
                <p:oleObj spid="_x0000_s138257" name="Worksheet" r:id="rId4" imgW="2819400" imgH="1104900" progId="Excel.Sheet.12">
                  <p:embed/>
                </p:oleObj>
              </mc:Choice>
              <mc:Fallback>
                <p:oleObj name="Worksheet" r:id="rId4" imgW="2819400" imgH="1104900" progId="Excel.Sheet.12">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232025"/>
                        <a:ext cx="7359650" cy="266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7961" dir="2700000" algn="ctr" rotWithShape="0">
                                <a:srgbClr val="90611C">
                                  <a:alpha val="74997"/>
                                </a:srgbClr>
                              </a:outerShdw>
                            </a:effectLst>
                          </a14:hiddenEffects>
                        </a:ext>
                      </a:extLst>
                    </p:spPr>
                  </p:pic>
                </p:oleObj>
              </mc:Fallback>
            </mc:AlternateContent>
          </a:graphicData>
        </a:graphic>
      </p:graphicFrame>
      <p:sp>
        <p:nvSpPr>
          <p:cNvPr id="6" name="TextBox 5">
            <a:extLst>
              <a:ext uri="{FF2B5EF4-FFF2-40B4-BE49-F238E27FC236}">
                <a16:creationId xmlns:a16="http://schemas.microsoft.com/office/drawing/2014/main" id="{343DEBA0-9382-407F-89E2-C86FEBBF13A3}"/>
              </a:ext>
            </a:extLst>
          </p:cNvPr>
          <p:cNvSpPr txBox="1"/>
          <p:nvPr/>
        </p:nvSpPr>
        <p:spPr>
          <a:xfrm>
            <a:off x="8393084" y="152400"/>
            <a:ext cx="762000" cy="253916"/>
          </a:xfrm>
          <a:prstGeom prst="rect">
            <a:avLst/>
          </a:prstGeom>
          <a:noFill/>
        </p:spPr>
        <p:txBody>
          <a:bodyPr wrap="square" rtlCol="0">
            <a:spAutoFit/>
          </a:bodyPr>
          <a:lstStyle/>
          <a:p>
            <a:r>
              <a:rPr lang="en-US" sz="1050" dirty="0"/>
              <a:t>14-61</a:t>
            </a:r>
          </a:p>
        </p:txBody>
      </p:sp>
      <p:pic>
        <p:nvPicPr>
          <p:cNvPr id="7" name="Picture 3">
            <a:extLst>
              <a:ext uri="{FF2B5EF4-FFF2-40B4-BE49-F238E27FC236}">
                <a16:creationId xmlns:a16="http://schemas.microsoft.com/office/drawing/2014/main" id="{BAEAC5C4-60F9-48B4-A12E-29ECC0621173}"/>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0049"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The Total-Cost Approach</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3</a:t>
            </a:r>
            <a:endParaRPr lang="en-US" altLang="en-US" dirty="0">
              <a:solidFill>
                <a:schemeClr val="tx1">
                  <a:lumMod val="75000"/>
                  <a:lumOff val="25000"/>
                </a:schemeClr>
              </a:solidFill>
              <a:ea typeface="MS PGothic" charset="-128"/>
              <a:cs typeface="+mj-cs"/>
            </a:endParaRPr>
          </a:p>
        </p:txBody>
      </p:sp>
      <p:sp>
        <p:nvSpPr>
          <p:cNvPr id="46083" name="Rectangle 3"/>
          <p:cNvSpPr>
            <a:spLocks noChangeArrowheads="1"/>
          </p:cNvSpPr>
          <p:nvPr/>
        </p:nvSpPr>
        <p:spPr bwMode="auto">
          <a:xfrm>
            <a:off x="1371600" y="4859338"/>
            <a:ext cx="6781800" cy="1389062"/>
          </a:xfrm>
          <a:prstGeom prst="rect">
            <a:avLst/>
          </a:prstGeom>
          <a:solidFill>
            <a:srgbClr val="FFFFCC"/>
          </a:solidFill>
          <a:ln w="19050">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spAutoFit/>
          </a:bodyPr>
          <a:lstStyle/>
          <a:p>
            <a:pPr algn="ctr" eaLnBrk="1" hangingPunct="1">
              <a:defRPr/>
            </a:pPr>
            <a:r>
              <a:rPr lang="en-US" sz="2800" b="1" dirty="0">
                <a:solidFill>
                  <a:srgbClr val="0000CC"/>
                </a:solidFill>
                <a:ea typeface="ＭＳ Ｐゴシック" pitchFamily="34" charset="-128"/>
                <a:cs typeface="+mn-cs"/>
              </a:rPr>
              <a:t>If we install the new washer, the investment will yield a positive net present value of $83,202.</a:t>
            </a:r>
          </a:p>
        </p:txBody>
      </p:sp>
      <p:graphicFrame>
        <p:nvGraphicFramePr>
          <p:cNvPr id="140291" name="Object 2"/>
          <p:cNvGraphicFramePr>
            <a:graphicFrameLocks/>
          </p:cNvGraphicFramePr>
          <p:nvPr/>
        </p:nvGraphicFramePr>
        <p:xfrm>
          <a:off x="381000" y="1887538"/>
          <a:ext cx="8502650" cy="2819400"/>
        </p:xfrm>
        <a:graphic>
          <a:graphicData uri="http://schemas.openxmlformats.org/presentationml/2006/ole">
            <mc:AlternateContent xmlns:mc="http://schemas.openxmlformats.org/markup-compatibility/2006">
              <mc:Choice xmlns:v="urn:schemas-microsoft-com:vml" Requires="v">
                <p:oleObj spid="_x0000_s140304" name="Worksheet" r:id="rId4" imgW="4660900" imgH="1562100" progId="Excel.Sheet.8">
                  <p:embed/>
                </p:oleObj>
              </mc:Choice>
              <mc:Fallback>
                <p:oleObj name="Worksheet" r:id="rId4" imgW="4660900" imgH="15621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887538"/>
                        <a:ext cx="8502650" cy="281940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TextBox 4">
            <a:extLst>
              <a:ext uri="{FF2B5EF4-FFF2-40B4-BE49-F238E27FC236}">
                <a16:creationId xmlns:a16="http://schemas.microsoft.com/office/drawing/2014/main" id="{27638D1D-34CE-4428-8317-AFBE0BFFD440}"/>
              </a:ext>
            </a:extLst>
          </p:cNvPr>
          <p:cNvSpPr txBox="1"/>
          <p:nvPr/>
        </p:nvSpPr>
        <p:spPr>
          <a:xfrm>
            <a:off x="8393084" y="152400"/>
            <a:ext cx="762000" cy="253916"/>
          </a:xfrm>
          <a:prstGeom prst="rect">
            <a:avLst/>
          </a:prstGeom>
          <a:noFill/>
        </p:spPr>
        <p:txBody>
          <a:bodyPr wrap="square" rtlCol="0">
            <a:spAutoFit/>
          </a:bodyPr>
          <a:lstStyle/>
          <a:p>
            <a:r>
              <a:rPr lang="en-US" sz="1050" dirty="0"/>
              <a:t>14-62</a:t>
            </a:r>
          </a:p>
        </p:txBody>
      </p:sp>
      <p:pic>
        <p:nvPicPr>
          <p:cNvPr id="6" name="Picture 3">
            <a:extLst>
              <a:ext uri="{FF2B5EF4-FFF2-40B4-BE49-F238E27FC236}">
                <a16:creationId xmlns:a16="http://schemas.microsoft.com/office/drawing/2014/main" id="{ECA02F2A-DCF3-4453-8C11-0FEAAC20539E}"/>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The Total-Cost Approach</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4</a:t>
            </a:r>
            <a:endParaRPr lang="en-US" altLang="en-US" dirty="0">
              <a:solidFill>
                <a:schemeClr val="tx1">
                  <a:lumMod val="75000"/>
                  <a:lumOff val="25000"/>
                </a:schemeClr>
              </a:solidFill>
              <a:ea typeface="MS PGothic" charset="-128"/>
              <a:cs typeface="+mj-cs"/>
            </a:endParaRPr>
          </a:p>
        </p:txBody>
      </p:sp>
      <p:sp>
        <p:nvSpPr>
          <p:cNvPr id="142338" name="Rectangle 3"/>
          <p:cNvSpPr>
            <a:spLocks noGrp="1" noChangeArrowheads="1"/>
          </p:cNvSpPr>
          <p:nvPr>
            <p:ph idx="1"/>
          </p:nvPr>
        </p:nvSpPr>
        <p:spPr>
          <a:xfrm>
            <a:off x="822325" y="1371600"/>
            <a:ext cx="7543800" cy="4724400"/>
          </a:xfrm>
        </p:spPr>
        <p:txBody>
          <a:bodyPr/>
          <a:lstStyle/>
          <a:p>
            <a:pPr algn="ctr" eaLnBrk="1" hangingPunct="1">
              <a:buFont typeface="Georgia" charset="0"/>
              <a:buNone/>
            </a:pPr>
            <a:r>
              <a:rPr lang="en-US" sz="3200" b="1" dirty="0">
                <a:latin typeface="Calibri" charset="0"/>
                <a:ea typeface="MS PGothic" charset="0"/>
                <a:cs typeface="ＭＳ Ｐゴシック" charset="0"/>
              </a:rPr>
              <a:t>If White remodels the existing washer . . .</a:t>
            </a:r>
          </a:p>
        </p:txBody>
      </p:sp>
      <p:graphicFrame>
        <p:nvGraphicFramePr>
          <p:cNvPr id="142339" name="Object 2"/>
          <p:cNvGraphicFramePr>
            <a:graphicFrameLocks noChangeAspect="1"/>
          </p:cNvGraphicFramePr>
          <p:nvPr/>
        </p:nvGraphicFramePr>
        <p:xfrm>
          <a:off x="1601788" y="2363788"/>
          <a:ext cx="6323012" cy="1989137"/>
        </p:xfrm>
        <a:graphic>
          <a:graphicData uri="http://schemas.openxmlformats.org/presentationml/2006/ole">
            <mc:AlternateContent xmlns:mc="http://schemas.openxmlformats.org/markup-compatibility/2006">
              <mc:Choice xmlns:v="urn:schemas-microsoft-com:vml" Requires="v">
                <p:oleObj spid="_x0000_s142353" name="Worksheet" r:id="rId4" imgW="2882900" imgH="901700" progId="Excel.Sheet.8">
                  <p:embed/>
                </p:oleObj>
              </mc:Choice>
              <mc:Fallback>
                <p:oleObj name="Worksheet" r:id="rId4" imgW="2882900" imgH="9017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1788" y="2363788"/>
                        <a:ext cx="6323012" cy="1989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89125" name="Text Box 5"/>
          <p:cNvSpPr txBox="1">
            <a:spLocks noChangeArrowheads="1"/>
          </p:cNvSpPr>
          <p:nvPr/>
        </p:nvSpPr>
        <p:spPr bwMode="auto">
          <a:xfrm>
            <a:off x="1393825" y="4806950"/>
            <a:ext cx="6400800" cy="1076325"/>
          </a:xfrm>
          <a:prstGeom prst="rect">
            <a:avLst/>
          </a:prstGeom>
          <a:noFill/>
          <a:ln w="9525">
            <a:noFill/>
            <a:miter lim="800000"/>
            <a:headEnd/>
            <a:tailEnd/>
          </a:ln>
          <a:effec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3200" b="1">
                <a:effectLst>
                  <a:outerShdw blurRad="38100" dist="38100" dir="2700000" algn="tl">
                    <a:srgbClr val="DDDDDD"/>
                  </a:outerShdw>
                </a:effectLst>
              </a:rPr>
              <a:t>Let’</a:t>
            </a:r>
            <a:r>
              <a:rPr lang="en-US" altLang="ja-JP" sz="3200" b="1">
                <a:effectLst>
                  <a:outerShdw blurRad="38100" dist="38100" dir="2700000" algn="tl">
                    <a:srgbClr val="DDDDDD"/>
                  </a:outerShdw>
                </a:effectLst>
              </a:rPr>
              <a:t>s look at the present value of this second alternative.</a:t>
            </a:r>
            <a:endParaRPr lang="en-US" sz="3200" b="1">
              <a:effectLst>
                <a:outerShdw blurRad="38100" dist="38100" dir="2700000" algn="tl">
                  <a:srgbClr val="DDDDDD"/>
                </a:outerShdw>
              </a:effectLst>
            </a:endParaRPr>
          </a:p>
        </p:txBody>
      </p:sp>
      <p:sp>
        <p:nvSpPr>
          <p:cNvPr id="6" name="TextBox 5">
            <a:extLst>
              <a:ext uri="{FF2B5EF4-FFF2-40B4-BE49-F238E27FC236}">
                <a16:creationId xmlns:a16="http://schemas.microsoft.com/office/drawing/2014/main" id="{8D3D51A9-3A43-46D0-924A-775917E654D1}"/>
              </a:ext>
            </a:extLst>
          </p:cNvPr>
          <p:cNvSpPr txBox="1"/>
          <p:nvPr/>
        </p:nvSpPr>
        <p:spPr>
          <a:xfrm>
            <a:off x="8393084" y="152400"/>
            <a:ext cx="762000" cy="253916"/>
          </a:xfrm>
          <a:prstGeom prst="rect">
            <a:avLst/>
          </a:prstGeom>
          <a:noFill/>
        </p:spPr>
        <p:txBody>
          <a:bodyPr wrap="square" rtlCol="0">
            <a:spAutoFit/>
          </a:bodyPr>
          <a:lstStyle/>
          <a:p>
            <a:r>
              <a:rPr lang="en-US" sz="1050" dirty="0"/>
              <a:t>14-63</a:t>
            </a:r>
          </a:p>
        </p:txBody>
      </p:sp>
      <p:pic>
        <p:nvPicPr>
          <p:cNvPr id="7" name="Picture 3">
            <a:extLst>
              <a:ext uri="{FF2B5EF4-FFF2-40B4-BE49-F238E27FC236}">
                <a16:creationId xmlns:a16="http://schemas.microsoft.com/office/drawing/2014/main" id="{D6F6D369-2A70-469E-8639-1FD61C2C9E31}"/>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5"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The Total-Cost Approach</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5</a:t>
            </a:r>
            <a:endParaRPr lang="en-US" altLang="en-US" dirty="0">
              <a:solidFill>
                <a:schemeClr val="tx1">
                  <a:lumMod val="75000"/>
                  <a:lumOff val="25000"/>
                </a:schemeClr>
              </a:solidFill>
              <a:ea typeface="MS PGothic" charset="-128"/>
              <a:cs typeface="+mj-cs"/>
            </a:endParaRPr>
          </a:p>
        </p:txBody>
      </p:sp>
      <p:sp>
        <p:nvSpPr>
          <p:cNvPr id="48131" name="Rectangle 3"/>
          <p:cNvSpPr>
            <a:spLocks noChangeArrowheads="1"/>
          </p:cNvSpPr>
          <p:nvPr/>
        </p:nvSpPr>
        <p:spPr bwMode="auto">
          <a:xfrm>
            <a:off x="1049338" y="4408488"/>
            <a:ext cx="6986587" cy="1382712"/>
          </a:xfrm>
          <a:prstGeom prst="rect">
            <a:avLst/>
          </a:prstGeom>
          <a:solidFill>
            <a:srgbClr val="FFFFCC"/>
          </a:solidFill>
          <a:ln w="12700">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spAutoFit/>
          </a:bodyPr>
          <a:lstStyle/>
          <a:p>
            <a:pPr algn="ctr" eaLnBrk="1" hangingPunct="1">
              <a:defRPr/>
            </a:pPr>
            <a:r>
              <a:rPr lang="en-US" sz="2800" b="1" dirty="0">
                <a:solidFill>
                  <a:srgbClr val="0000CC"/>
                </a:solidFill>
                <a:ea typeface="ＭＳ Ｐゴシック" pitchFamily="34" charset="-128"/>
                <a:cs typeface="+mn-cs"/>
              </a:rPr>
              <a:t>If we remodel the existing washer, we will produce a positive net present value of $56,405.</a:t>
            </a:r>
          </a:p>
        </p:txBody>
      </p:sp>
      <p:graphicFrame>
        <p:nvGraphicFramePr>
          <p:cNvPr id="144387" name="Object 2"/>
          <p:cNvGraphicFramePr>
            <a:graphicFrameLocks/>
          </p:cNvGraphicFramePr>
          <p:nvPr/>
        </p:nvGraphicFramePr>
        <p:xfrm>
          <a:off x="304800" y="1931988"/>
          <a:ext cx="8534400" cy="2303462"/>
        </p:xfrm>
        <a:graphic>
          <a:graphicData uri="http://schemas.openxmlformats.org/presentationml/2006/ole">
            <mc:AlternateContent xmlns:mc="http://schemas.openxmlformats.org/markup-compatibility/2006">
              <mc:Choice xmlns:v="urn:schemas-microsoft-com:vml" Requires="v">
                <p:oleObj spid="_x0000_s144400" name="Worksheet" r:id="rId4" imgW="4445000" imgH="1244600" progId="Excel.Sheet.8">
                  <p:embed/>
                </p:oleObj>
              </mc:Choice>
              <mc:Fallback>
                <p:oleObj name="Worksheet" r:id="rId4" imgW="4445000" imgH="1244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931988"/>
                        <a:ext cx="8534400" cy="2303462"/>
                      </a:xfrm>
                      <a:prstGeom prst="rect">
                        <a:avLst/>
                      </a:prstGeom>
                      <a:noFill/>
                      <a:ln w="28575">
                        <a:solidFill>
                          <a:srgbClr val="008000"/>
                        </a:solidFill>
                        <a:miter lim="800000"/>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TextBox 4">
            <a:extLst>
              <a:ext uri="{FF2B5EF4-FFF2-40B4-BE49-F238E27FC236}">
                <a16:creationId xmlns:a16="http://schemas.microsoft.com/office/drawing/2014/main" id="{58C3F1B4-0231-4EF5-824D-DCCECFE84742}"/>
              </a:ext>
            </a:extLst>
          </p:cNvPr>
          <p:cNvSpPr txBox="1"/>
          <p:nvPr/>
        </p:nvSpPr>
        <p:spPr>
          <a:xfrm>
            <a:off x="8393084" y="152400"/>
            <a:ext cx="762000" cy="253916"/>
          </a:xfrm>
          <a:prstGeom prst="rect">
            <a:avLst/>
          </a:prstGeom>
          <a:noFill/>
        </p:spPr>
        <p:txBody>
          <a:bodyPr wrap="square" rtlCol="0">
            <a:spAutoFit/>
          </a:bodyPr>
          <a:lstStyle/>
          <a:p>
            <a:r>
              <a:rPr lang="en-US" sz="1050" dirty="0"/>
              <a:t>14-64</a:t>
            </a:r>
          </a:p>
        </p:txBody>
      </p:sp>
      <p:pic>
        <p:nvPicPr>
          <p:cNvPr id="6" name="Picture 3">
            <a:extLst>
              <a:ext uri="{FF2B5EF4-FFF2-40B4-BE49-F238E27FC236}">
                <a16:creationId xmlns:a16="http://schemas.microsoft.com/office/drawing/2014/main" id="{20BB2FCF-3DC9-4F74-8A07-9C061519532E}"/>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3" name="Rectangle 2"/>
          <p:cNvSpPr>
            <a:spLocks noChangeArrowheads="1"/>
          </p:cNvSpPr>
          <p:nvPr/>
        </p:nvSpPr>
        <p:spPr bwMode="auto">
          <a:xfrm>
            <a:off x="1524000" y="2211388"/>
            <a:ext cx="6172200" cy="2362200"/>
          </a:xfrm>
          <a:prstGeom prst="rect">
            <a:avLst/>
          </a:prstGeom>
          <a:solidFill>
            <a:srgbClr val="FFFFCC"/>
          </a:solidFill>
          <a:ln w="9525">
            <a:solidFill>
              <a:schemeClr val="tx1"/>
            </a:solidFill>
            <a:miter lim="800000"/>
            <a:headEnd/>
            <a:tailEnd/>
          </a:ln>
        </p:spPr>
        <p:txBody>
          <a:bodyPr wrap="none" anchor="ctr"/>
          <a:lstStyle/>
          <a:p>
            <a:pPr eaLnBrk="1" hangingPunct="1"/>
            <a:endParaRPr lang="en-US"/>
          </a:p>
        </p:txBody>
      </p:sp>
      <p:sp>
        <p:nvSpPr>
          <p:cNvPr id="136194" name="Rectangle 3"/>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The Total-Cost Approach</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6</a:t>
            </a:r>
            <a:endParaRPr lang="en-US" altLang="en-US" dirty="0">
              <a:solidFill>
                <a:schemeClr val="tx1">
                  <a:lumMod val="75000"/>
                  <a:lumOff val="25000"/>
                </a:schemeClr>
              </a:solidFill>
              <a:ea typeface="MS PGothic" charset="-128"/>
              <a:cs typeface="+mj-cs"/>
            </a:endParaRPr>
          </a:p>
        </p:txBody>
      </p:sp>
      <p:sp>
        <p:nvSpPr>
          <p:cNvPr id="146435" name="Rectangle 4"/>
          <p:cNvSpPr>
            <a:spLocks noChangeArrowheads="1"/>
          </p:cNvSpPr>
          <p:nvPr/>
        </p:nvSpPr>
        <p:spPr bwMode="auto">
          <a:xfrm>
            <a:off x="0" y="1676400"/>
            <a:ext cx="914400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spAutoFit/>
          </a:bodyPr>
          <a:lstStyle/>
          <a:p>
            <a:pPr algn="ctr" eaLnBrk="1" hangingPunct="1"/>
            <a:r>
              <a:rPr lang="en-US" sz="2400" b="1">
                <a:solidFill>
                  <a:srgbClr val="0000CC"/>
                </a:solidFill>
              </a:rPr>
              <a:t>Both projects yield a positive net present value.</a:t>
            </a:r>
            <a:endParaRPr lang="en-US" sz="2400" b="1">
              <a:solidFill>
                <a:schemeClr val="accent2"/>
              </a:solidFill>
            </a:endParaRPr>
          </a:p>
        </p:txBody>
      </p:sp>
      <p:graphicFrame>
        <p:nvGraphicFramePr>
          <p:cNvPr id="146436" name="Object 2"/>
          <p:cNvGraphicFramePr>
            <a:graphicFrameLocks/>
          </p:cNvGraphicFramePr>
          <p:nvPr/>
        </p:nvGraphicFramePr>
        <p:xfrm>
          <a:off x="1676400" y="2211388"/>
          <a:ext cx="5638800" cy="2209800"/>
        </p:xfrm>
        <a:graphic>
          <a:graphicData uri="http://schemas.openxmlformats.org/presentationml/2006/ole">
            <mc:AlternateContent xmlns:mc="http://schemas.openxmlformats.org/markup-compatibility/2006">
              <mc:Choice xmlns:v="urn:schemas-microsoft-com:vml" Requires="v">
                <p:oleObj spid="_x0000_s146450" name="Worksheet" r:id="rId4" imgW="2273300" imgH="939800" progId="Excel.Sheet.8">
                  <p:embed/>
                </p:oleObj>
              </mc:Choice>
              <mc:Fallback>
                <p:oleObj name="Worksheet" r:id="rId4" imgW="2273300" imgH="9398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1396" t="455" r="-1920" b="3319"/>
                      <a:stretch>
                        <a:fillRect/>
                      </a:stretch>
                    </p:blipFill>
                    <p:spPr bwMode="auto">
                      <a:xfrm>
                        <a:off x="1676400" y="2211388"/>
                        <a:ext cx="5638800" cy="2209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chemeClr val="accent2"/>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93222" name="Rectangle 6"/>
          <p:cNvSpPr>
            <a:spLocks noChangeArrowheads="1"/>
          </p:cNvSpPr>
          <p:nvPr/>
        </p:nvSpPr>
        <p:spPr bwMode="auto">
          <a:xfrm>
            <a:off x="609600" y="4878388"/>
            <a:ext cx="8229600" cy="1197764"/>
          </a:xfrm>
          <a:prstGeom prst="rect">
            <a:avLst/>
          </a:prstGeom>
          <a:solidFill>
            <a:srgbClr val="663300"/>
          </a:solidFill>
          <a:ln w="12700">
            <a:solidFill>
              <a:srgbClr val="000000"/>
            </a:solidFill>
            <a:miter lim="800000"/>
            <a:headEnd/>
            <a:tailEnd/>
          </a:ln>
          <a:effectLst>
            <a:outerShdw blurRad="63500" dist="38099" dir="2700000" algn="ctr" rotWithShape="0">
              <a:srgbClr val="000000">
                <a:alpha val="74997"/>
              </a:srgbClr>
            </a:outerShdw>
          </a:effectLst>
        </p:spPr>
        <p:txBody>
          <a:bodyPr wrap="square" lIns="90488" tIns="44450" rIns="90488" bIns="44450">
            <a:spAutoFit/>
          </a:bodyPr>
          <a:lstStyle/>
          <a:p>
            <a:pPr algn="ctr" eaLnBrk="1" hangingPunct="1"/>
            <a:r>
              <a:rPr lang="en-US" sz="2400" dirty="0">
                <a:solidFill>
                  <a:schemeClr val="bg1"/>
                </a:solidFill>
                <a:effectLst>
                  <a:outerShdw blurRad="38100" dist="38100" dir="2700000" algn="tl">
                    <a:srgbClr val="000000"/>
                  </a:outerShdw>
                </a:effectLst>
              </a:rPr>
              <a:t>However, investing in the new washer will produce a higher net present value than remodeling the old washer.</a:t>
            </a:r>
          </a:p>
        </p:txBody>
      </p:sp>
      <p:sp>
        <p:nvSpPr>
          <p:cNvPr id="7" name="TextBox 6">
            <a:extLst>
              <a:ext uri="{FF2B5EF4-FFF2-40B4-BE49-F238E27FC236}">
                <a16:creationId xmlns:a16="http://schemas.microsoft.com/office/drawing/2014/main" id="{D290EE47-AD3F-4C39-95C5-75381B141FE5}"/>
              </a:ext>
            </a:extLst>
          </p:cNvPr>
          <p:cNvSpPr txBox="1"/>
          <p:nvPr/>
        </p:nvSpPr>
        <p:spPr>
          <a:xfrm>
            <a:off x="8393084" y="152400"/>
            <a:ext cx="762000" cy="253916"/>
          </a:xfrm>
          <a:prstGeom prst="rect">
            <a:avLst/>
          </a:prstGeom>
          <a:noFill/>
        </p:spPr>
        <p:txBody>
          <a:bodyPr wrap="square" rtlCol="0">
            <a:spAutoFit/>
          </a:bodyPr>
          <a:lstStyle/>
          <a:p>
            <a:r>
              <a:rPr lang="en-US" sz="1050" dirty="0"/>
              <a:t>14-65</a:t>
            </a:r>
          </a:p>
        </p:txBody>
      </p:sp>
      <p:pic>
        <p:nvPicPr>
          <p:cNvPr id="8" name="Picture 3">
            <a:extLst>
              <a:ext uri="{FF2B5EF4-FFF2-40B4-BE49-F238E27FC236}">
                <a16:creationId xmlns:a16="http://schemas.microsoft.com/office/drawing/2014/main" id="{B9937507-43FC-417E-88A1-EB8DA77C0D37}"/>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Least Cost Decisions</a:t>
            </a:r>
            <a:r>
              <a:rPr lang="en-US" altLang="en-US" dirty="0">
                <a:solidFill>
                  <a:schemeClr val="tx1">
                    <a:lumMod val="75000"/>
                    <a:lumOff val="25000"/>
                  </a:schemeClr>
                </a:solidFill>
                <a:ea typeface="MS PGothic" charset="-128"/>
              </a:rPr>
              <a:t> – Part 1</a:t>
            </a:r>
            <a:endParaRPr lang="en-US" altLang="en-US" dirty="0">
              <a:solidFill>
                <a:schemeClr val="tx1">
                  <a:lumMod val="75000"/>
                  <a:lumOff val="25000"/>
                </a:schemeClr>
              </a:solidFill>
              <a:ea typeface="MS PGothic" charset="-128"/>
              <a:cs typeface="+mj-cs"/>
            </a:endParaRPr>
          </a:p>
        </p:txBody>
      </p:sp>
      <p:sp>
        <p:nvSpPr>
          <p:cNvPr id="7" name="TextBox 6"/>
          <p:cNvSpPr txBox="1"/>
          <p:nvPr/>
        </p:nvSpPr>
        <p:spPr>
          <a:xfrm>
            <a:off x="1660525" y="2133600"/>
            <a:ext cx="5867400" cy="2246313"/>
          </a:xfrm>
          <a:prstGeom prst="rect">
            <a:avLst/>
          </a:prstGeom>
          <a:solidFill>
            <a:schemeClr val="accent1">
              <a:lumMod val="20000"/>
              <a:lumOff val="80000"/>
            </a:schemeClr>
          </a:solidFill>
          <a:ln>
            <a:solidFill>
              <a:schemeClr val="accent6">
                <a:lumMod val="50000"/>
              </a:schemeClr>
            </a:solidFill>
          </a:ln>
        </p:spPr>
        <p:txBody>
          <a:bodyPr>
            <a:spAutoFit/>
          </a:bodyPr>
          <a:lstStyle/>
          <a:p>
            <a:pPr algn="ctr" eaLnBrk="1" hangingPunct="1">
              <a:defRPr/>
            </a:pPr>
            <a:r>
              <a:rPr lang="en-US" sz="2800" dirty="0">
                <a:ea typeface="ＭＳ Ｐゴシック" pitchFamily="34" charset="-128"/>
                <a:cs typeface="+mn-cs"/>
              </a:rPr>
              <a:t>In decisions where revenues are not directly involved, managers should choose the alternative that has the least total cost from a present value perspective.</a:t>
            </a:r>
          </a:p>
        </p:txBody>
      </p:sp>
      <p:sp>
        <p:nvSpPr>
          <p:cNvPr id="4" name="TextBox 3">
            <a:extLst>
              <a:ext uri="{FF2B5EF4-FFF2-40B4-BE49-F238E27FC236}">
                <a16:creationId xmlns:a16="http://schemas.microsoft.com/office/drawing/2014/main" id="{906D3A8B-B7EB-40EE-A195-CF2534685829}"/>
              </a:ext>
            </a:extLst>
          </p:cNvPr>
          <p:cNvSpPr txBox="1"/>
          <p:nvPr/>
        </p:nvSpPr>
        <p:spPr>
          <a:xfrm>
            <a:off x="8393084" y="152400"/>
            <a:ext cx="762000" cy="253916"/>
          </a:xfrm>
          <a:prstGeom prst="rect">
            <a:avLst/>
          </a:prstGeom>
          <a:noFill/>
        </p:spPr>
        <p:txBody>
          <a:bodyPr wrap="square" rtlCol="0">
            <a:spAutoFit/>
          </a:bodyPr>
          <a:lstStyle/>
          <a:p>
            <a:r>
              <a:rPr lang="en-US" sz="1050" dirty="0"/>
              <a:t>14-66</a:t>
            </a:r>
          </a:p>
        </p:txBody>
      </p:sp>
      <p:pic>
        <p:nvPicPr>
          <p:cNvPr id="5" name="Picture 3">
            <a:extLst>
              <a:ext uri="{FF2B5EF4-FFF2-40B4-BE49-F238E27FC236}">
                <a16:creationId xmlns:a16="http://schemas.microsoft.com/office/drawing/2014/main" id="{62BADFA2-291E-4A51-83C9-3AACAE4E003E}"/>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Least Cost Decisions</a:t>
            </a:r>
            <a:r>
              <a:rPr lang="en-US" altLang="en-US" dirty="0">
                <a:solidFill>
                  <a:schemeClr val="tx1">
                    <a:lumMod val="75000"/>
                    <a:lumOff val="25000"/>
                  </a:schemeClr>
                </a:solidFill>
                <a:ea typeface="MS PGothic" charset="-128"/>
              </a:rPr>
              <a:t> – Part 2</a:t>
            </a:r>
            <a:endParaRPr lang="en-US" altLang="en-US" dirty="0">
              <a:solidFill>
                <a:schemeClr val="tx1">
                  <a:lumMod val="75000"/>
                  <a:lumOff val="25000"/>
                </a:schemeClr>
              </a:solidFill>
              <a:ea typeface="MS PGothic" charset="-128"/>
              <a:cs typeface="+mj-cs"/>
            </a:endParaRPr>
          </a:p>
        </p:txBody>
      </p:sp>
      <p:sp>
        <p:nvSpPr>
          <p:cNvPr id="7" name="TextBox 6"/>
          <p:cNvSpPr txBox="1"/>
          <p:nvPr/>
        </p:nvSpPr>
        <p:spPr>
          <a:xfrm>
            <a:off x="593725" y="2438400"/>
            <a:ext cx="8001000" cy="2246313"/>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r>
              <a:rPr lang="en-US" sz="2800"/>
              <a:t>Home Furniture Company is trying to decide whether to overhaul an old delivery truck now or purchase a new one.</a:t>
            </a:r>
          </a:p>
          <a:p>
            <a:pPr algn="ctr" eaLnBrk="1" hangingPunct="1"/>
            <a:endParaRPr lang="en-US" sz="2800"/>
          </a:p>
          <a:p>
            <a:pPr algn="ctr" eaLnBrk="1" hangingPunct="1"/>
            <a:r>
              <a:rPr lang="en-US" sz="2800"/>
              <a:t>The company uses a discount rate of 10%.</a:t>
            </a:r>
          </a:p>
        </p:txBody>
      </p:sp>
      <p:sp>
        <p:nvSpPr>
          <p:cNvPr id="4" name="TextBox 3">
            <a:extLst>
              <a:ext uri="{FF2B5EF4-FFF2-40B4-BE49-F238E27FC236}">
                <a16:creationId xmlns:a16="http://schemas.microsoft.com/office/drawing/2014/main" id="{3AA92478-39A3-4671-A413-E5BAE8428FE5}"/>
              </a:ext>
            </a:extLst>
          </p:cNvPr>
          <p:cNvSpPr txBox="1"/>
          <p:nvPr/>
        </p:nvSpPr>
        <p:spPr>
          <a:xfrm>
            <a:off x="8393084" y="152400"/>
            <a:ext cx="762000" cy="253916"/>
          </a:xfrm>
          <a:prstGeom prst="rect">
            <a:avLst/>
          </a:prstGeom>
          <a:noFill/>
        </p:spPr>
        <p:txBody>
          <a:bodyPr wrap="square" rtlCol="0">
            <a:spAutoFit/>
          </a:bodyPr>
          <a:lstStyle/>
          <a:p>
            <a:r>
              <a:rPr lang="en-US" sz="1050" dirty="0"/>
              <a:t>14-67</a:t>
            </a:r>
          </a:p>
        </p:txBody>
      </p:sp>
      <p:pic>
        <p:nvPicPr>
          <p:cNvPr id="5" name="Picture 3">
            <a:extLst>
              <a:ext uri="{FF2B5EF4-FFF2-40B4-BE49-F238E27FC236}">
                <a16:creationId xmlns:a16="http://schemas.microsoft.com/office/drawing/2014/main" id="{7CDAEB61-07E3-4B9A-9070-3977AD9AAA6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7" name="Rectangle 1026"/>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Least Cost Decisions</a:t>
            </a:r>
            <a:r>
              <a:rPr lang="en-US" altLang="en-US" dirty="0">
                <a:solidFill>
                  <a:schemeClr val="tx1">
                    <a:lumMod val="75000"/>
                    <a:lumOff val="25000"/>
                  </a:schemeClr>
                </a:solidFill>
                <a:ea typeface="MS PGothic" charset="-128"/>
              </a:rPr>
              <a:t> – Part 3</a:t>
            </a:r>
            <a:endParaRPr lang="en-US" altLang="en-US" dirty="0">
              <a:solidFill>
                <a:schemeClr val="tx1">
                  <a:lumMod val="75000"/>
                  <a:lumOff val="25000"/>
                </a:schemeClr>
              </a:solidFill>
              <a:ea typeface="MS PGothic" charset="-128"/>
              <a:cs typeface="+mj-cs"/>
            </a:endParaRPr>
          </a:p>
        </p:txBody>
      </p:sp>
      <p:graphicFrame>
        <p:nvGraphicFramePr>
          <p:cNvPr id="152578" name="Object 2"/>
          <p:cNvGraphicFramePr>
            <a:graphicFrameLocks/>
          </p:cNvGraphicFramePr>
          <p:nvPr/>
        </p:nvGraphicFramePr>
        <p:xfrm>
          <a:off x="3200400" y="4078288"/>
          <a:ext cx="5805488" cy="1866900"/>
        </p:xfrm>
        <a:graphic>
          <a:graphicData uri="http://schemas.openxmlformats.org/presentationml/2006/ole">
            <mc:AlternateContent xmlns:mc="http://schemas.openxmlformats.org/markup-compatibility/2006">
              <mc:Choice xmlns:v="urn:schemas-microsoft-com:vml" Requires="v">
                <p:oleObj spid="_x0000_s152604" name="Worksheet" r:id="rId4" imgW="2184400" imgH="863600" progId="Excel.Sheet.8">
                  <p:embed/>
                </p:oleObj>
              </mc:Choice>
              <mc:Fallback>
                <p:oleObj name="Worksheet" r:id="rId4" imgW="2184400" imgH="863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b="17763"/>
                      <a:stretch>
                        <a:fillRect/>
                      </a:stretch>
                    </p:blipFill>
                    <p:spPr bwMode="auto">
                      <a:xfrm>
                        <a:off x="3200400" y="4078288"/>
                        <a:ext cx="5805488" cy="186690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52579" name="Object 3"/>
          <p:cNvGraphicFramePr>
            <a:graphicFrameLocks/>
          </p:cNvGraphicFramePr>
          <p:nvPr/>
        </p:nvGraphicFramePr>
        <p:xfrm>
          <a:off x="598488" y="1868488"/>
          <a:ext cx="5802312" cy="2095500"/>
        </p:xfrm>
        <a:graphic>
          <a:graphicData uri="http://schemas.openxmlformats.org/presentationml/2006/ole">
            <mc:AlternateContent xmlns:mc="http://schemas.openxmlformats.org/markup-compatibility/2006">
              <mc:Choice xmlns:v="urn:schemas-microsoft-com:vml" Requires="v">
                <p:oleObj spid="_x0000_s152605" name="Worksheet" r:id="rId6" imgW="2222500" imgH="863600" progId="Excel.Sheet.8">
                  <p:embed/>
                </p:oleObj>
              </mc:Choice>
              <mc:Fallback>
                <p:oleObj name="Worksheet" r:id="rId6" imgW="2222500" imgH="863600" progId="Excel.Shee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488" y="1868488"/>
                        <a:ext cx="5802312" cy="209550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52580" name="Rectangle 1029"/>
          <p:cNvSpPr>
            <a:spLocks noChangeArrowheads="1"/>
          </p:cNvSpPr>
          <p:nvPr/>
        </p:nvSpPr>
        <p:spPr bwMode="auto">
          <a:xfrm>
            <a:off x="503238" y="1371600"/>
            <a:ext cx="5973762"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0000CC"/>
                </a:solidFill>
              </a:rPr>
              <a:t>Here is information about the trucks . . .</a:t>
            </a:r>
          </a:p>
        </p:txBody>
      </p:sp>
      <p:sp>
        <p:nvSpPr>
          <p:cNvPr id="6" name="TextBox 5">
            <a:extLst>
              <a:ext uri="{FF2B5EF4-FFF2-40B4-BE49-F238E27FC236}">
                <a16:creationId xmlns:a16="http://schemas.microsoft.com/office/drawing/2014/main" id="{E0C55454-A535-4E65-A116-16AB4013336E}"/>
              </a:ext>
            </a:extLst>
          </p:cNvPr>
          <p:cNvSpPr txBox="1"/>
          <p:nvPr/>
        </p:nvSpPr>
        <p:spPr>
          <a:xfrm>
            <a:off x="8393084" y="152400"/>
            <a:ext cx="762000" cy="253916"/>
          </a:xfrm>
          <a:prstGeom prst="rect">
            <a:avLst/>
          </a:prstGeom>
          <a:noFill/>
        </p:spPr>
        <p:txBody>
          <a:bodyPr wrap="square" rtlCol="0">
            <a:spAutoFit/>
          </a:bodyPr>
          <a:lstStyle/>
          <a:p>
            <a:r>
              <a:rPr lang="en-US" sz="1050" dirty="0"/>
              <a:t>14-68</a:t>
            </a:r>
          </a:p>
        </p:txBody>
      </p:sp>
      <p:pic>
        <p:nvPicPr>
          <p:cNvPr id="7" name="Picture 3">
            <a:extLst>
              <a:ext uri="{FF2B5EF4-FFF2-40B4-BE49-F238E27FC236}">
                <a16:creationId xmlns:a16="http://schemas.microsoft.com/office/drawing/2014/main" id="{70293D3C-F8BC-45EE-8A7E-249446DC76A5}"/>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Least Cost Decisions</a:t>
            </a:r>
            <a:r>
              <a:rPr lang="en-US" altLang="en-US" dirty="0">
                <a:solidFill>
                  <a:schemeClr val="tx1">
                    <a:lumMod val="75000"/>
                    <a:lumOff val="25000"/>
                  </a:schemeClr>
                </a:solidFill>
                <a:ea typeface="MS PGothic" charset="-128"/>
              </a:rPr>
              <a:t> – Part 4</a:t>
            </a:r>
            <a:endParaRPr lang="en-US" altLang="en-US" dirty="0">
              <a:solidFill>
                <a:schemeClr val="tx1">
                  <a:lumMod val="75000"/>
                  <a:lumOff val="25000"/>
                </a:schemeClr>
              </a:solidFill>
              <a:ea typeface="MS PGothic" charset="-128"/>
              <a:cs typeface="+mj-cs"/>
            </a:endParaRPr>
          </a:p>
        </p:txBody>
      </p:sp>
      <p:graphicFrame>
        <p:nvGraphicFramePr>
          <p:cNvPr id="154626" name="Object 2"/>
          <p:cNvGraphicFramePr>
            <a:graphicFrameLocks/>
          </p:cNvGraphicFramePr>
          <p:nvPr/>
        </p:nvGraphicFramePr>
        <p:xfrm>
          <a:off x="661988" y="1600200"/>
          <a:ext cx="7848600" cy="1905000"/>
        </p:xfrm>
        <a:graphic>
          <a:graphicData uri="http://schemas.openxmlformats.org/presentationml/2006/ole">
            <mc:AlternateContent xmlns:mc="http://schemas.openxmlformats.org/markup-compatibility/2006">
              <mc:Choice xmlns:v="urn:schemas-microsoft-com:vml" Requires="v">
                <p:oleObj spid="_x0000_s154651" name="Worksheet" r:id="rId4" imgW="4051300" imgH="1422400" progId="Excel.Sheet.8">
                  <p:embed/>
                </p:oleObj>
              </mc:Choice>
              <mc:Fallback>
                <p:oleObj name="Worksheet" r:id="rId4" imgW="4051300" imgH="14224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8" y="1600200"/>
                        <a:ext cx="7848600" cy="1905000"/>
                      </a:xfrm>
                      <a:prstGeom prst="rect">
                        <a:avLst/>
                      </a:prstGeom>
                      <a:noFill/>
                      <a:ln w="2857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graphicFrame>
        <p:nvGraphicFramePr>
          <p:cNvPr id="154627" name="Object 3"/>
          <p:cNvGraphicFramePr>
            <a:graphicFrameLocks/>
          </p:cNvGraphicFramePr>
          <p:nvPr/>
        </p:nvGraphicFramePr>
        <p:xfrm>
          <a:off x="661988" y="3962400"/>
          <a:ext cx="7864475" cy="1687513"/>
        </p:xfrm>
        <a:graphic>
          <a:graphicData uri="http://schemas.openxmlformats.org/presentationml/2006/ole">
            <mc:AlternateContent xmlns:mc="http://schemas.openxmlformats.org/markup-compatibility/2006">
              <mc:Choice xmlns:v="urn:schemas-microsoft-com:vml" Requires="v">
                <p:oleObj spid="_x0000_s154652" name="Worksheet" r:id="rId6" imgW="4102100" imgH="1270000" progId="Excel.Sheet.8">
                  <p:embed/>
                </p:oleObj>
              </mc:Choice>
              <mc:Fallback>
                <p:oleObj name="Worksheet" r:id="rId6" imgW="4102100" imgH="1270000" progId="Excel.Shee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1988" y="3962400"/>
                        <a:ext cx="7864475" cy="1687513"/>
                      </a:xfrm>
                      <a:prstGeom prst="rect">
                        <a:avLst/>
                      </a:prstGeom>
                      <a:noFill/>
                      <a:ln w="2857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60EED329-716E-4E56-B8C4-7D7BB61086E5}"/>
              </a:ext>
            </a:extLst>
          </p:cNvPr>
          <p:cNvSpPr txBox="1"/>
          <p:nvPr/>
        </p:nvSpPr>
        <p:spPr>
          <a:xfrm>
            <a:off x="8393084" y="152400"/>
            <a:ext cx="762000" cy="253916"/>
          </a:xfrm>
          <a:prstGeom prst="rect">
            <a:avLst/>
          </a:prstGeom>
          <a:noFill/>
        </p:spPr>
        <p:txBody>
          <a:bodyPr wrap="square" rtlCol="0">
            <a:spAutoFit/>
          </a:bodyPr>
          <a:lstStyle/>
          <a:p>
            <a:r>
              <a:rPr lang="en-US" sz="1050" dirty="0"/>
              <a:t>14-69</a:t>
            </a:r>
          </a:p>
        </p:txBody>
      </p:sp>
      <p:pic>
        <p:nvPicPr>
          <p:cNvPr id="6" name="Picture 3">
            <a:extLst>
              <a:ext uri="{FF2B5EF4-FFF2-40B4-BE49-F238E27FC236}">
                <a16:creationId xmlns:a16="http://schemas.microsoft.com/office/drawing/2014/main" id="{04DC7090-70BF-408B-8B00-870F7D3666D3}"/>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Time Value of Money</a:t>
            </a:r>
            <a:r>
              <a:rPr lang="en-US" altLang="en-US" baseline="0" dirty="0">
                <a:solidFill>
                  <a:schemeClr val="tx1">
                    <a:lumMod val="75000"/>
                    <a:lumOff val="25000"/>
                  </a:schemeClr>
                </a:solidFill>
                <a:ea typeface="MS PGothic" charset="-128"/>
                <a:cs typeface="+mj-cs"/>
              </a:rPr>
              <a:t> – </a:t>
            </a:r>
            <a:r>
              <a:rPr lang="en-US" altLang="en-US" dirty="0">
                <a:solidFill>
                  <a:schemeClr val="tx1">
                    <a:lumMod val="75000"/>
                    <a:lumOff val="25000"/>
                  </a:schemeClr>
                </a:solidFill>
                <a:ea typeface="MS PGothic" charset="-128"/>
                <a:cs typeface="+mj-cs"/>
              </a:rPr>
              <a:t>Part 1</a:t>
            </a:r>
          </a:p>
        </p:txBody>
      </p:sp>
      <p:sp>
        <p:nvSpPr>
          <p:cNvPr id="15" name="TextBox 14"/>
          <p:cNvSpPr txBox="1"/>
          <p:nvPr/>
        </p:nvSpPr>
        <p:spPr>
          <a:xfrm>
            <a:off x="2568574" y="1981200"/>
            <a:ext cx="4137025" cy="1384300"/>
          </a:xfrm>
          <a:prstGeom prst="rect">
            <a:avLst/>
          </a:prstGeom>
          <a:solidFill>
            <a:schemeClr val="accent5">
              <a:lumMod val="20000"/>
              <a:lumOff val="80000"/>
            </a:schemeClr>
          </a:solidFill>
          <a:ln>
            <a:solidFill>
              <a:schemeClr val="accent6">
                <a:lumMod val="50000"/>
              </a:schemeClr>
            </a:solidFill>
          </a:ln>
        </p:spPr>
        <p:txBody>
          <a:bodyPr wrap="square">
            <a:spAutoFit/>
          </a:bodyPr>
          <a:lstStyle/>
          <a:p>
            <a:pPr algn="ctr" eaLnBrk="1" hangingPunct="1">
              <a:defRPr/>
            </a:pPr>
            <a:r>
              <a:rPr lang="en-US" sz="2800" dirty="0">
                <a:solidFill>
                  <a:srgbClr val="00B050"/>
                </a:solidFill>
                <a:ea typeface="ＭＳ Ｐゴシック" pitchFamily="34" charset="-128"/>
                <a:cs typeface="+mn-cs"/>
              </a:rPr>
              <a:t>A dollar today is worth more than a dollar a year from now.  </a:t>
            </a:r>
          </a:p>
        </p:txBody>
      </p:sp>
      <p:sp>
        <p:nvSpPr>
          <p:cNvPr id="12" name="TextBox 11"/>
          <p:cNvSpPr txBox="1"/>
          <p:nvPr/>
        </p:nvSpPr>
        <p:spPr>
          <a:xfrm>
            <a:off x="2568574" y="3810000"/>
            <a:ext cx="4137025" cy="2246313"/>
          </a:xfrm>
          <a:prstGeom prst="rect">
            <a:avLst/>
          </a:prstGeom>
          <a:solidFill>
            <a:schemeClr val="accent5">
              <a:lumMod val="20000"/>
              <a:lumOff val="80000"/>
            </a:schemeClr>
          </a:solidFill>
          <a:ln>
            <a:solidFill>
              <a:schemeClr val="accent6">
                <a:lumMod val="50000"/>
              </a:schemeClr>
            </a:solidFill>
          </a:ln>
        </p:spPr>
        <p:txBody>
          <a:bodyPr wrap="square">
            <a:spAutoFit/>
          </a:bodyPr>
          <a:lstStyle/>
          <a:p>
            <a:pPr algn="ctr" eaLnBrk="1" hangingPunct="1">
              <a:defRPr/>
            </a:pPr>
            <a:r>
              <a:rPr lang="en-US" sz="2800" dirty="0">
                <a:solidFill>
                  <a:srgbClr val="00B050"/>
                </a:solidFill>
                <a:ea typeface="ＭＳ Ｐゴシック" pitchFamily="34" charset="-128"/>
                <a:cs typeface="+mn-cs"/>
              </a:rPr>
              <a:t>Therefore, projects that promise earlier returns are preferable to those that promise later returns.</a:t>
            </a:r>
          </a:p>
        </p:txBody>
      </p:sp>
      <p:sp>
        <p:nvSpPr>
          <p:cNvPr id="5" name="TextBox 4">
            <a:extLst>
              <a:ext uri="{FF2B5EF4-FFF2-40B4-BE49-F238E27FC236}">
                <a16:creationId xmlns:a16="http://schemas.microsoft.com/office/drawing/2014/main" id="{B24D3397-65C4-4F9E-8469-44701D667447}"/>
              </a:ext>
            </a:extLst>
          </p:cNvPr>
          <p:cNvSpPr txBox="1"/>
          <p:nvPr/>
        </p:nvSpPr>
        <p:spPr>
          <a:xfrm>
            <a:off x="8458200" y="152400"/>
            <a:ext cx="762000" cy="253916"/>
          </a:xfrm>
          <a:prstGeom prst="rect">
            <a:avLst/>
          </a:prstGeom>
          <a:noFill/>
        </p:spPr>
        <p:txBody>
          <a:bodyPr wrap="square" rtlCol="0">
            <a:spAutoFit/>
          </a:bodyPr>
          <a:lstStyle/>
          <a:p>
            <a:r>
              <a:rPr lang="en-US" sz="1050" dirty="0"/>
              <a:t>14-7</a:t>
            </a:r>
          </a:p>
        </p:txBody>
      </p:sp>
      <p:pic>
        <p:nvPicPr>
          <p:cNvPr id="6" name="Picture 3">
            <a:extLst>
              <a:ext uri="{FF2B5EF4-FFF2-40B4-BE49-F238E27FC236}">
                <a16:creationId xmlns:a16="http://schemas.microsoft.com/office/drawing/2014/main" id="{CD66EBF1-FF04-453D-B6C5-AD2CC9D6AA1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3"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Least Cost Decisions</a:t>
            </a:r>
            <a:r>
              <a:rPr lang="en-US" altLang="en-US" dirty="0">
                <a:solidFill>
                  <a:schemeClr val="tx1">
                    <a:lumMod val="75000"/>
                    <a:lumOff val="25000"/>
                  </a:schemeClr>
                </a:solidFill>
                <a:ea typeface="MS PGothic" charset="-128"/>
              </a:rPr>
              <a:t> – Part 5</a:t>
            </a:r>
            <a:endParaRPr lang="en-US" altLang="en-US" dirty="0">
              <a:solidFill>
                <a:schemeClr val="tx1">
                  <a:lumMod val="75000"/>
                  <a:lumOff val="25000"/>
                </a:schemeClr>
              </a:solidFill>
              <a:ea typeface="MS PGothic" charset="-128"/>
              <a:cs typeface="+mj-cs"/>
            </a:endParaRPr>
          </a:p>
        </p:txBody>
      </p:sp>
      <p:sp>
        <p:nvSpPr>
          <p:cNvPr id="156674" name="Rectangle 3"/>
          <p:cNvSpPr>
            <a:spLocks noGrp="1" noChangeArrowheads="1"/>
          </p:cNvSpPr>
          <p:nvPr>
            <p:ph idx="1"/>
          </p:nvPr>
        </p:nvSpPr>
        <p:spPr/>
        <p:txBody>
          <a:bodyPr/>
          <a:lstStyle/>
          <a:p>
            <a:pPr algn="ctr" eaLnBrk="1" hangingPunct="1">
              <a:buFont typeface="Georgia" charset="0"/>
              <a:buNone/>
            </a:pPr>
            <a:r>
              <a:rPr lang="en-US" sz="2400" b="1" dirty="0">
                <a:latin typeface="Calibri" charset="0"/>
                <a:ea typeface="MS PGothic" charset="0"/>
                <a:cs typeface="ＭＳ Ｐゴシック" charset="0"/>
              </a:rPr>
              <a:t>Home Furniture should purchase the new truck.</a:t>
            </a:r>
          </a:p>
        </p:txBody>
      </p:sp>
      <p:graphicFrame>
        <p:nvGraphicFramePr>
          <p:cNvPr id="156675" name="Object 2"/>
          <p:cNvGraphicFramePr>
            <a:graphicFrameLocks/>
          </p:cNvGraphicFramePr>
          <p:nvPr/>
        </p:nvGraphicFramePr>
        <p:xfrm>
          <a:off x="1371600" y="2286000"/>
          <a:ext cx="6491288" cy="3533775"/>
        </p:xfrm>
        <a:graphic>
          <a:graphicData uri="http://schemas.openxmlformats.org/presentationml/2006/ole">
            <mc:AlternateContent xmlns:mc="http://schemas.openxmlformats.org/markup-compatibility/2006">
              <mc:Choice xmlns:v="urn:schemas-microsoft-com:vml" Requires="v">
                <p:oleObj spid="_x0000_s156688" name="Worksheet" r:id="rId4" imgW="2603500" imgH="1536700" progId="Excel.Sheet.8">
                  <p:embed/>
                </p:oleObj>
              </mc:Choice>
              <mc:Fallback>
                <p:oleObj name="Worksheet" r:id="rId4" imgW="2603500" imgH="15367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2286000"/>
                        <a:ext cx="6491288" cy="35337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 name="TextBox 4">
            <a:extLst>
              <a:ext uri="{FF2B5EF4-FFF2-40B4-BE49-F238E27FC236}">
                <a16:creationId xmlns:a16="http://schemas.microsoft.com/office/drawing/2014/main" id="{73A4A0DC-30C4-45D8-9023-27F16514706A}"/>
              </a:ext>
            </a:extLst>
          </p:cNvPr>
          <p:cNvSpPr txBox="1"/>
          <p:nvPr/>
        </p:nvSpPr>
        <p:spPr>
          <a:xfrm>
            <a:off x="8393084" y="152400"/>
            <a:ext cx="762000" cy="253916"/>
          </a:xfrm>
          <a:prstGeom prst="rect">
            <a:avLst/>
          </a:prstGeom>
          <a:noFill/>
        </p:spPr>
        <p:txBody>
          <a:bodyPr wrap="square" rtlCol="0">
            <a:spAutoFit/>
          </a:bodyPr>
          <a:lstStyle/>
          <a:p>
            <a:r>
              <a:rPr lang="en-US" sz="1050" dirty="0"/>
              <a:t>14-70</a:t>
            </a:r>
          </a:p>
        </p:txBody>
      </p:sp>
      <p:pic>
        <p:nvPicPr>
          <p:cNvPr id="6" name="Picture 3">
            <a:extLst>
              <a:ext uri="{FF2B5EF4-FFF2-40B4-BE49-F238E27FC236}">
                <a16:creationId xmlns:a16="http://schemas.microsoft.com/office/drawing/2014/main" id="{02029985-2977-4819-9F7F-B31368095740}"/>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481" name="Title 3"/>
          <p:cNvSpPr>
            <a:spLocks noGrp="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Learning Objective 4</a:t>
            </a:r>
          </a:p>
        </p:txBody>
      </p:sp>
      <p:sp>
        <p:nvSpPr>
          <p:cNvPr id="6" name="Text Box 13"/>
          <p:cNvSpPr txBox="1">
            <a:spLocks noChangeArrowheads="1"/>
          </p:cNvSpPr>
          <p:nvPr/>
        </p:nvSpPr>
        <p:spPr bwMode="auto">
          <a:xfrm>
            <a:off x="1905000" y="2605088"/>
            <a:ext cx="5334000" cy="1662112"/>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eaLnBrk="1" hangingPunct="1">
              <a:spcBef>
                <a:spcPct val="50000"/>
              </a:spcBef>
              <a:defRPr/>
            </a:pPr>
            <a:r>
              <a:rPr lang="en-US" sz="3400" b="1" dirty="0">
                <a:latin typeface="+mj-lt"/>
                <a:ea typeface="ＭＳ Ｐゴシック" pitchFamily="34" charset="-128"/>
                <a:cs typeface="+mn-cs"/>
              </a:rPr>
              <a:t>Evaluate an investment project that has uncertain cash flows.</a:t>
            </a:r>
          </a:p>
        </p:txBody>
      </p:sp>
      <p:sp>
        <p:nvSpPr>
          <p:cNvPr id="4" name="TextBox 3">
            <a:extLst>
              <a:ext uri="{FF2B5EF4-FFF2-40B4-BE49-F238E27FC236}">
                <a16:creationId xmlns:a16="http://schemas.microsoft.com/office/drawing/2014/main" id="{4816EC07-04D4-4027-878E-C3CC124541E8}"/>
              </a:ext>
            </a:extLst>
          </p:cNvPr>
          <p:cNvSpPr txBox="1"/>
          <p:nvPr/>
        </p:nvSpPr>
        <p:spPr>
          <a:xfrm>
            <a:off x="8393084" y="152400"/>
            <a:ext cx="762000" cy="253916"/>
          </a:xfrm>
          <a:prstGeom prst="rect">
            <a:avLst/>
          </a:prstGeom>
          <a:noFill/>
        </p:spPr>
        <p:txBody>
          <a:bodyPr wrap="square" rtlCol="0">
            <a:spAutoFit/>
          </a:bodyPr>
          <a:lstStyle/>
          <a:p>
            <a:r>
              <a:rPr lang="en-US" sz="1050" dirty="0"/>
              <a:t>14-71</a:t>
            </a:r>
          </a:p>
        </p:txBody>
      </p:sp>
      <p:pic>
        <p:nvPicPr>
          <p:cNvPr id="5" name="Picture 3">
            <a:extLst>
              <a:ext uri="{FF2B5EF4-FFF2-40B4-BE49-F238E27FC236}">
                <a16:creationId xmlns:a16="http://schemas.microsoft.com/office/drawing/2014/main" id="{43A0145B-C6B0-41E5-AA8E-F9C82F8AD61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29"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Uncertain Cash Flows – Example</a:t>
            </a:r>
            <a:r>
              <a:rPr lang="en-US" sz="3600" baseline="0" dirty="0">
                <a:latin typeface="Calibri Light" charset="0"/>
                <a:ea typeface="MS PGothic" charset="0"/>
                <a:cs typeface="ＭＳ Ｐゴシック" charset="0"/>
              </a:rPr>
              <a:t> – </a:t>
            </a:r>
            <a:r>
              <a:rPr lang="en-US" sz="3600" dirty="0">
                <a:latin typeface="Calibri Light" charset="0"/>
                <a:ea typeface="MS PGothic" charset="0"/>
                <a:cs typeface="ＭＳ Ｐゴシック" charset="0"/>
              </a:rPr>
              <a:t>Part 1</a:t>
            </a:r>
          </a:p>
        </p:txBody>
      </p:sp>
      <p:sp>
        <p:nvSpPr>
          <p:cNvPr id="417795" name="Rectangle 3"/>
          <p:cNvSpPr>
            <a:spLocks noChangeArrowheads="1"/>
          </p:cNvSpPr>
          <p:nvPr/>
        </p:nvSpPr>
        <p:spPr bwMode="auto">
          <a:xfrm>
            <a:off x="247650" y="1981200"/>
            <a:ext cx="8686800" cy="2895600"/>
          </a:xfrm>
          <a:prstGeom prst="rect">
            <a:avLst/>
          </a:prstGeom>
          <a:solidFill>
            <a:srgbClr val="BDD7EE"/>
          </a:solidFill>
          <a:ln w="12700">
            <a:solidFill>
              <a:schemeClr val="accent1"/>
            </a:solidFill>
            <a:miter lim="800000"/>
            <a:headEnd/>
            <a:tailEnd/>
          </a:ln>
          <a:effectLst>
            <a:outerShdw blurRad="63500" dist="38099" dir="2700000" algn="ctr" rotWithShape="0">
              <a:srgbClr val="000000">
                <a:alpha val="74997"/>
              </a:srgbClr>
            </a:outerShdw>
          </a:effectLst>
        </p:spPr>
        <p:txBody>
          <a:bodyPr lIns="90488" tIns="44450" rIns="90488" bIns="44450"/>
          <a:lstStyle/>
          <a:p>
            <a:pPr marL="342900" indent="-342900" eaLnBrk="1" hangingPunct="1">
              <a:spcBef>
                <a:spcPct val="20000"/>
              </a:spcBef>
              <a:buFont typeface="Arial" pitchFamily="34" charset="0"/>
              <a:buChar char="•"/>
              <a:defRPr/>
            </a:pPr>
            <a:r>
              <a:rPr lang="en-US" sz="2400" b="1" dirty="0">
                <a:solidFill>
                  <a:srgbClr val="0070C0"/>
                </a:solidFill>
                <a:ea typeface="ＭＳ Ｐゴシック" pitchFamily="34" charset="-128"/>
                <a:cs typeface="+mn-cs"/>
              </a:rPr>
              <a:t>Assume that all of the cash flows related to an investment in a supertanker have been estimated, except for its salvage value in 20 years.</a:t>
            </a:r>
          </a:p>
          <a:p>
            <a:pPr marL="342900" indent="-342900" eaLnBrk="1" hangingPunct="1">
              <a:spcBef>
                <a:spcPct val="20000"/>
              </a:spcBef>
              <a:buFont typeface="Arial" pitchFamily="34" charset="0"/>
              <a:buChar char="•"/>
              <a:defRPr/>
            </a:pPr>
            <a:r>
              <a:rPr lang="en-US" sz="2400" b="1" dirty="0">
                <a:solidFill>
                  <a:srgbClr val="0070C0"/>
                </a:solidFill>
                <a:ea typeface="ＭＳ Ｐゴシック" pitchFamily="34" charset="-128"/>
                <a:cs typeface="+mn-cs"/>
              </a:rPr>
              <a:t>Using a discount rate of 12%, management has determined that the net present value of all the cash flows, except the salvage value is a negative $1.04 million.</a:t>
            </a:r>
          </a:p>
        </p:txBody>
      </p:sp>
      <p:sp>
        <p:nvSpPr>
          <p:cNvPr id="160771" name="Text Box 4"/>
          <p:cNvSpPr txBox="1">
            <a:spLocks noChangeArrowheads="1"/>
          </p:cNvSpPr>
          <p:nvPr/>
        </p:nvSpPr>
        <p:spPr bwMode="auto">
          <a:xfrm>
            <a:off x="220663" y="5257800"/>
            <a:ext cx="8686800" cy="708025"/>
          </a:xfrm>
          <a:prstGeom prst="rect">
            <a:avLst/>
          </a:prstGeom>
          <a:solidFill>
            <a:srgbClr val="FFFF5D"/>
          </a:solidFill>
          <a:ln w="9525">
            <a:solidFill>
              <a:schemeClr val="tx2"/>
            </a:solidFill>
            <a:miter lim="800000"/>
            <a:headEnd/>
            <a:tailEnd/>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000" b="1">
                <a:solidFill>
                  <a:schemeClr val="tx2"/>
                </a:solidFill>
              </a:rPr>
              <a:t>How large would the salvage value need to be to make this investment attractive?</a:t>
            </a:r>
          </a:p>
        </p:txBody>
      </p:sp>
      <p:sp>
        <p:nvSpPr>
          <p:cNvPr id="5" name="TextBox 4">
            <a:extLst>
              <a:ext uri="{FF2B5EF4-FFF2-40B4-BE49-F238E27FC236}">
                <a16:creationId xmlns:a16="http://schemas.microsoft.com/office/drawing/2014/main" id="{0E610FB0-1031-434C-A65D-B00750AA7244}"/>
              </a:ext>
            </a:extLst>
          </p:cNvPr>
          <p:cNvSpPr txBox="1"/>
          <p:nvPr/>
        </p:nvSpPr>
        <p:spPr>
          <a:xfrm>
            <a:off x="8393084" y="152400"/>
            <a:ext cx="762000" cy="253916"/>
          </a:xfrm>
          <a:prstGeom prst="rect">
            <a:avLst/>
          </a:prstGeom>
          <a:noFill/>
        </p:spPr>
        <p:txBody>
          <a:bodyPr wrap="square" rtlCol="0">
            <a:spAutoFit/>
          </a:bodyPr>
          <a:lstStyle/>
          <a:p>
            <a:r>
              <a:rPr lang="en-US" sz="1050" dirty="0"/>
              <a:t>14-72</a:t>
            </a:r>
          </a:p>
        </p:txBody>
      </p:sp>
      <p:pic>
        <p:nvPicPr>
          <p:cNvPr id="6" name="Picture 3">
            <a:extLst>
              <a:ext uri="{FF2B5EF4-FFF2-40B4-BE49-F238E27FC236}">
                <a16:creationId xmlns:a16="http://schemas.microsoft.com/office/drawing/2014/main" id="{67AC2455-7127-42DA-82C2-00784B8594F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2577"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sz="3600" dirty="0">
                <a:latin typeface="Calibri Light" charset="0"/>
                <a:ea typeface="MS PGothic" charset="0"/>
                <a:cs typeface="ＭＳ Ｐゴシック" charset="0"/>
              </a:rPr>
              <a:t>Uncertain Cash Flows – Example</a:t>
            </a:r>
            <a:r>
              <a:rPr lang="en-US" sz="3600" baseline="0" dirty="0">
                <a:latin typeface="Calibri Light" charset="0"/>
                <a:ea typeface="MS PGothic" charset="0"/>
                <a:cs typeface="ＭＳ Ｐゴシック" charset="0"/>
              </a:rPr>
              <a:t> – </a:t>
            </a:r>
            <a:r>
              <a:rPr lang="en-US" sz="3600" dirty="0">
                <a:latin typeface="Calibri Light" charset="0"/>
                <a:ea typeface="MS PGothic" charset="0"/>
                <a:cs typeface="ＭＳ Ｐゴシック" charset="0"/>
              </a:rPr>
              <a:t>Part 2</a:t>
            </a:r>
          </a:p>
        </p:txBody>
      </p:sp>
      <p:graphicFrame>
        <p:nvGraphicFramePr>
          <p:cNvPr id="162818" name="Object 2"/>
          <p:cNvGraphicFramePr>
            <a:graphicFrameLocks noChangeAspect="1"/>
          </p:cNvGraphicFramePr>
          <p:nvPr/>
        </p:nvGraphicFramePr>
        <p:xfrm>
          <a:off x="33338" y="2055813"/>
          <a:ext cx="9077325" cy="827087"/>
        </p:xfrm>
        <a:graphic>
          <a:graphicData uri="http://schemas.openxmlformats.org/presentationml/2006/ole">
            <mc:AlternateContent xmlns:mc="http://schemas.openxmlformats.org/markup-compatibility/2006">
              <mc:Choice xmlns:v="urn:schemas-microsoft-com:vml" Requires="v">
                <p:oleObj spid="_x0000_s162832" name="Worksheet" r:id="rId4" imgW="3873500" imgH="355600" progId="Excel.Sheet.8">
                  <p:embed/>
                </p:oleObj>
              </mc:Choice>
              <mc:Fallback>
                <p:oleObj name="Worksheet" r:id="rId4" imgW="3873500" imgH="3556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8" y="2055813"/>
                        <a:ext cx="9077325" cy="827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419844" name="Text Box 4"/>
          <p:cNvSpPr txBox="1">
            <a:spLocks noChangeArrowheads="1"/>
          </p:cNvSpPr>
          <p:nvPr/>
        </p:nvSpPr>
        <p:spPr bwMode="auto">
          <a:xfrm>
            <a:off x="76200" y="3200400"/>
            <a:ext cx="8991600" cy="2400657"/>
          </a:xfrm>
          <a:prstGeom prst="rect">
            <a:avLst/>
          </a:prstGeom>
          <a:solidFill>
            <a:schemeClr val="accent1">
              <a:lumMod val="20000"/>
              <a:lumOff val="80000"/>
            </a:schemeClr>
          </a:solidFill>
          <a:ln w="9525">
            <a:solidFill>
              <a:schemeClr val="tx2"/>
            </a:solidFill>
            <a:miter lim="800000"/>
            <a:headEnd/>
            <a:tailEnd/>
          </a:ln>
          <a:effectLst/>
        </p:spPr>
        <p:txBody>
          <a:bodyPr>
            <a:spAutoFit/>
          </a:bodyPr>
          <a:lstStyle/>
          <a:p>
            <a:pPr algn="ctr" eaLnBrk="1" hangingPunct="1">
              <a:spcBef>
                <a:spcPct val="50000"/>
              </a:spcBef>
              <a:defRPr/>
            </a:pPr>
            <a:r>
              <a:rPr lang="en-US" sz="3000" b="1" dirty="0">
                <a:solidFill>
                  <a:schemeClr val="tx2"/>
                </a:solidFill>
                <a:ea typeface="ＭＳ Ｐゴシック" pitchFamily="34" charset="-128"/>
                <a:cs typeface="+mn-cs"/>
              </a:rPr>
              <a:t>This equation can be used to determine that if the salvage value of the supertanker is </a:t>
            </a:r>
            <a:r>
              <a:rPr lang="en-US" sz="3000" b="1" dirty="0">
                <a:solidFill>
                  <a:srgbClr val="FF3300"/>
                </a:solidFill>
                <a:ea typeface="ＭＳ Ｐゴシック" pitchFamily="34" charset="-128"/>
                <a:cs typeface="+mn-cs"/>
              </a:rPr>
              <a:t>at least $10,000,000</a:t>
            </a:r>
            <a:r>
              <a:rPr lang="en-US" sz="3000" b="1" dirty="0">
                <a:solidFill>
                  <a:schemeClr val="tx2"/>
                </a:solidFill>
                <a:ea typeface="ＭＳ Ｐゴシック" pitchFamily="34" charset="-128"/>
                <a:cs typeface="+mn-cs"/>
              </a:rPr>
              <a:t>, the net present value of the investment would be positive and therefore acceptable.</a:t>
            </a:r>
          </a:p>
        </p:txBody>
      </p:sp>
      <p:sp>
        <p:nvSpPr>
          <p:cNvPr id="5" name="TextBox 4">
            <a:extLst>
              <a:ext uri="{FF2B5EF4-FFF2-40B4-BE49-F238E27FC236}">
                <a16:creationId xmlns:a16="http://schemas.microsoft.com/office/drawing/2014/main" id="{5EB17CAD-0C32-41A6-9873-F85DE5E73075}"/>
              </a:ext>
            </a:extLst>
          </p:cNvPr>
          <p:cNvSpPr txBox="1"/>
          <p:nvPr/>
        </p:nvSpPr>
        <p:spPr>
          <a:xfrm>
            <a:off x="8393084" y="152400"/>
            <a:ext cx="762000" cy="253916"/>
          </a:xfrm>
          <a:prstGeom prst="rect">
            <a:avLst/>
          </a:prstGeom>
          <a:noFill/>
        </p:spPr>
        <p:txBody>
          <a:bodyPr wrap="square" rtlCol="0">
            <a:spAutoFit/>
          </a:bodyPr>
          <a:lstStyle/>
          <a:p>
            <a:r>
              <a:rPr lang="en-US" sz="1050" dirty="0"/>
              <a:t>14-73</a:t>
            </a:r>
          </a:p>
        </p:txBody>
      </p:sp>
      <p:pic>
        <p:nvPicPr>
          <p:cNvPr id="6" name="Picture 3">
            <a:extLst>
              <a:ext uri="{FF2B5EF4-FFF2-40B4-BE49-F238E27FC236}">
                <a16:creationId xmlns:a16="http://schemas.microsoft.com/office/drawing/2014/main" id="{330B07AB-1BF7-49C2-85FC-428C7B6279B1}"/>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4625" name="Rectangle 2"/>
          <p:cNvSpPr>
            <a:spLocks noGrp="1" noChangeArrowheads="1"/>
          </p:cNvSpPr>
          <p:nvPr>
            <p:ph type="title"/>
          </p:nvPr>
        </p:nvSpPr>
        <p:spPr/>
        <p:txBody>
          <a:bodyPr wrap="square" numCol="1" anchorCtr="0" compatLnSpc="1">
            <a:prstTxWarp prst="textNoShape">
              <a:avLst/>
            </a:prstTxWarp>
          </a:bodyPr>
          <a:lstStyle/>
          <a:p>
            <a:pPr eaLnBrk="1" hangingPunct="1">
              <a:defRPr/>
            </a:pPr>
            <a:r>
              <a:rPr lang="en-US" altLang="en-US" dirty="0"/>
              <a:t>Quick Check </a:t>
            </a:r>
            <a:r>
              <a:rPr lang="en-US" altLang="en-US" dirty="0">
                <a:sym typeface="Wingdings" pitchFamily="2" charset="2"/>
              </a:rPr>
              <a:t>4</a:t>
            </a:r>
          </a:p>
        </p:txBody>
      </p:sp>
      <p:sp>
        <p:nvSpPr>
          <p:cNvPr id="4" name="Rectangle 3"/>
          <p:cNvSpPr txBox="1">
            <a:spLocks noChangeArrowheads="1"/>
          </p:cNvSpPr>
          <p:nvPr/>
        </p:nvSpPr>
        <p:spPr bwMode="auto">
          <a:xfrm>
            <a:off x="495300" y="1828800"/>
            <a:ext cx="8153400" cy="4267200"/>
          </a:xfrm>
          <a:prstGeom prst="rect">
            <a:avLst/>
          </a:prstGeom>
          <a:solidFill>
            <a:srgbClr val="F7C1A4"/>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marL="171450" indent="-171450" defTabSz="685800">
              <a:tabLst>
                <a:tab pos="5487988" algn="r"/>
                <a:tab pos="7656513" algn="r"/>
              </a:tabLst>
              <a:defRPr>
                <a:solidFill>
                  <a:schemeClr val="tx1"/>
                </a:solidFill>
                <a:latin typeface="Arial" charset="0"/>
                <a:ea typeface="MS PGothic" charset="0"/>
                <a:cs typeface="MS PGothic" charset="0"/>
              </a:defRPr>
            </a:lvl1pPr>
            <a:lvl2pPr marL="514350" indent="-171450" defTabSz="685800">
              <a:tabLst>
                <a:tab pos="5487988" algn="r"/>
                <a:tab pos="7656513" algn="r"/>
              </a:tabLst>
              <a:defRPr>
                <a:solidFill>
                  <a:schemeClr val="tx1"/>
                </a:solidFill>
                <a:latin typeface="Arial" charset="0"/>
                <a:ea typeface="MS PGothic" charset="0"/>
                <a:cs typeface="MS PGothic" charset="0"/>
              </a:defRPr>
            </a:lvl2pPr>
            <a:lvl3pPr marL="1143000" indent="-228600" defTabSz="685800">
              <a:tabLst>
                <a:tab pos="5487988" algn="r"/>
                <a:tab pos="7656513" algn="r"/>
              </a:tabLst>
              <a:defRPr>
                <a:solidFill>
                  <a:schemeClr val="tx1"/>
                </a:solidFill>
                <a:latin typeface="Arial" charset="0"/>
                <a:ea typeface="MS PGothic" charset="0"/>
                <a:cs typeface="MS PGothic" charset="0"/>
              </a:defRPr>
            </a:lvl3pPr>
            <a:lvl4pPr marL="1600200" indent="-228600" defTabSz="685800">
              <a:tabLst>
                <a:tab pos="5487988" algn="r"/>
                <a:tab pos="7656513" algn="r"/>
              </a:tabLst>
              <a:defRPr>
                <a:solidFill>
                  <a:schemeClr val="tx1"/>
                </a:solidFill>
                <a:latin typeface="Arial" charset="0"/>
                <a:ea typeface="MS PGothic" charset="0"/>
                <a:cs typeface="MS PGothic" charset="0"/>
              </a:defRPr>
            </a:lvl4pPr>
            <a:lvl5pPr marL="2057400" indent="-228600" defTabSz="685800">
              <a:tabLst>
                <a:tab pos="5487988" algn="r"/>
                <a:tab pos="7656513" algn="r"/>
              </a:tabLst>
              <a:defRPr>
                <a:solidFill>
                  <a:schemeClr val="tx1"/>
                </a:solidFill>
                <a:latin typeface="Arial" charset="0"/>
                <a:ea typeface="MS PGothic" charset="0"/>
                <a:cs typeface="MS PGothic" charset="0"/>
              </a:defRPr>
            </a:lvl5pPr>
            <a:lvl6pPr marL="25146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6pPr>
            <a:lvl7pPr marL="29718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7pPr>
            <a:lvl8pPr marL="34290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8pPr>
            <a:lvl9pPr marL="38862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9pPr>
          </a:lstStyle>
          <a:p>
            <a:pPr eaLnBrk="1" hangingPunct="1">
              <a:lnSpc>
                <a:spcPct val="90000"/>
              </a:lnSpc>
              <a:spcBef>
                <a:spcPts val="750"/>
              </a:spcBef>
              <a:buFont typeface="Times" charset="0"/>
              <a:buNone/>
            </a:pPr>
            <a:r>
              <a:rPr lang="en-US" sz="2800">
                <a:effectLst>
                  <a:outerShdw blurRad="38100" dist="38100" dir="2700000" algn="tl">
                    <a:srgbClr val="FFFFFF"/>
                  </a:outerShdw>
                </a:effectLst>
                <a:latin typeface="Calibri" charset="0"/>
              </a:rPr>
              <a:t> </a:t>
            </a:r>
            <a:r>
              <a:rPr lang="en-US" sz="2800" b="1">
                <a:latin typeface="Calibri" charset="0"/>
              </a:rPr>
              <a:t>	Bay Architects is considering a drafting machine that would cost $100,000, last four years, provide annual cash savings of $10,000, and considerable intangible benefits each year. How large (in cash terms) would the intangible benefits have to be per year to justify investing in the machine if the discount rate is 14%?</a:t>
            </a:r>
          </a:p>
          <a:p>
            <a:pPr lvl="1" eaLnBrk="1" hangingPunct="1">
              <a:lnSpc>
                <a:spcPct val="90000"/>
              </a:lnSpc>
              <a:spcBef>
                <a:spcPts val="375"/>
              </a:spcBef>
              <a:buFont typeface="Wingdings" charset="0"/>
              <a:buNone/>
            </a:pPr>
            <a:r>
              <a:rPr lang="en-US" sz="2800" b="1">
                <a:latin typeface="Calibri" charset="0"/>
              </a:rPr>
              <a:t>a. $15,000</a:t>
            </a:r>
          </a:p>
          <a:p>
            <a:pPr lvl="1" eaLnBrk="1" hangingPunct="1">
              <a:lnSpc>
                <a:spcPct val="90000"/>
              </a:lnSpc>
              <a:spcBef>
                <a:spcPts val="375"/>
              </a:spcBef>
              <a:buFont typeface="Wingdings" charset="0"/>
              <a:buNone/>
            </a:pPr>
            <a:r>
              <a:rPr lang="en-US" sz="2800" b="1">
                <a:latin typeface="Calibri" charset="0"/>
              </a:rPr>
              <a:t>b. $90,000</a:t>
            </a:r>
          </a:p>
          <a:p>
            <a:pPr lvl="1" eaLnBrk="1" hangingPunct="1">
              <a:lnSpc>
                <a:spcPct val="90000"/>
              </a:lnSpc>
              <a:spcBef>
                <a:spcPts val="375"/>
              </a:spcBef>
              <a:buFont typeface="Wingdings" charset="0"/>
              <a:buNone/>
            </a:pPr>
            <a:r>
              <a:rPr lang="en-US" sz="2800" b="1">
                <a:latin typeface="Calibri" charset="0"/>
              </a:rPr>
              <a:t>c. $24,317</a:t>
            </a:r>
          </a:p>
          <a:p>
            <a:pPr lvl="1" eaLnBrk="1" hangingPunct="1">
              <a:lnSpc>
                <a:spcPct val="90000"/>
              </a:lnSpc>
              <a:spcBef>
                <a:spcPts val="375"/>
              </a:spcBef>
              <a:buFont typeface="Wingdings" charset="0"/>
              <a:buNone/>
            </a:pPr>
            <a:r>
              <a:rPr lang="en-US" sz="2800" b="1">
                <a:latin typeface="Calibri" charset="0"/>
              </a:rPr>
              <a:t>d. $60,000</a:t>
            </a:r>
          </a:p>
        </p:txBody>
      </p:sp>
      <p:sp>
        <p:nvSpPr>
          <p:cNvPr id="5" name="TextBox 4">
            <a:extLst>
              <a:ext uri="{FF2B5EF4-FFF2-40B4-BE49-F238E27FC236}">
                <a16:creationId xmlns:a16="http://schemas.microsoft.com/office/drawing/2014/main" id="{E4FB205A-90FD-4FCE-8924-81FE531D3AD7}"/>
              </a:ext>
            </a:extLst>
          </p:cNvPr>
          <p:cNvSpPr txBox="1"/>
          <p:nvPr/>
        </p:nvSpPr>
        <p:spPr>
          <a:xfrm>
            <a:off x="8393084" y="152400"/>
            <a:ext cx="762000" cy="253916"/>
          </a:xfrm>
          <a:prstGeom prst="rect">
            <a:avLst/>
          </a:prstGeom>
          <a:noFill/>
        </p:spPr>
        <p:txBody>
          <a:bodyPr wrap="square" rtlCol="0">
            <a:spAutoFit/>
          </a:bodyPr>
          <a:lstStyle/>
          <a:p>
            <a:r>
              <a:rPr lang="en-US" sz="1050" dirty="0"/>
              <a:t>14-74</a:t>
            </a:r>
          </a:p>
        </p:txBody>
      </p:sp>
      <p:pic>
        <p:nvPicPr>
          <p:cNvPr id="6" name="Picture 3">
            <a:extLst>
              <a:ext uri="{FF2B5EF4-FFF2-40B4-BE49-F238E27FC236}">
                <a16:creationId xmlns:a16="http://schemas.microsoft.com/office/drawing/2014/main" id="{A069EBC3-A4B2-44FA-BC96-B6090B081BB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495300" y="1828800"/>
            <a:ext cx="8153400" cy="4267200"/>
          </a:xfrm>
          <a:prstGeom prst="rect">
            <a:avLst/>
          </a:prstGeom>
          <a:solidFill>
            <a:srgbClr val="F7C1A4"/>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marL="171450" indent="-171450" defTabSz="685800">
              <a:tabLst>
                <a:tab pos="5487988" algn="r"/>
                <a:tab pos="7656513" algn="r"/>
              </a:tabLst>
              <a:defRPr>
                <a:solidFill>
                  <a:schemeClr val="tx1"/>
                </a:solidFill>
                <a:latin typeface="Arial" charset="0"/>
                <a:ea typeface="MS PGothic" charset="0"/>
                <a:cs typeface="MS PGothic" charset="0"/>
              </a:defRPr>
            </a:lvl1pPr>
            <a:lvl2pPr marL="514350" indent="-171450" defTabSz="685800">
              <a:tabLst>
                <a:tab pos="5487988" algn="r"/>
                <a:tab pos="7656513" algn="r"/>
              </a:tabLst>
              <a:defRPr>
                <a:solidFill>
                  <a:schemeClr val="tx1"/>
                </a:solidFill>
                <a:latin typeface="Arial" charset="0"/>
                <a:ea typeface="MS PGothic" charset="0"/>
                <a:cs typeface="MS PGothic" charset="0"/>
              </a:defRPr>
            </a:lvl2pPr>
            <a:lvl3pPr marL="1143000" indent="-228600" defTabSz="685800">
              <a:tabLst>
                <a:tab pos="5487988" algn="r"/>
                <a:tab pos="7656513" algn="r"/>
              </a:tabLst>
              <a:defRPr>
                <a:solidFill>
                  <a:schemeClr val="tx1"/>
                </a:solidFill>
                <a:latin typeface="Arial" charset="0"/>
                <a:ea typeface="MS PGothic" charset="0"/>
                <a:cs typeface="MS PGothic" charset="0"/>
              </a:defRPr>
            </a:lvl3pPr>
            <a:lvl4pPr marL="1600200" indent="-228600" defTabSz="685800">
              <a:tabLst>
                <a:tab pos="5487988" algn="r"/>
                <a:tab pos="7656513" algn="r"/>
              </a:tabLst>
              <a:defRPr>
                <a:solidFill>
                  <a:schemeClr val="tx1"/>
                </a:solidFill>
                <a:latin typeface="Arial" charset="0"/>
                <a:ea typeface="MS PGothic" charset="0"/>
                <a:cs typeface="MS PGothic" charset="0"/>
              </a:defRPr>
            </a:lvl4pPr>
            <a:lvl5pPr marL="2057400" indent="-228600" defTabSz="685800">
              <a:tabLst>
                <a:tab pos="5487988" algn="r"/>
                <a:tab pos="7656513" algn="r"/>
              </a:tabLst>
              <a:defRPr>
                <a:solidFill>
                  <a:schemeClr val="tx1"/>
                </a:solidFill>
                <a:latin typeface="Arial" charset="0"/>
                <a:ea typeface="MS PGothic" charset="0"/>
                <a:cs typeface="MS PGothic" charset="0"/>
              </a:defRPr>
            </a:lvl5pPr>
            <a:lvl6pPr marL="25146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6pPr>
            <a:lvl7pPr marL="29718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7pPr>
            <a:lvl8pPr marL="34290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8pPr>
            <a:lvl9pPr marL="3886200" indent="-228600" defTabSz="685800" eaLnBrk="0" fontAlgn="base" hangingPunct="0">
              <a:spcBef>
                <a:spcPct val="0"/>
              </a:spcBef>
              <a:spcAft>
                <a:spcPct val="0"/>
              </a:spcAft>
              <a:tabLst>
                <a:tab pos="5487988" algn="r"/>
                <a:tab pos="7656513" algn="r"/>
              </a:tabLst>
              <a:defRPr>
                <a:solidFill>
                  <a:schemeClr val="tx1"/>
                </a:solidFill>
                <a:latin typeface="Arial" charset="0"/>
                <a:ea typeface="MS PGothic" charset="0"/>
                <a:cs typeface="MS PGothic" charset="0"/>
              </a:defRPr>
            </a:lvl9pPr>
          </a:lstStyle>
          <a:p>
            <a:pPr eaLnBrk="1" hangingPunct="1">
              <a:lnSpc>
                <a:spcPct val="90000"/>
              </a:lnSpc>
              <a:spcBef>
                <a:spcPts val="750"/>
              </a:spcBef>
              <a:buFont typeface="Times" charset="0"/>
              <a:buNone/>
            </a:pPr>
            <a:r>
              <a:rPr lang="en-US" sz="2800">
                <a:effectLst>
                  <a:outerShdw blurRad="38100" dist="38100" dir="2700000" algn="tl">
                    <a:srgbClr val="FFFFFF"/>
                  </a:outerShdw>
                </a:effectLst>
                <a:latin typeface="Calibri" charset="0"/>
              </a:rPr>
              <a:t> </a:t>
            </a:r>
            <a:r>
              <a:rPr lang="en-US" sz="2800" b="1">
                <a:latin typeface="Calibri" charset="0"/>
              </a:rPr>
              <a:t>	Bay Architects is considering a drafting machine that would cost $100,000, last four years, provide annual cash savings of $10,000, and considerable intangible benefits each year. How large (in cash terms) would the intangible benefits have to be per year to justify investing in the machine if the discount rate is 14%?</a:t>
            </a:r>
          </a:p>
          <a:p>
            <a:pPr lvl="1" eaLnBrk="1" hangingPunct="1">
              <a:lnSpc>
                <a:spcPct val="90000"/>
              </a:lnSpc>
              <a:spcBef>
                <a:spcPts val="375"/>
              </a:spcBef>
              <a:buFont typeface="Wingdings" charset="0"/>
              <a:buNone/>
            </a:pPr>
            <a:r>
              <a:rPr lang="en-US" sz="2800" b="1">
                <a:solidFill>
                  <a:srgbClr val="BECAD4"/>
                </a:solidFill>
                <a:latin typeface="Calibri" charset="0"/>
              </a:rPr>
              <a:t>a. $15,000</a:t>
            </a:r>
          </a:p>
          <a:p>
            <a:pPr lvl="1" eaLnBrk="1" hangingPunct="1">
              <a:lnSpc>
                <a:spcPct val="90000"/>
              </a:lnSpc>
              <a:spcBef>
                <a:spcPts val="375"/>
              </a:spcBef>
              <a:buFont typeface="Wingdings" charset="0"/>
              <a:buNone/>
            </a:pPr>
            <a:r>
              <a:rPr lang="en-US" sz="2800" b="1">
                <a:solidFill>
                  <a:srgbClr val="BECAD4"/>
                </a:solidFill>
                <a:latin typeface="Calibri" charset="0"/>
              </a:rPr>
              <a:t>b. $90,000</a:t>
            </a:r>
          </a:p>
          <a:p>
            <a:pPr lvl="1" eaLnBrk="1" hangingPunct="1">
              <a:lnSpc>
                <a:spcPct val="90000"/>
              </a:lnSpc>
              <a:spcBef>
                <a:spcPts val="375"/>
              </a:spcBef>
              <a:buFont typeface="Wingdings" charset="0"/>
              <a:buNone/>
            </a:pPr>
            <a:r>
              <a:rPr lang="en-US" sz="2800" b="1">
                <a:latin typeface="Calibri" charset="0"/>
              </a:rPr>
              <a:t>c. $24,317</a:t>
            </a:r>
          </a:p>
          <a:p>
            <a:pPr lvl="1" eaLnBrk="1" hangingPunct="1">
              <a:lnSpc>
                <a:spcPct val="90000"/>
              </a:lnSpc>
              <a:spcBef>
                <a:spcPts val="375"/>
              </a:spcBef>
              <a:buFont typeface="Wingdings" charset="0"/>
              <a:buNone/>
            </a:pPr>
            <a:r>
              <a:rPr lang="en-US" sz="2800" b="1">
                <a:solidFill>
                  <a:srgbClr val="BECAD4"/>
                </a:solidFill>
                <a:latin typeface="Calibri" charset="0"/>
              </a:rPr>
              <a:t>d. $60,000</a:t>
            </a:r>
          </a:p>
        </p:txBody>
      </p:sp>
      <p:sp>
        <p:nvSpPr>
          <p:cNvPr id="156674" name="Rectangle 2"/>
          <p:cNvSpPr>
            <a:spLocks noGrp="1" noChangeArrowheads="1"/>
          </p:cNvSpPr>
          <p:nvPr>
            <p:ph type="title"/>
          </p:nvPr>
        </p:nvSpPr>
        <p:spPr/>
        <p:txBody>
          <a:bodyPr wrap="square" numCol="1" anchorCtr="0" compatLnSpc="1">
            <a:prstTxWarp prst="textNoShape">
              <a:avLst/>
            </a:prstTxWarp>
          </a:bodyPr>
          <a:lstStyle/>
          <a:p>
            <a:pPr eaLnBrk="1" hangingPunct="1">
              <a:defRPr/>
            </a:pPr>
            <a:r>
              <a:rPr lang="en-US" altLang="en-US" dirty="0"/>
              <a:t>Quick Check </a:t>
            </a:r>
            <a:r>
              <a:rPr lang="en-US" altLang="en-US" dirty="0">
                <a:sym typeface="Wingdings" pitchFamily="2" charset="2"/>
              </a:rPr>
              <a:t>4a</a:t>
            </a:r>
          </a:p>
        </p:txBody>
      </p:sp>
      <p:sp>
        <p:nvSpPr>
          <p:cNvPr id="166915" name="Oval 4"/>
          <p:cNvSpPr>
            <a:spLocks noChangeArrowheads="1"/>
          </p:cNvSpPr>
          <p:nvPr/>
        </p:nvSpPr>
        <p:spPr bwMode="auto">
          <a:xfrm>
            <a:off x="762000" y="5105400"/>
            <a:ext cx="457200" cy="427038"/>
          </a:xfrm>
          <a:prstGeom prst="ellipse">
            <a:avLst/>
          </a:prstGeom>
          <a:noFill/>
          <a:ln w="50799">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eaLnBrk="1" hangingPunct="1"/>
            <a:endParaRPr lang="en-US"/>
          </a:p>
        </p:txBody>
      </p:sp>
      <p:graphicFrame>
        <p:nvGraphicFramePr>
          <p:cNvPr id="166916" name="Object 2"/>
          <p:cNvGraphicFramePr>
            <a:graphicFrameLocks/>
          </p:cNvGraphicFramePr>
          <p:nvPr/>
        </p:nvGraphicFramePr>
        <p:xfrm>
          <a:off x="107950" y="1905000"/>
          <a:ext cx="8926513" cy="2103438"/>
        </p:xfrm>
        <a:graphic>
          <a:graphicData uri="http://schemas.openxmlformats.org/presentationml/2006/ole">
            <mc:AlternateContent xmlns:mc="http://schemas.openxmlformats.org/markup-compatibility/2006">
              <mc:Choice xmlns:v="urn:schemas-microsoft-com:vml" Requires="v">
                <p:oleObj spid="_x0000_s166930" name="Worksheet" r:id="rId4" imgW="4559300" imgH="1130300" progId="Excel.Sheet.8">
                  <p:embed/>
                </p:oleObj>
              </mc:Choice>
              <mc:Fallback>
                <p:oleObj name="Worksheet" r:id="rId4" imgW="4559300" imgH="11303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l="2007" t="2475" r="1689" b="1355"/>
                      <a:stretch>
                        <a:fillRect/>
                      </a:stretch>
                    </p:blipFill>
                    <p:spPr bwMode="auto">
                      <a:xfrm>
                        <a:off x="107950" y="1905000"/>
                        <a:ext cx="8926513" cy="2103438"/>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bg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66917" name="Text Box 6"/>
          <p:cNvSpPr txBox="1">
            <a:spLocks noChangeArrowheads="1"/>
          </p:cNvSpPr>
          <p:nvPr/>
        </p:nvSpPr>
        <p:spPr bwMode="auto">
          <a:xfrm>
            <a:off x="1219200" y="3851275"/>
            <a:ext cx="6705600" cy="646331"/>
          </a:xfrm>
          <a:prstGeom prst="rect">
            <a:avLst/>
          </a:prstGeom>
          <a:solidFill>
            <a:srgbClr val="7DA0D0"/>
          </a:solidFill>
          <a:ln w="12700">
            <a:solidFill>
              <a:srgbClr val="000000"/>
            </a:solidFill>
            <a:miter lim="800000"/>
            <a:headEnd/>
            <a:tailEnd/>
          </a:ln>
          <a:effectLst>
            <a:prstShdw prst="shdw17" dist="17961" dir="2700000">
              <a:srgbClr val="000000">
                <a:alpha val="74997"/>
              </a:srgbClr>
            </a:prstShdw>
          </a:effec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3600" b="1">
                <a:solidFill>
                  <a:srgbClr val="663300"/>
                </a:solidFill>
              </a:rPr>
              <a:t>$70,860/2.914 = $24,317</a:t>
            </a:r>
          </a:p>
        </p:txBody>
      </p:sp>
      <p:sp>
        <p:nvSpPr>
          <p:cNvPr id="8" name="TextBox 7">
            <a:extLst>
              <a:ext uri="{FF2B5EF4-FFF2-40B4-BE49-F238E27FC236}">
                <a16:creationId xmlns:a16="http://schemas.microsoft.com/office/drawing/2014/main" id="{43629AA8-74C3-4A1F-851C-7A928A5056F3}"/>
              </a:ext>
            </a:extLst>
          </p:cNvPr>
          <p:cNvSpPr txBox="1"/>
          <p:nvPr/>
        </p:nvSpPr>
        <p:spPr>
          <a:xfrm>
            <a:off x="8393084" y="152400"/>
            <a:ext cx="762000" cy="253916"/>
          </a:xfrm>
          <a:prstGeom prst="rect">
            <a:avLst/>
          </a:prstGeom>
          <a:noFill/>
        </p:spPr>
        <p:txBody>
          <a:bodyPr wrap="square" rtlCol="0">
            <a:spAutoFit/>
          </a:bodyPr>
          <a:lstStyle/>
          <a:p>
            <a:r>
              <a:rPr lang="en-US" sz="1050" dirty="0"/>
              <a:t>14-75</a:t>
            </a:r>
          </a:p>
        </p:txBody>
      </p:sp>
      <p:pic>
        <p:nvPicPr>
          <p:cNvPr id="9" name="Picture 3">
            <a:extLst>
              <a:ext uri="{FF2B5EF4-FFF2-40B4-BE49-F238E27FC236}">
                <a16:creationId xmlns:a16="http://schemas.microsoft.com/office/drawing/2014/main" id="{4C2B38A9-D15D-42ED-BEF6-686A4E23B043}"/>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blinds dir="vert"/>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1" name="Title 3"/>
          <p:cNvSpPr>
            <a:spLocks noGrp="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Learning Objective 5</a:t>
            </a:r>
          </a:p>
        </p:txBody>
      </p:sp>
      <p:sp>
        <p:nvSpPr>
          <p:cNvPr id="6" name="Text Box 13"/>
          <p:cNvSpPr txBox="1">
            <a:spLocks noChangeArrowheads="1"/>
          </p:cNvSpPr>
          <p:nvPr/>
        </p:nvSpPr>
        <p:spPr bwMode="auto">
          <a:xfrm>
            <a:off x="1905000" y="2605088"/>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eaLnBrk="1" hangingPunct="1">
              <a:spcBef>
                <a:spcPct val="50000"/>
              </a:spcBef>
              <a:defRPr/>
            </a:pPr>
            <a:r>
              <a:rPr lang="en-US" sz="3400" b="1" dirty="0">
                <a:latin typeface="+mj-lt"/>
                <a:ea typeface="ＭＳ Ｐゴシック" pitchFamily="34" charset="-128"/>
                <a:cs typeface="+mn-cs"/>
              </a:rPr>
              <a:t>Rank investment projects in order of preference.</a:t>
            </a:r>
          </a:p>
        </p:txBody>
      </p:sp>
      <p:sp>
        <p:nvSpPr>
          <p:cNvPr id="4" name="TextBox 3">
            <a:extLst>
              <a:ext uri="{FF2B5EF4-FFF2-40B4-BE49-F238E27FC236}">
                <a16:creationId xmlns:a16="http://schemas.microsoft.com/office/drawing/2014/main" id="{1AE2C4DF-ACDB-4634-933A-76E29C2A1284}"/>
              </a:ext>
            </a:extLst>
          </p:cNvPr>
          <p:cNvSpPr txBox="1"/>
          <p:nvPr/>
        </p:nvSpPr>
        <p:spPr>
          <a:xfrm>
            <a:off x="8393084" y="152400"/>
            <a:ext cx="762000" cy="253916"/>
          </a:xfrm>
          <a:prstGeom prst="rect">
            <a:avLst/>
          </a:prstGeom>
          <a:noFill/>
        </p:spPr>
        <p:txBody>
          <a:bodyPr wrap="square" rtlCol="0">
            <a:spAutoFit/>
          </a:bodyPr>
          <a:lstStyle/>
          <a:p>
            <a:r>
              <a:rPr lang="en-US" sz="1050" dirty="0"/>
              <a:t>14-76</a:t>
            </a:r>
          </a:p>
        </p:txBody>
      </p:sp>
      <p:pic>
        <p:nvPicPr>
          <p:cNvPr id="5" name="Picture 3">
            <a:extLst>
              <a:ext uri="{FF2B5EF4-FFF2-40B4-BE49-F238E27FC236}">
                <a16:creationId xmlns:a16="http://schemas.microsoft.com/office/drawing/2014/main" id="{A085CFE5-1057-49C5-8127-ABE64F1AF1F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0769" name="Rectangle 2"/>
          <p:cNvSpPr>
            <a:spLocks noGrp="1" noChangeArrowheads="1"/>
          </p:cNvSpPr>
          <p:nvPr>
            <p:ph type="title"/>
          </p:nvPr>
        </p:nvSpPr>
        <p:spPr/>
        <p:txBody>
          <a:bodyPr wrap="square" numCol="1" anchorCtr="0" compatLnSpc="1">
            <a:prstTxWarp prst="textNoShape">
              <a:avLst/>
            </a:prstTxWarp>
            <a:normAutofit fontScale="90000"/>
          </a:bodyPr>
          <a:lstStyle/>
          <a:p>
            <a:pPr eaLnBrk="1" hangingPunct="1"/>
            <a:r>
              <a:rPr lang="en-US" sz="3600" dirty="0">
                <a:latin typeface="Calibri Light" charset="0"/>
                <a:ea typeface="MS PGothic" charset="0"/>
                <a:cs typeface="ＭＳ Ｐゴシック" charset="0"/>
              </a:rPr>
              <a:t>Preference Decision – The Ranking of Investment Projects</a:t>
            </a:r>
          </a:p>
        </p:txBody>
      </p:sp>
      <p:sp>
        <p:nvSpPr>
          <p:cNvPr id="423939" name="Text Box 3"/>
          <p:cNvSpPr txBox="1">
            <a:spLocks noChangeArrowheads="1"/>
          </p:cNvSpPr>
          <p:nvPr/>
        </p:nvSpPr>
        <p:spPr bwMode="auto">
          <a:xfrm>
            <a:off x="533400" y="1990725"/>
            <a:ext cx="3352800" cy="430887"/>
          </a:xfrm>
          <a:prstGeom prst="rect">
            <a:avLst/>
          </a:prstGeom>
          <a:solidFill>
            <a:schemeClr val="accent2">
              <a:lumMod val="20000"/>
              <a:lumOff val="80000"/>
            </a:schemeClr>
          </a:solidFill>
          <a:ln w="9525">
            <a:solidFill>
              <a:schemeClr val="tx2"/>
            </a:solidFill>
            <a:miter lim="800000"/>
            <a:headEnd/>
            <a:tailEnd/>
          </a:ln>
          <a:effectLst/>
        </p:spPr>
        <p:txBody>
          <a:bodyPr>
            <a:spAutoFit/>
          </a:bodyPr>
          <a:lstStyle/>
          <a:p>
            <a:pPr algn="ctr" eaLnBrk="1" hangingPunct="1">
              <a:spcBef>
                <a:spcPct val="50000"/>
              </a:spcBef>
              <a:defRPr/>
            </a:pPr>
            <a:r>
              <a:rPr lang="en-US" sz="2200" b="1" dirty="0">
                <a:solidFill>
                  <a:schemeClr val="tx2"/>
                </a:solidFill>
                <a:ea typeface="ＭＳ Ｐゴシック" pitchFamily="34" charset="-128"/>
                <a:cs typeface="+mn-cs"/>
              </a:rPr>
              <a:t>Screening Decisions</a:t>
            </a:r>
          </a:p>
        </p:txBody>
      </p:sp>
      <p:sp>
        <p:nvSpPr>
          <p:cNvPr id="423940" name="Text Box 4"/>
          <p:cNvSpPr txBox="1">
            <a:spLocks noChangeArrowheads="1"/>
          </p:cNvSpPr>
          <p:nvPr/>
        </p:nvSpPr>
        <p:spPr bwMode="auto">
          <a:xfrm>
            <a:off x="533400" y="3124200"/>
            <a:ext cx="3352800" cy="1785104"/>
          </a:xfrm>
          <a:prstGeom prst="rect">
            <a:avLst/>
          </a:prstGeom>
          <a:solidFill>
            <a:schemeClr val="accent2">
              <a:lumMod val="20000"/>
              <a:lumOff val="80000"/>
            </a:schemeClr>
          </a:solidFill>
          <a:ln w="9525">
            <a:solidFill>
              <a:schemeClr val="tx2"/>
            </a:solidFill>
            <a:miter lim="800000"/>
            <a:headEnd/>
            <a:tailEnd/>
          </a:ln>
          <a:effectLst/>
        </p:spPr>
        <p:txBody>
          <a:bodyPr>
            <a:spAutoFit/>
          </a:bodyPr>
          <a:lstStyle/>
          <a:p>
            <a:pPr algn="ctr" eaLnBrk="1" hangingPunct="1">
              <a:spcBef>
                <a:spcPct val="50000"/>
              </a:spcBef>
              <a:defRPr/>
            </a:pPr>
            <a:r>
              <a:rPr lang="en-US" sz="2200" b="1" dirty="0">
                <a:solidFill>
                  <a:schemeClr val="tx2"/>
                </a:solidFill>
                <a:ea typeface="ＭＳ Ｐゴシック" pitchFamily="34" charset="-128"/>
                <a:cs typeface="+mn-cs"/>
              </a:rPr>
              <a:t>Pertain to whether or not some proposed investment is acceptable; these decisions come first.</a:t>
            </a:r>
          </a:p>
        </p:txBody>
      </p:sp>
      <p:sp>
        <p:nvSpPr>
          <p:cNvPr id="171012" name="Text Box 5"/>
          <p:cNvSpPr txBox="1">
            <a:spLocks noChangeArrowheads="1"/>
          </p:cNvSpPr>
          <p:nvPr/>
        </p:nvSpPr>
        <p:spPr bwMode="auto">
          <a:xfrm>
            <a:off x="5029200" y="1990725"/>
            <a:ext cx="3352800" cy="430887"/>
          </a:xfrm>
          <a:prstGeom prst="rect">
            <a:avLst/>
          </a:prstGeom>
          <a:solidFill>
            <a:srgbClr val="FFFFCC"/>
          </a:solidFill>
          <a:ln w="9525">
            <a:solidFill>
              <a:schemeClr val="tx2"/>
            </a:solidFill>
            <a:miter lim="800000"/>
            <a:headEnd/>
            <a:tailEnd/>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200" b="1">
                <a:solidFill>
                  <a:schemeClr val="tx2"/>
                </a:solidFill>
              </a:rPr>
              <a:t>Preference Decisions</a:t>
            </a:r>
          </a:p>
        </p:txBody>
      </p:sp>
      <p:sp>
        <p:nvSpPr>
          <p:cNvPr id="171013" name="Text Box 6"/>
          <p:cNvSpPr txBox="1">
            <a:spLocks noChangeArrowheads="1"/>
          </p:cNvSpPr>
          <p:nvPr/>
        </p:nvSpPr>
        <p:spPr bwMode="auto">
          <a:xfrm>
            <a:off x="5029200" y="3124200"/>
            <a:ext cx="3352800" cy="1785104"/>
          </a:xfrm>
          <a:prstGeom prst="rect">
            <a:avLst/>
          </a:prstGeom>
          <a:solidFill>
            <a:srgbClr val="FFFFCC"/>
          </a:solidFill>
          <a:ln w="9525">
            <a:solidFill>
              <a:schemeClr val="tx2"/>
            </a:solidFill>
            <a:miter lim="800000"/>
            <a:headEnd/>
            <a:tailEnd/>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200" b="1">
                <a:solidFill>
                  <a:schemeClr val="tx2"/>
                </a:solidFill>
              </a:rPr>
              <a:t>Attempt to rank acceptable alternatives from the most to least appealing.</a:t>
            </a:r>
          </a:p>
        </p:txBody>
      </p:sp>
      <p:cxnSp>
        <p:nvCxnSpPr>
          <p:cNvPr id="171014" name="AutoShape 7"/>
          <p:cNvCxnSpPr>
            <a:cxnSpLocks noChangeShapeType="1"/>
            <a:stCxn id="423939" idx="2"/>
            <a:endCxn id="423940" idx="0"/>
          </p:cNvCxnSpPr>
          <p:nvPr/>
        </p:nvCxnSpPr>
        <p:spPr bwMode="auto">
          <a:xfrm>
            <a:off x="2209800" y="2421612"/>
            <a:ext cx="0" cy="702588"/>
          </a:xfrm>
          <a:prstGeom prst="straightConnector1">
            <a:avLst/>
          </a:prstGeom>
          <a:noFill/>
          <a:ln w="38100">
            <a:solidFill>
              <a:schemeClr val="tx2"/>
            </a:solidFill>
            <a:round/>
            <a:headEnd/>
            <a:tailEnd type="triangle" w="med" len="med"/>
          </a:ln>
          <a:extLst>
            <a:ext uri="{909E8E84-426E-40dd-AFC4-6F175D3DCCD1}">
              <a14:hiddenFill xmlns:a14="http://schemas.microsoft.com/office/drawing/2010/main" xmlns="">
                <a:noFill/>
              </a14:hiddenFill>
            </a:ext>
          </a:extLst>
        </p:spPr>
      </p:cxnSp>
      <p:cxnSp>
        <p:nvCxnSpPr>
          <p:cNvPr id="171015" name="AutoShape 8"/>
          <p:cNvCxnSpPr>
            <a:cxnSpLocks noChangeShapeType="1"/>
            <a:stCxn id="171012" idx="2"/>
            <a:endCxn id="171013" idx="0"/>
          </p:cNvCxnSpPr>
          <p:nvPr/>
        </p:nvCxnSpPr>
        <p:spPr bwMode="auto">
          <a:xfrm>
            <a:off x="6705600" y="2421612"/>
            <a:ext cx="0" cy="702588"/>
          </a:xfrm>
          <a:prstGeom prst="straightConnector1">
            <a:avLst/>
          </a:prstGeom>
          <a:noFill/>
          <a:ln w="38100">
            <a:solidFill>
              <a:schemeClr val="tx2"/>
            </a:solidFill>
            <a:round/>
            <a:headEnd/>
            <a:tailEnd type="triangle" w="med" len="med"/>
          </a:ln>
          <a:extLst>
            <a:ext uri="{909E8E84-426E-40dd-AFC4-6F175D3DCCD1}">
              <a14:hiddenFill xmlns:a14="http://schemas.microsoft.com/office/drawing/2010/main" xmlns="">
                <a:noFill/>
              </a14:hiddenFill>
            </a:ext>
          </a:extLst>
        </p:spPr>
      </p:cxnSp>
      <p:sp>
        <p:nvSpPr>
          <p:cNvPr id="9" name="TextBox 8">
            <a:extLst>
              <a:ext uri="{FF2B5EF4-FFF2-40B4-BE49-F238E27FC236}">
                <a16:creationId xmlns:a16="http://schemas.microsoft.com/office/drawing/2014/main" id="{14B01CC7-22C8-4CDA-A370-8993E86AAC29}"/>
              </a:ext>
            </a:extLst>
          </p:cNvPr>
          <p:cNvSpPr txBox="1"/>
          <p:nvPr/>
        </p:nvSpPr>
        <p:spPr>
          <a:xfrm>
            <a:off x="8393084" y="152400"/>
            <a:ext cx="762000" cy="253916"/>
          </a:xfrm>
          <a:prstGeom prst="rect">
            <a:avLst/>
          </a:prstGeom>
          <a:noFill/>
        </p:spPr>
        <p:txBody>
          <a:bodyPr wrap="square" rtlCol="0">
            <a:spAutoFit/>
          </a:bodyPr>
          <a:lstStyle/>
          <a:p>
            <a:r>
              <a:rPr lang="en-US" sz="1050" dirty="0"/>
              <a:t>14-77</a:t>
            </a:r>
          </a:p>
        </p:txBody>
      </p:sp>
      <p:pic>
        <p:nvPicPr>
          <p:cNvPr id="10" name="Picture 3">
            <a:extLst>
              <a:ext uri="{FF2B5EF4-FFF2-40B4-BE49-F238E27FC236}">
                <a16:creationId xmlns:a16="http://schemas.microsoft.com/office/drawing/2014/main" id="{D631B7BB-31AC-4BDA-BB74-0C6B80B634D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2817"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Internal Rate of Return Method</a:t>
            </a:r>
          </a:p>
        </p:txBody>
      </p:sp>
      <p:sp>
        <p:nvSpPr>
          <p:cNvPr id="173058" name="Oval 3"/>
          <p:cNvSpPr>
            <a:spLocks noChangeArrowheads="1"/>
          </p:cNvSpPr>
          <p:nvPr/>
        </p:nvSpPr>
        <p:spPr bwMode="auto">
          <a:xfrm>
            <a:off x="1143000" y="3276600"/>
            <a:ext cx="6477000" cy="2667000"/>
          </a:xfrm>
          <a:prstGeom prst="ellipse">
            <a:avLst/>
          </a:prstGeom>
          <a:solidFill>
            <a:schemeClr val="accent1"/>
          </a:solidFill>
          <a:ln w="9525">
            <a:solidFill>
              <a:schemeClr val="tx1"/>
            </a:solidFill>
            <a:round/>
            <a:headEnd/>
            <a:tailEnd/>
          </a:ln>
        </p:spPr>
        <p:txBody>
          <a:bodyPr anchor="ctr"/>
          <a:lstStyle/>
          <a:p>
            <a:pPr algn="ctr" eaLnBrk="1" hangingPunct="1"/>
            <a:r>
              <a:rPr lang="en-US" sz="3200" b="1">
                <a:solidFill>
                  <a:srgbClr val="FFFFCC"/>
                </a:solidFill>
              </a:rPr>
              <a:t>The higher the internal rate of return, the more desirable the project.</a:t>
            </a:r>
          </a:p>
        </p:txBody>
      </p:sp>
      <p:sp>
        <p:nvSpPr>
          <p:cNvPr id="173059" name="Text Box 4"/>
          <p:cNvSpPr txBox="1">
            <a:spLocks noChangeArrowheads="1"/>
          </p:cNvSpPr>
          <p:nvPr/>
        </p:nvSpPr>
        <p:spPr bwMode="auto">
          <a:xfrm>
            <a:off x="609600" y="1827213"/>
            <a:ext cx="7696200" cy="1373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800" b="1">
                <a:solidFill>
                  <a:schemeClr val="tx2"/>
                </a:solidFill>
              </a:rPr>
              <a:t>When using the internal rate of return method to rank competing investment projects, the preference rule is:</a:t>
            </a:r>
          </a:p>
        </p:txBody>
      </p:sp>
      <p:sp>
        <p:nvSpPr>
          <p:cNvPr id="5" name="TextBox 4">
            <a:extLst>
              <a:ext uri="{FF2B5EF4-FFF2-40B4-BE49-F238E27FC236}">
                <a16:creationId xmlns:a16="http://schemas.microsoft.com/office/drawing/2014/main" id="{64C48A68-132C-4BC4-A3C7-63AC46E1CDF8}"/>
              </a:ext>
            </a:extLst>
          </p:cNvPr>
          <p:cNvSpPr txBox="1"/>
          <p:nvPr/>
        </p:nvSpPr>
        <p:spPr>
          <a:xfrm>
            <a:off x="8393084" y="152400"/>
            <a:ext cx="762000" cy="253916"/>
          </a:xfrm>
          <a:prstGeom prst="rect">
            <a:avLst/>
          </a:prstGeom>
          <a:noFill/>
        </p:spPr>
        <p:txBody>
          <a:bodyPr wrap="square" rtlCol="0">
            <a:spAutoFit/>
          </a:bodyPr>
          <a:lstStyle/>
          <a:p>
            <a:r>
              <a:rPr lang="en-US" sz="1050" dirty="0"/>
              <a:t>14-78</a:t>
            </a:r>
          </a:p>
        </p:txBody>
      </p:sp>
      <p:pic>
        <p:nvPicPr>
          <p:cNvPr id="6" name="Picture 3">
            <a:extLst>
              <a:ext uri="{FF2B5EF4-FFF2-40B4-BE49-F238E27FC236}">
                <a16:creationId xmlns:a16="http://schemas.microsoft.com/office/drawing/2014/main" id="{240D741E-0279-4DF2-8B98-E00DC739990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865" name="Rectangle 4098"/>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Net Present Value Method</a:t>
            </a:r>
          </a:p>
        </p:txBody>
      </p:sp>
      <p:sp>
        <p:nvSpPr>
          <p:cNvPr id="175106" name="Text Box 4099"/>
          <p:cNvSpPr txBox="1">
            <a:spLocks noChangeArrowheads="1"/>
          </p:cNvSpPr>
          <p:nvPr/>
        </p:nvSpPr>
        <p:spPr bwMode="auto">
          <a:xfrm>
            <a:off x="609600" y="2438400"/>
            <a:ext cx="7696200" cy="1800225"/>
          </a:xfrm>
          <a:prstGeom prst="rect">
            <a:avLst/>
          </a:prstGeom>
          <a:solidFill>
            <a:schemeClr val="bg2"/>
          </a:solidFill>
          <a:ln w="9525">
            <a:solidFill>
              <a:schemeClr val="accent1"/>
            </a:solidFill>
            <a:miter lim="800000"/>
            <a:headEnd/>
            <a:tailEnd/>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800" b="1">
                <a:solidFill>
                  <a:schemeClr val="tx2"/>
                </a:solidFill>
              </a:rPr>
              <a:t>The net present value of one project </a:t>
            </a:r>
            <a:r>
              <a:rPr lang="en-US" sz="2800" b="1">
                <a:solidFill>
                  <a:srgbClr val="FF3300"/>
                </a:solidFill>
              </a:rPr>
              <a:t>cannot be directly compared</a:t>
            </a:r>
            <a:r>
              <a:rPr lang="en-US" sz="2800" b="1">
                <a:solidFill>
                  <a:schemeClr val="tx2"/>
                </a:solidFill>
              </a:rPr>
              <a:t> to the net present value of another project </a:t>
            </a:r>
            <a:r>
              <a:rPr lang="en-US" sz="2800" b="1">
                <a:solidFill>
                  <a:srgbClr val="FF3300"/>
                </a:solidFill>
              </a:rPr>
              <a:t>unless the investments are equal</a:t>
            </a:r>
            <a:r>
              <a:rPr lang="en-US" sz="2800" b="1">
                <a:solidFill>
                  <a:schemeClr val="tx2"/>
                </a:solidFill>
              </a:rPr>
              <a:t>. </a:t>
            </a:r>
          </a:p>
        </p:txBody>
      </p:sp>
      <p:sp>
        <p:nvSpPr>
          <p:cNvPr id="4" name="TextBox 3">
            <a:extLst>
              <a:ext uri="{FF2B5EF4-FFF2-40B4-BE49-F238E27FC236}">
                <a16:creationId xmlns:a16="http://schemas.microsoft.com/office/drawing/2014/main" id="{D9E7ED96-D7C7-48A8-8904-AB4B4CF5C1BC}"/>
              </a:ext>
            </a:extLst>
          </p:cNvPr>
          <p:cNvSpPr txBox="1"/>
          <p:nvPr/>
        </p:nvSpPr>
        <p:spPr>
          <a:xfrm>
            <a:off x="8393084" y="152400"/>
            <a:ext cx="762000" cy="253916"/>
          </a:xfrm>
          <a:prstGeom prst="rect">
            <a:avLst/>
          </a:prstGeom>
          <a:noFill/>
        </p:spPr>
        <p:txBody>
          <a:bodyPr wrap="square" rtlCol="0">
            <a:spAutoFit/>
          </a:bodyPr>
          <a:lstStyle/>
          <a:p>
            <a:r>
              <a:rPr lang="en-US" sz="1050" dirty="0"/>
              <a:t>14-79</a:t>
            </a:r>
          </a:p>
        </p:txBody>
      </p:sp>
      <p:pic>
        <p:nvPicPr>
          <p:cNvPr id="5" name="Picture 3">
            <a:extLst>
              <a:ext uri="{FF2B5EF4-FFF2-40B4-BE49-F238E27FC236}">
                <a16:creationId xmlns:a16="http://schemas.microsoft.com/office/drawing/2014/main" id="{E1217544-5D35-4EFA-827A-F7051EFE6BE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ea typeface="MS PGothic" charset="0"/>
                <a:cs typeface="ＭＳ Ｐゴシック" charset="0"/>
              </a:rPr>
              <a:t>Time Value of Money</a:t>
            </a:r>
            <a:r>
              <a:rPr lang="en-US" baseline="0" dirty="0">
                <a:latin typeface="Calibri Light" charset="0"/>
                <a:ea typeface="ＭＳ Ｐゴシック" charset="0"/>
                <a:cs typeface="ＭＳ Ｐゴシック" charset="0"/>
              </a:rPr>
              <a:t> – </a:t>
            </a:r>
            <a:r>
              <a:rPr lang="en-US" dirty="0">
                <a:latin typeface="Calibri Light" charset="0"/>
                <a:ea typeface="ＭＳ Ｐゴシック" charset="0"/>
                <a:cs typeface="ＭＳ Ｐゴシック" charset="0"/>
              </a:rPr>
              <a:t>Part 2</a:t>
            </a:r>
            <a:endParaRPr lang="en-US" dirty="0">
              <a:latin typeface="Calibri Light" charset="0"/>
              <a:ea typeface="MS PGothic" charset="0"/>
              <a:cs typeface="ＭＳ Ｐゴシック" charset="0"/>
            </a:endParaRPr>
          </a:p>
        </p:txBody>
      </p:sp>
      <p:sp>
        <p:nvSpPr>
          <p:cNvPr id="29698" name="Text Box 3"/>
          <p:cNvSpPr txBox="1">
            <a:spLocks noChangeArrowheads="1"/>
          </p:cNvSpPr>
          <p:nvPr/>
        </p:nvSpPr>
        <p:spPr bwMode="auto">
          <a:xfrm>
            <a:off x="1801813" y="2133600"/>
            <a:ext cx="5584825" cy="2554288"/>
          </a:xfrm>
          <a:prstGeom prst="rect">
            <a:avLst/>
          </a:prstGeom>
          <a:solidFill>
            <a:schemeClr val="bg2"/>
          </a:solidFill>
          <a:ln w="9525">
            <a:solidFill>
              <a:schemeClr val="accent1"/>
            </a:solidFill>
            <a:miter lim="800000"/>
            <a:headEnd/>
            <a:tailEnd/>
          </a:ln>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3200"/>
              <a:t>The capital budgeting techniques that best recognize the time value of money are those that involve </a:t>
            </a:r>
            <a:r>
              <a:rPr lang="en-US" sz="3200">
                <a:solidFill>
                  <a:srgbClr val="C00000"/>
                </a:solidFill>
              </a:rPr>
              <a:t>discounted cash flows</a:t>
            </a:r>
            <a:r>
              <a:rPr lang="en-US" sz="3200"/>
              <a:t>.</a:t>
            </a:r>
          </a:p>
        </p:txBody>
      </p:sp>
      <p:sp>
        <p:nvSpPr>
          <p:cNvPr id="4" name="TextBox 3">
            <a:extLst>
              <a:ext uri="{FF2B5EF4-FFF2-40B4-BE49-F238E27FC236}">
                <a16:creationId xmlns:a16="http://schemas.microsoft.com/office/drawing/2014/main" id="{7C90C095-E8F5-4344-99FE-C072DBF4114E}"/>
              </a:ext>
            </a:extLst>
          </p:cNvPr>
          <p:cNvSpPr txBox="1"/>
          <p:nvPr/>
        </p:nvSpPr>
        <p:spPr>
          <a:xfrm>
            <a:off x="8458200" y="152400"/>
            <a:ext cx="762000" cy="253916"/>
          </a:xfrm>
          <a:prstGeom prst="rect">
            <a:avLst/>
          </a:prstGeom>
          <a:noFill/>
        </p:spPr>
        <p:txBody>
          <a:bodyPr wrap="square" rtlCol="0">
            <a:spAutoFit/>
          </a:bodyPr>
          <a:lstStyle/>
          <a:p>
            <a:r>
              <a:rPr lang="en-US" sz="1050" dirty="0"/>
              <a:t>14-8</a:t>
            </a:r>
          </a:p>
        </p:txBody>
      </p:sp>
      <p:pic>
        <p:nvPicPr>
          <p:cNvPr id="5" name="Picture 3">
            <a:extLst>
              <a:ext uri="{FF2B5EF4-FFF2-40B4-BE49-F238E27FC236}">
                <a16:creationId xmlns:a16="http://schemas.microsoft.com/office/drawing/2014/main" id="{7BC671F9-E649-48A6-9F7C-6C90B8393AC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blinds dir="vert"/>
  </p:transition>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6913"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Ranking Investment Projects</a:t>
            </a:r>
          </a:p>
        </p:txBody>
      </p:sp>
      <p:grpSp>
        <p:nvGrpSpPr>
          <p:cNvPr id="177154" name="Group 3"/>
          <p:cNvGrpSpPr>
            <a:grpSpLocks/>
          </p:cNvGrpSpPr>
          <p:nvPr/>
        </p:nvGrpSpPr>
        <p:grpSpPr bwMode="auto">
          <a:xfrm>
            <a:off x="533400" y="1676400"/>
            <a:ext cx="8305800" cy="1200150"/>
            <a:chOff x="288" y="816"/>
            <a:chExt cx="5232" cy="756"/>
          </a:xfrm>
        </p:grpSpPr>
        <p:sp>
          <p:nvSpPr>
            <p:cNvPr id="177157" name="Text Box 4"/>
            <p:cNvSpPr txBox="1">
              <a:spLocks noChangeArrowheads="1"/>
            </p:cNvSpPr>
            <p:nvPr/>
          </p:nvSpPr>
          <p:spPr bwMode="auto">
            <a:xfrm>
              <a:off x="288" y="816"/>
              <a:ext cx="5232" cy="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spcBef>
                  <a:spcPct val="50000"/>
                </a:spcBef>
              </a:pPr>
              <a:r>
                <a:rPr lang="en-US" sz="2400" b="1" dirty="0"/>
                <a:t>  Project 	      Net present value of the project </a:t>
              </a:r>
              <a:br>
                <a:rPr lang="en-US" sz="2400" b="1" dirty="0"/>
              </a:br>
              <a:r>
                <a:rPr lang="en-US" sz="2400" b="1" dirty="0"/>
                <a:t>profitability		    Investment required        </a:t>
              </a:r>
              <a:br>
                <a:rPr lang="en-US" sz="2400" b="1" dirty="0"/>
              </a:br>
              <a:r>
                <a:rPr lang="en-US" sz="2400" b="1" dirty="0"/>
                <a:t>   index</a:t>
              </a:r>
            </a:p>
          </p:txBody>
        </p:sp>
        <p:sp>
          <p:nvSpPr>
            <p:cNvPr id="177158" name="Line 5"/>
            <p:cNvSpPr>
              <a:spLocks noChangeShapeType="1"/>
            </p:cNvSpPr>
            <p:nvPr/>
          </p:nvSpPr>
          <p:spPr bwMode="auto">
            <a:xfrm>
              <a:off x="2088" y="1136"/>
              <a:ext cx="2952" cy="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7159" name="Text Box 6"/>
            <p:cNvSpPr txBox="1">
              <a:spLocks noChangeArrowheads="1"/>
            </p:cNvSpPr>
            <p:nvPr/>
          </p:nvSpPr>
          <p:spPr bwMode="auto">
            <a:xfrm>
              <a:off x="1776" y="992"/>
              <a:ext cx="228"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400" b="1"/>
                <a:t>=</a:t>
              </a:r>
            </a:p>
          </p:txBody>
        </p:sp>
      </p:grpSp>
      <p:graphicFrame>
        <p:nvGraphicFramePr>
          <p:cNvPr id="177155" name="Object 2"/>
          <p:cNvGraphicFramePr>
            <a:graphicFrameLocks noChangeAspect="1"/>
          </p:cNvGraphicFramePr>
          <p:nvPr/>
        </p:nvGraphicFramePr>
        <p:xfrm>
          <a:off x="990600" y="3025775"/>
          <a:ext cx="7315200" cy="1758950"/>
        </p:xfrm>
        <a:graphic>
          <a:graphicData uri="http://schemas.openxmlformats.org/presentationml/2006/ole">
            <mc:AlternateContent xmlns:mc="http://schemas.openxmlformats.org/markup-compatibility/2006">
              <mc:Choice xmlns:v="urn:schemas-microsoft-com:vml" Requires="v">
                <p:oleObj spid="_x0000_s177172" name="Worksheet" r:id="rId4" imgW="3975100" imgH="952500" progId="Excel.Sheet.8">
                  <p:embed/>
                </p:oleObj>
              </mc:Choice>
              <mc:Fallback>
                <p:oleObj name="Worksheet" r:id="rId4" imgW="3975100" imgH="9525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3025775"/>
                        <a:ext cx="7315200" cy="1758950"/>
                      </a:xfrm>
                      <a:prstGeom prst="rect">
                        <a:avLst/>
                      </a:prstGeom>
                      <a:noFill/>
                      <a:ln w="9525">
                        <a:solidFill>
                          <a:srgbClr val="8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430088" name="Rectangle 8"/>
          <p:cNvSpPr>
            <a:spLocks noChangeArrowheads="1"/>
          </p:cNvSpPr>
          <p:nvPr/>
        </p:nvSpPr>
        <p:spPr bwMode="auto">
          <a:xfrm>
            <a:off x="1143000" y="5029200"/>
            <a:ext cx="7162800" cy="1219200"/>
          </a:xfrm>
          <a:prstGeom prst="rect">
            <a:avLst/>
          </a:prstGeom>
          <a:solidFill>
            <a:srgbClr val="663300"/>
          </a:solidFill>
          <a:ln w="12700">
            <a:solidFill>
              <a:srgbClr val="000000"/>
            </a:solidFill>
            <a:miter lim="800000"/>
            <a:headEnd/>
            <a:tailEnd/>
          </a:ln>
          <a:effectLst>
            <a:outerShdw blurRad="63500" dist="53882" dir="2700000" algn="ctr" rotWithShape="0">
              <a:srgbClr val="000000">
                <a:alpha val="74997"/>
              </a:srgbClr>
            </a:outerShdw>
          </a:effectLst>
        </p:spPr>
        <p:txBody>
          <a:bodyPr wrap="none" anchor="ctr"/>
          <a:lstStyle/>
          <a:p>
            <a:pPr algn="ctr" eaLnBrk="1" hangingPunct="1">
              <a:defRPr/>
            </a:pPr>
            <a:r>
              <a:rPr lang="en-US" sz="2800" b="1" dirty="0">
                <a:solidFill>
                  <a:schemeClr val="bg1"/>
                </a:solidFill>
                <a:ea typeface="ＭＳ Ｐゴシック" pitchFamily="34" charset="-128"/>
                <a:cs typeface="+mn-cs"/>
              </a:rPr>
              <a:t>The higher the profitability index, the</a:t>
            </a:r>
          </a:p>
          <a:p>
            <a:pPr algn="ctr" eaLnBrk="1" hangingPunct="1">
              <a:defRPr/>
            </a:pPr>
            <a:r>
              <a:rPr lang="en-US" sz="2800" b="1" dirty="0">
                <a:solidFill>
                  <a:schemeClr val="bg1"/>
                </a:solidFill>
                <a:ea typeface="ＭＳ Ｐゴシック" pitchFamily="34" charset="-128"/>
                <a:cs typeface="+mn-cs"/>
              </a:rPr>
              <a:t>more desirable the project.</a:t>
            </a:r>
          </a:p>
        </p:txBody>
      </p:sp>
      <p:sp>
        <p:nvSpPr>
          <p:cNvPr id="9" name="TextBox 8">
            <a:extLst>
              <a:ext uri="{FF2B5EF4-FFF2-40B4-BE49-F238E27FC236}">
                <a16:creationId xmlns:a16="http://schemas.microsoft.com/office/drawing/2014/main" id="{C3E3FF6D-A62A-471F-9B03-577BE68FF739}"/>
              </a:ext>
            </a:extLst>
          </p:cNvPr>
          <p:cNvSpPr txBox="1"/>
          <p:nvPr/>
        </p:nvSpPr>
        <p:spPr>
          <a:xfrm>
            <a:off x="8393084" y="152400"/>
            <a:ext cx="762000" cy="253916"/>
          </a:xfrm>
          <a:prstGeom prst="rect">
            <a:avLst/>
          </a:prstGeom>
          <a:noFill/>
        </p:spPr>
        <p:txBody>
          <a:bodyPr wrap="square" rtlCol="0">
            <a:spAutoFit/>
          </a:bodyPr>
          <a:lstStyle/>
          <a:p>
            <a:r>
              <a:rPr lang="en-US" sz="1050" dirty="0"/>
              <a:t>14-80</a:t>
            </a:r>
          </a:p>
        </p:txBody>
      </p:sp>
      <p:pic>
        <p:nvPicPr>
          <p:cNvPr id="10" name="Picture 3">
            <a:extLst>
              <a:ext uri="{FF2B5EF4-FFF2-40B4-BE49-F238E27FC236}">
                <a16:creationId xmlns:a16="http://schemas.microsoft.com/office/drawing/2014/main" id="{D32693CE-2C46-4E80-9086-7A3B1BEDBCC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dir="in"/>
  </p:transition>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8961" name="Title 3"/>
          <p:cNvSpPr>
            <a:spLocks noGrp="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Learning Objective 6</a:t>
            </a:r>
          </a:p>
        </p:txBody>
      </p:sp>
      <p:sp>
        <p:nvSpPr>
          <p:cNvPr id="6" name="Text Box 13"/>
          <p:cNvSpPr txBox="1">
            <a:spLocks noChangeArrowheads="1"/>
          </p:cNvSpPr>
          <p:nvPr/>
        </p:nvSpPr>
        <p:spPr bwMode="auto">
          <a:xfrm>
            <a:off x="1905000" y="2605088"/>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eaLnBrk="1" hangingPunct="1">
              <a:spcBef>
                <a:spcPct val="50000"/>
              </a:spcBef>
              <a:defRPr/>
            </a:pPr>
            <a:r>
              <a:rPr lang="en-US" sz="3400" b="1" dirty="0">
                <a:latin typeface="+mj-lt"/>
                <a:ea typeface="ＭＳ Ｐゴシック" pitchFamily="34" charset="-128"/>
                <a:cs typeface="+mn-cs"/>
              </a:rPr>
              <a:t>Compute the simple rate of return for an investment.</a:t>
            </a:r>
          </a:p>
        </p:txBody>
      </p:sp>
      <p:sp>
        <p:nvSpPr>
          <p:cNvPr id="4" name="TextBox 3">
            <a:extLst>
              <a:ext uri="{FF2B5EF4-FFF2-40B4-BE49-F238E27FC236}">
                <a16:creationId xmlns:a16="http://schemas.microsoft.com/office/drawing/2014/main" id="{0B32913C-B755-4FA8-9E12-FED0EA4A440E}"/>
              </a:ext>
            </a:extLst>
          </p:cNvPr>
          <p:cNvSpPr txBox="1"/>
          <p:nvPr/>
        </p:nvSpPr>
        <p:spPr>
          <a:xfrm>
            <a:off x="8393084" y="152400"/>
            <a:ext cx="762000" cy="253916"/>
          </a:xfrm>
          <a:prstGeom prst="rect">
            <a:avLst/>
          </a:prstGeom>
          <a:noFill/>
        </p:spPr>
        <p:txBody>
          <a:bodyPr wrap="square" rtlCol="0">
            <a:spAutoFit/>
          </a:bodyPr>
          <a:lstStyle/>
          <a:p>
            <a:r>
              <a:rPr lang="en-US" sz="1050" dirty="0"/>
              <a:t>14-81</a:t>
            </a:r>
          </a:p>
        </p:txBody>
      </p:sp>
      <p:pic>
        <p:nvPicPr>
          <p:cNvPr id="5" name="Picture 3">
            <a:extLst>
              <a:ext uri="{FF2B5EF4-FFF2-40B4-BE49-F238E27FC236}">
                <a16:creationId xmlns:a16="http://schemas.microsoft.com/office/drawing/2014/main" id="{77DDB570-0EDD-4719-B774-D58518B42E0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600200"/>
            <a:ext cx="9144000" cy="4495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a:solidFill>
                <a:srgbClr val="FFFFFF"/>
              </a:solidFill>
              <a:latin typeface="Calibri" charset="0"/>
              <a:ea typeface="MS PGothic" charset="0"/>
              <a:cs typeface="MS PGothic" charset="0"/>
            </a:endParaRPr>
          </a:p>
        </p:txBody>
      </p:sp>
      <p:sp>
        <p:nvSpPr>
          <p:cNvPr id="1710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Simple Rate of Return Method</a:t>
            </a:r>
            <a:r>
              <a:rPr lang="en-US" altLang="en-US" baseline="0" dirty="0">
                <a:solidFill>
                  <a:schemeClr val="tx1">
                    <a:lumMod val="75000"/>
                    <a:lumOff val="25000"/>
                  </a:schemeClr>
                </a:solidFill>
                <a:ea typeface="MS PGothic" charset="-128"/>
                <a:cs typeface="+mj-cs"/>
              </a:rPr>
              <a:t> – </a:t>
            </a:r>
            <a:r>
              <a:rPr lang="en-US" altLang="en-US" dirty="0">
                <a:solidFill>
                  <a:schemeClr val="tx1">
                    <a:lumMod val="75000"/>
                    <a:lumOff val="25000"/>
                  </a:schemeClr>
                </a:solidFill>
                <a:ea typeface="MS PGothic" charset="-128"/>
                <a:cs typeface="+mj-cs"/>
              </a:rPr>
              <a:t>Part 1</a:t>
            </a:r>
          </a:p>
        </p:txBody>
      </p:sp>
      <p:sp>
        <p:nvSpPr>
          <p:cNvPr id="648196" name="Rectangle 4"/>
          <p:cNvSpPr>
            <a:spLocks noChangeArrowheads="1"/>
          </p:cNvSpPr>
          <p:nvPr/>
        </p:nvSpPr>
        <p:spPr bwMode="auto">
          <a:xfrm>
            <a:off x="609600" y="4422775"/>
            <a:ext cx="1824038" cy="819150"/>
          </a:xfrm>
          <a:prstGeom prst="rect">
            <a:avLst/>
          </a:prstGeom>
          <a:noFill/>
          <a:ln w="12700">
            <a:noFill/>
            <a:miter lim="800000"/>
            <a:headEnd/>
            <a:tailEnd/>
          </a:ln>
          <a:effectLst/>
        </p:spPr>
        <p:txBody>
          <a:bodyPr wrap="none" lIns="90488" tIns="44450" rIns="90488" bIns="44450">
            <a:spAutoFit/>
          </a:bodyPr>
          <a:lstStyle/>
          <a:p>
            <a:pPr eaLnBrk="1" hangingPunct="1"/>
            <a:r>
              <a:rPr lang="en-US" sz="2400" b="1" dirty="0">
                <a:effectLst>
                  <a:outerShdw blurRad="38100" dist="38100" dir="2700000" algn="tl">
                    <a:srgbClr val="DDDDDD"/>
                  </a:outerShdw>
                </a:effectLst>
              </a:rPr>
              <a:t>Simple rate</a:t>
            </a:r>
          </a:p>
          <a:p>
            <a:pPr eaLnBrk="1" hangingPunct="1"/>
            <a:r>
              <a:rPr lang="en-US" sz="2400" b="1" dirty="0">
                <a:effectLst>
                  <a:outerShdw blurRad="38100" dist="38100" dir="2700000" algn="tl">
                    <a:srgbClr val="DDDDDD"/>
                  </a:outerShdw>
                </a:effectLst>
              </a:rPr>
              <a:t>of return</a:t>
            </a:r>
          </a:p>
        </p:txBody>
      </p:sp>
      <p:sp>
        <p:nvSpPr>
          <p:cNvPr id="648197" name="Rectangle 5"/>
          <p:cNvSpPr>
            <a:spLocks noChangeArrowheads="1"/>
          </p:cNvSpPr>
          <p:nvPr/>
        </p:nvSpPr>
        <p:spPr bwMode="auto">
          <a:xfrm>
            <a:off x="2438400" y="4627563"/>
            <a:ext cx="358775" cy="454025"/>
          </a:xfrm>
          <a:prstGeom prst="rect">
            <a:avLst/>
          </a:prstGeom>
          <a:noFill/>
          <a:ln w="12700">
            <a:noFill/>
            <a:miter lim="800000"/>
            <a:headEnd/>
            <a:tailEnd/>
          </a:ln>
          <a:effectLst/>
        </p:spPr>
        <p:txBody>
          <a:bodyPr wrap="none" lIns="90488" tIns="44450" rIns="90488" bIns="44450">
            <a:spAutoFit/>
          </a:bodyPr>
          <a:lstStyle/>
          <a:p>
            <a:pPr eaLnBrk="1" hangingPunct="1"/>
            <a:r>
              <a:rPr lang="en-US" sz="2400" b="1">
                <a:effectLst>
                  <a:outerShdw blurRad="38100" dist="38100" dir="2700000" algn="tl">
                    <a:srgbClr val="DDDDDD"/>
                  </a:outerShdw>
                </a:effectLst>
              </a:rPr>
              <a:t>=</a:t>
            </a:r>
          </a:p>
        </p:txBody>
      </p:sp>
      <p:sp>
        <p:nvSpPr>
          <p:cNvPr id="648198" name="Rectangle 6"/>
          <p:cNvSpPr>
            <a:spLocks noChangeArrowheads="1"/>
          </p:cNvSpPr>
          <p:nvPr/>
        </p:nvSpPr>
        <p:spPr bwMode="auto">
          <a:xfrm>
            <a:off x="2667000" y="4343400"/>
            <a:ext cx="6440487" cy="428322"/>
          </a:xfrm>
          <a:prstGeom prst="rect">
            <a:avLst/>
          </a:prstGeom>
          <a:noFill/>
          <a:ln w="12700">
            <a:noFill/>
            <a:miter lim="800000"/>
            <a:headEnd/>
            <a:tailEnd/>
          </a:ln>
          <a:effectLst/>
        </p:spPr>
        <p:txBody>
          <a:bodyPr wrap="square" lIns="90488" tIns="44450" rIns="90488" bIns="44450">
            <a:spAutoFit/>
          </a:bodyPr>
          <a:lstStyle/>
          <a:p>
            <a:pPr eaLnBrk="1" hangingPunct="1"/>
            <a:r>
              <a:rPr lang="en-US" sz="2200" b="1" dirty="0">
                <a:effectLst>
                  <a:outerShdw blurRad="38100" dist="38100" dir="2700000" algn="tl">
                    <a:srgbClr val="DDDDDD"/>
                  </a:outerShdw>
                </a:effectLst>
              </a:rPr>
              <a:t>Annual incremental net operating income     </a:t>
            </a:r>
          </a:p>
        </p:txBody>
      </p:sp>
      <p:sp>
        <p:nvSpPr>
          <p:cNvPr id="648200" name="Rectangle 8"/>
          <p:cNvSpPr>
            <a:spLocks noChangeArrowheads="1"/>
          </p:cNvSpPr>
          <p:nvPr/>
        </p:nvSpPr>
        <p:spPr bwMode="auto">
          <a:xfrm>
            <a:off x="4276725" y="4879975"/>
            <a:ext cx="2787650" cy="454025"/>
          </a:xfrm>
          <a:prstGeom prst="rect">
            <a:avLst/>
          </a:prstGeom>
          <a:noFill/>
          <a:ln w="12700">
            <a:noFill/>
            <a:miter lim="800000"/>
            <a:headEnd/>
            <a:tailEnd/>
          </a:ln>
          <a:effectLst/>
        </p:spPr>
        <p:txBody>
          <a:bodyPr wrap="none" lIns="90488" tIns="44450" rIns="90488" bIns="44450">
            <a:spAutoFit/>
          </a:bodyPr>
          <a:lstStyle/>
          <a:p>
            <a:pPr eaLnBrk="1" hangingPunct="1"/>
            <a:r>
              <a:rPr lang="en-US" sz="2400" b="1">
                <a:effectLst>
                  <a:outerShdw blurRad="38100" dist="38100" dir="2700000" algn="tl">
                    <a:srgbClr val="DDDDDD"/>
                  </a:outerShdw>
                </a:effectLst>
              </a:rPr>
              <a:t>Initial investment</a:t>
            </a:r>
            <a:r>
              <a:rPr lang="en-US" sz="2400" b="1">
                <a:solidFill>
                  <a:srgbClr val="FF0000"/>
                </a:solidFill>
                <a:effectLst>
                  <a:outerShdw blurRad="38100" dist="38100" dir="2700000" algn="tl">
                    <a:srgbClr val="DDDDDD"/>
                  </a:outerShdw>
                </a:effectLst>
              </a:rPr>
              <a:t>*</a:t>
            </a:r>
          </a:p>
        </p:txBody>
      </p:sp>
      <p:sp>
        <p:nvSpPr>
          <p:cNvPr id="181255" name="Line 9"/>
          <p:cNvSpPr>
            <a:spLocks noChangeShapeType="1"/>
          </p:cNvSpPr>
          <p:nvPr/>
        </p:nvSpPr>
        <p:spPr bwMode="auto">
          <a:xfrm>
            <a:off x="2992438" y="4818063"/>
            <a:ext cx="5321300" cy="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48202" name="Text Box 10"/>
          <p:cNvSpPr txBox="1">
            <a:spLocks noChangeArrowheads="1"/>
          </p:cNvSpPr>
          <p:nvPr/>
        </p:nvSpPr>
        <p:spPr bwMode="auto">
          <a:xfrm>
            <a:off x="381000" y="5486400"/>
            <a:ext cx="8763000" cy="461665"/>
          </a:xfrm>
          <a:prstGeom prst="rect">
            <a:avLst/>
          </a:prstGeom>
          <a:noFill/>
          <a:ln w="9525">
            <a:noFill/>
            <a:miter lim="800000"/>
            <a:headEnd/>
            <a:tailEnd/>
          </a:ln>
          <a:effectLst/>
        </p:spPr>
        <p:txBody>
          <a:bodyPr wrap="square">
            <a:spAutoFit/>
          </a:bodyPr>
          <a:lstStyle/>
          <a:p>
            <a:pPr eaLnBrk="1" hangingPunct="1">
              <a:spcBef>
                <a:spcPct val="50000"/>
              </a:spcBef>
              <a:defRPr/>
            </a:pPr>
            <a:r>
              <a:rPr lang="en-US" sz="2400" b="1" dirty="0">
                <a:solidFill>
                  <a:srgbClr val="FF0000"/>
                </a:solidFill>
                <a:effectLst>
                  <a:outerShdw blurRad="38100" dist="38100" dir="2700000" algn="tl">
                    <a:srgbClr val="000000"/>
                  </a:outerShdw>
                </a:effectLst>
                <a:latin typeface="Times New Roman" pitchFamily="18" charset="0"/>
                <a:ea typeface="ＭＳ Ｐゴシック" pitchFamily="34" charset="-128"/>
                <a:cs typeface="+mn-cs"/>
              </a:rPr>
              <a:t>*</a:t>
            </a:r>
            <a:r>
              <a:rPr lang="en-US" b="1" dirty="0">
                <a:ea typeface="ＭＳ Ｐゴシック" pitchFamily="34" charset="-128"/>
                <a:cs typeface="+mn-cs"/>
              </a:rPr>
              <a:t>Should be reduced by any salvage from the sale of the old equipment</a:t>
            </a:r>
          </a:p>
        </p:txBody>
      </p:sp>
      <p:sp>
        <p:nvSpPr>
          <p:cNvPr id="181257" name="TextBox 13"/>
          <p:cNvSpPr txBox="1">
            <a:spLocks noChangeArrowheads="1"/>
          </p:cNvSpPr>
          <p:nvPr/>
        </p:nvSpPr>
        <p:spPr bwMode="auto">
          <a:xfrm>
            <a:off x="228600" y="2097088"/>
            <a:ext cx="8763000" cy="2246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dirty="0"/>
              <a:t>Does not focus on cash flows – rather it focuses on accounting net operating income.</a:t>
            </a:r>
          </a:p>
          <a:p>
            <a:pPr eaLnBrk="1" hangingPunct="1"/>
            <a:endParaRPr lang="en-US" sz="2800" dirty="0"/>
          </a:p>
          <a:p>
            <a:pPr eaLnBrk="1" hangingPunct="1"/>
            <a:r>
              <a:rPr lang="en-US" sz="2800" dirty="0"/>
              <a:t>The following formula is used to calculate the simple rate of return:</a:t>
            </a:r>
          </a:p>
        </p:txBody>
      </p:sp>
      <p:sp>
        <p:nvSpPr>
          <p:cNvPr id="12" name="TextBox 11">
            <a:extLst>
              <a:ext uri="{FF2B5EF4-FFF2-40B4-BE49-F238E27FC236}">
                <a16:creationId xmlns:a16="http://schemas.microsoft.com/office/drawing/2014/main" id="{DE1A5F6A-EEF6-4244-90BD-79244A32EA8A}"/>
              </a:ext>
            </a:extLst>
          </p:cNvPr>
          <p:cNvSpPr txBox="1"/>
          <p:nvPr/>
        </p:nvSpPr>
        <p:spPr>
          <a:xfrm>
            <a:off x="8393084" y="152400"/>
            <a:ext cx="762000" cy="253916"/>
          </a:xfrm>
          <a:prstGeom prst="rect">
            <a:avLst/>
          </a:prstGeom>
          <a:noFill/>
        </p:spPr>
        <p:txBody>
          <a:bodyPr wrap="square" rtlCol="0">
            <a:spAutoFit/>
          </a:bodyPr>
          <a:lstStyle/>
          <a:p>
            <a:r>
              <a:rPr lang="en-US" sz="1050" dirty="0"/>
              <a:t>14-82</a:t>
            </a:r>
          </a:p>
        </p:txBody>
      </p:sp>
      <p:pic>
        <p:nvPicPr>
          <p:cNvPr id="13" name="Picture 3">
            <a:extLst>
              <a:ext uri="{FF2B5EF4-FFF2-40B4-BE49-F238E27FC236}">
                <a16:creationId xmlns:a16="http://schemas.microsoft.com/office/drawing/2014/main" id="{6C8131F1-BF7A-4280-B00D-16537A67419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Simple Rate of Return Method</a:t>
            </a:r>
            <a:r>
              <a:rPr lang="en-US" altLang="en-US" baseline="0" dirty="0">
                <a:solidFill>
                  <a:schemeClr val="tx1">
                    <a:lumMod val="75000"/>
                    <a:lumOff val="25000"/>
                  </a:schemeClr>
                </a:solidFill>
                <a:ea typeface="MS PGothic" charset="-128"/>
                <a:cs typeface="ＭＳ Ｐゴシック" charset="-128"/>
              </a:rPr>
              <a:t> – </a:t>
            </a:r>
            <a:r>
              <a:rPr lang="en-US" altLang="en-US" dirty="0">
                <a:solidFill>
                  <a:schemeClr val="tx1">
                    <a:lumMod val="75000"/>
                    <a:lumOff val="25000"/>
                  </a:schemeClr>
                </a:solidFill>
                <a:ea typeface="MS PGothic" charset="-128"/>
              </a:rPr>
              <a:t>Part 2</a:t>
            </a:r>
            <a:endParaRPr lang="en-US" altLang="en-US" dirty="0">
              <a:solidFill>
                <a:schemeClr val="tx1">
                  <a:lumMod val="75000"/>
                  <a:lumOff val="25000"/>
                </a:schemeClr>
              </a:solidFill>
              <a:ea typeface="MS PGothic" charset="-128"/>
              <a:cs typeface="+mj-cs"/>
            </a:endParaRPr>
          </a:p>
        </p:txBody>
      </p:sp>
      <p:sp>
        <p:nvSpPr>
          <p:cNvPr id="9" name="TextBox 8"/>
          <p:cNvSpPr txBox="1"/>
          <p:nvPr/>
        </p:nvSpPr>
        <p:spPr>
          <a:xfrm>
            <a:off x="381000" y="1897063"/>
            <a:ext cx="8458200" cy="3970337"/>
          </a:xfrm>
          <a:prstGeom prst="rect">
            <a:avLst/>
          </a:prstGeom>
          <a:solidFill>
            <a:schemeClr val="accent1">
              <a:lumMod val="20000"/>
              <a:lumOff val="80000"/>
            </a:schemeClr>
          </a:solidFill>
          <a:ln>
            <a:solidFill>
              <a:schemeClr val="accent6">
                <a:lumMod val="50000"/>
              </a:schemeClr>
            </a:solidFill>
          </a:ln>
        </p:spPr>
        <p:txBody>
          <a:bodyPr>
            <a:spAutoFit/>
          </a:bodyPr>
          <a:lstStyle>
            <a:lvl1pPr>
              <a:defRPr>
                <a:solidFill>
                  <a:schemeClr val="tx1"/>
                </a:solidFill>
                <a:latin typeface="Arial" charset="0"/>
                <a:ea typeface="MS PGothic" charset="0"/>
                <a:cs typeface="MS PGothic" charset="0"/>
              </a:defRPr>
            </a:lvl1pPr>
            <a:lvl2pPr marL="800100" indent="-34290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800"/>
              <a:t>Management of the Daily Grind wants to install an espresso bar in its restaurant that:</a:t>
            </a:r>
          </a:p>
          <a:p>
            <a:pPr lvl="1" eaLnBrk="1" hangingPunct="1">
              <a:buFont typeface="Calibri Light" charset="0"/>
              <a:buAutoNum type="arabicPeriod"/>
            </a:pPr>
            <a:r>
              <a:rPr lang="en-US" sz="2800"/>
              <a:t>Cost $140,000 and has a 10-year life.</a:t>
            </a:r>
          </a:p>
          <a:p>
            <a:pPr lvl="1" eaLnBrk="1" hangingPunct="1">
              <a:buFont typeface="Calibri Light" charset="0"/>
              <a:buAutoNum type="arabicPeriod"/>
            </a:pPr>
            <a:r>
              <a:rPr lang="en-US" sz="2800"/>
              <a:t>Will generate incremental revenues of $100,000 and incremental expenses of $65,000 including depreciation.</a:t>
            </a:r>
          </a:p>
          <a:p>
            <a:pPr eaLnBrk="1" hangingPunct="1"/>
            <a:endParaRPr lang="en-US" sz="2800"/>
          </a:p>
          <a:p>
            <a:pPr eaLnBrk="1" hangingPunct="1"/>
            <a:r>
              <a:rPr lang="en-US" sz="2800"/>
              <a:t>What is the simple rate of return on the investment project?</a:t>
            </a:r>
          </a:p>
        </p:txBody>
      </p:sp>
      <p:sp>
        <p:nvSpPr>
          <p:cNvPr id="4" name="TextBox 3">
            <a:extLst>
              <a:ext uri="{FF2B5EF4-FFF2-40B4-BE49-F238E27FC236}">
                <a16:creationId xmlns:a16="http://schemas.microsoft.com/office/drawing/2014/main" id="{DACC7554-EA75-4275-9AA8-AFCEF7AB0C38}"/>
              </a:ext>
            </a:extLst>
          </p:cNvPr>
          <p:cNvSpPr txBox="1"/>
          <p:nvPr/>
        </p:nvSpPr>
        <p:spPr>
          <a:xfrm>
            <a:off x="8393084" y="152400"/>
            <a:ext cx="762000" cy="253916"/>
          </a:xfrm>
          <a:prstGeom prst="rect">
            <a:avLst/>
          </a:prstGeom>
          <a:noFill/>
        </p:spPr>
        <p:txBody>
          <a:bodyPr wrap="square" rtlCol="0">
            <a:spAutoFit/>
          </a:bodyPr>
          <a:lstStyle/>
          <a:p>
            <a:r>
              <a:rPr lang="en-US" sz="1050" dirty="0"/>
              <a:t>14-83</a:t>
            </a:r>
          </a:p>
        </p:txBody>
      </p:sp>
      <p:pic>
        <p:nvPicPr>
          <p:cNvPr id="5" name="Picture 3">
            <a:extLst>
              <a:ext uri="{FF2B5EF4-FFF2-40B4-BE49-F238E27FC236}">
                <a16:creationId xmlns:a16="http://schemas.microsoft.com/office/drawing/2014/main" id="{BDD8C450-03EE-4F59-AFA2-E0BEC15668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914400" y="2438400"/>
            <a:ext cx="7239000" cy="1981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a:solidFill>
                <a:srgbClr val="FFFFFF"/>
              </a:solidFill>
              <a:latin typeface="Calibri" charset="0"/>
              <a:ea typeface="MS PGothic" charset="0"/>
              <a:cs typeface="MS PGothic" charset="0"/>
            </a:endParaRPr>
          </a:p>
        </p:txBody>
      </p:sp>
      <p:sp>
        <p:nvSpPr>
          <p:cNvPr id="17510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Simple Rate of Return Method</a:t>
            </a:r>
            <a:r>
              <a:rPr lang="en-US" altLang="en-US" baseline="0" dirty="0">
                <a:solidFill>
                  <a:schemeClr val="tx1">
                    <a:lumMod val="75000"/>
                    <a:lumOff val="25000"/>
                  </a:schemeClr>
                </a:solidFill>
                <a:ea typeface="MS PGothic" charset="-128"/>
                <a:cs typeface="ＭＳ Ｐゴシック" charset="-128"/>
              </a:rPr>
              <a:t> –</a:t>
            </a:r>
            <a:r>
              <a:rPr lang="en-US" altLang="en-US" dirty="0">
                <a:solidFill>
                  <a:schemeClr val="tx1">
                    <a:lumMod val="75000"/>
                    <a:lumOff val="25000"/>
                  </a:schemeClr>
                </a:solidFill>
                <a:ea typeface="MS PGothic" charset="-128"/>
              </a:rPr>
              <a:t> Part 3</a:t>
            </a:r>
            <a:endParaRPr lang="en-US" altLang="en-US" dirty="0">
              <a:solidFill>
                <a:schemeClr val="tx1">
                  <a:lumMod val="75000"/>
                  <a:lumOff val="25000"/>
                </a:schemeClr>
              </a:solidFill>
              <a:ea typeface="MS PGothic" charset="-128"/>
              <a:cs typeface="+mj-cs"/>
            </a:endParaRPr>
          </a:p>
        </p:txBody>
      </p:sp>
      <p:sp>
        <p:nvSpPr>
          <p:cNvPr id="185347" name="Rectangle 3"/>
          <p:cNvSpPr>
            <a:spLocks noChangeArrowheads="1"/>
          </p:cNvSpPr>
          <p:nvPr/>
        </p:nvSpPr>
        <p:spPr bwMode="auto">
          <a:xfrm>
            <a:off x="1219200" y="2895600"/>
            <a:ext cx="2286000" cy="942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spAutoFit/>
          </a:bodyPr>
          <a:lstStyle/>
          <a:p>
            <a:pPr eaLnBrk="1" hangingPunct="1"/>
            <a:r>
              <a:rPr lang="en-US" sz="2800" b="1">
                <a:solidFill>
                  <a:srgbClr val="0000FF"/>
                </a:solidFill>
              </a:rPr>
              <a:t>Simple rate</a:t>
            </a:r>
          </a:p>
          <a:p>
            <a:pPr eaLnBrk="1" hangingPunct="1"/>
            <a:r>
              <a:rPr lang="en-US" sz="2800" b="1">
                <a:solidFill>
                  <a:srgbClr val="0000FF"/>
                </a:solidFill>
              </a:rPr>
              <a:t>of return</a:t>
            </a:r>
          </a:p>
        </p:txBody>
      </p:sp>
      <p:sp>
        <p:nvSpPr>
          <p:cNvPr id="185348" name="Rectangle 4"/>
          <p:cNvSpPr>
            <a:spLocks noChangeArrowheads="1"/>
          </p:cNvSpPr>
          <p:nvPr/>
        </p:nvSpPr>
        <p:spPr bwMode="auto">
          <a:xfrm>
            <a:off x="4267200" y="2895600"/>
            <a:ext cx="2057400" cy="942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90488" tIns="44450" rIns="90488" bIns="44450">
            <a:spAutoFit/>
          </a:bodyPr>
          <a:lstStyle/>
          <a:p>
            <a:pPr eaLnBrk="1" hangingPunct="1"/>
            <a:r>
              <a:rPr lang="en-US" sz="2400" b="1" u="sng" dirty="0">
                <a:solidFill>
                  <a:srgbClr val="0000FF"/>
                </a:solidFill>
              </a:rPr>
              <a:t> </a:t>
            </a:r>
            <a:r>
              <a:rPr lang="en-US" sz="2800" b="1" u="sng" dirty="0">
                <a:solidFill>
                  <a:srgbClr val="0000FF"/>
                </a:solidFill>
              </a:rPr>
              <a:t>$35,000   </a:t>
            </a:r>
          </a:p>
          <a:p>
            <a:pPr eaLnBrk="1" hangingPunct="1"/>
            <a:r>
              <a:rPr lang="en-US" sz="2800" b="1" dirty="0">
                <a:solidFill>
                  <a:srgbClr val="0000FF"/>
                </a:solidFill>
              </a:rPr>
              <a:t>$140,000</a:t>
            </a:r>
          </a:p>
        </p:txBody>
      </p:sp>
      <p:sp>
        <p:nvSpPr>
          <p:cNvPr id="185349" name="Rectangle 5"/>
          <p:cNvSpPr>
            <a:spLocks noChangeArrowheads="1"/>
          </p:cNvSpPr>
          <p:nvPr/>
        </p:nvSpPr>
        <p:spPr bwMode="auto">
          <a:xfrm>
            <a:off x="6172200" y="3124200"/>
            <a:ext cx="1481138"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400" b="1">
                <a:solidFill>
                  <a:srgbClr val="800000"/>
                </a:solidFill>
              </a:rPr>
              <a:t>  </a:t>
            </a:r>
            <a:r>
              <a:rPr lang="en-US" sz="2800" b="1">
                <a:solidFill>
                  <a:srgbClr val="800000"/>
                </a:solidFill>
              </a:rPr>
              <a:t>=  25%</a:t>
            </a:r>
          </a:p>
        </p:txBody>
      </p:sp>
      <p:sp>
        <p:nvSpPr>
          <p:cNvPr id="185350" name="Rectangle 6"/>
          <p:cNvSpPr>
            <a:spLocks noChangeArrowheads="1"/>
          </p:cNvSpPr>
          <p:nvPr/>
        </p:nvSpPr>
        <p:spPr bwMode="auto">
          <a:xfrm>
            <a:off x="3657600" y="3124200"/>
            <a:ext cx="392113"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eaLnBrk="1" hangingPunct="1"/>
            <a:r>
              <a:rPr lang="en-US" sz="2800" b="1">
                <a:solidFill>
                  <a:srgbClr val="0000FF"/>
                </a:solidFill>
              </a:rPr>
              <a:t>=</a:t>
            </a:r>
          </a:p>
        </p:txBody>
      </p:sp>
      <p:sp>
        <p:nvSpPr>
          <p:cNvPr id="8" name="TextBox 7">
            <a:extLst>
              <a:ext uri="{FF2B5EF4-FFF2-40B4-BE49-F238E27FC236}">
                <a16:creationId xmlns:a16="http://schemas.microsoft.com/office/drawing/2014/main" id="{871D2F28-9055-46FA-95A8-CAB4C310DF1F}"/>
              </a:ext>
            </a:extLst>
          </p:cNvPr>
          <p:cNvSpPr txBox="1"/>
          <p:nvPr/>
        </p:nvSpPr>
        <p:spPr>
          <a:xfrm>
            <a:off x="8393084" y="152400"/>
            <a:ext cx="762000" cy="253916"/>
          </a:xfrm>
          <a:prstGeom prst="rect">
            <a:avLst/>
          </a:prstGeom>
          <a:noFill/>
        </p:spPr>
        <p:txBody>
          <a:bodyPr wrap="square" rtlCol="0">
            <a:spAutoFit/>
          </a:bodyPr>
          <a:lstStyle/>
          <a:p>
            <a:r>
              <a:rPr lang="en-US" sz="1050" dirty="0"/>
              <a:t>14-84</a:t>
            </a:r>
          </a:p>
        </p:txBody>
      </p:sp>
      <p:pic>
        <p:nvPicPr>
          <p:cNvPr id="10" name="Picture 3">
            <a:extLst>
              <a:ext uri="{FF2B5EF4-FFF2-40B4-BE49-F238E27FC236}">
                <a16:creationId xmlns:a16="http://schemas.microsoft.com/office/drawing/2014/main" id="{46E1FC26-46F6-4F8F-9EF7-A64DB56AD71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zoom/>
  </p:transition>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7153" name="Rectangle 2"/>
          <p:cNvSpPr>
            <a:spLocks noGrp="1" noChangeArrowheads="1"/>
          </p:cNvSpPr>
          <p:nvPr>
            <p:ph type="title"/>
          </p:nvPr>
        </p:nvSpPr>
        <p:spPr/>
        <p:txBody>
          <a:bodyPr wrap="square" numCol="1" anchorCtr="0" compatLnSpc="1">
            <a:prstTxWarp prst="textNoShape">
              <a:avLst/>
            </a:prstTxWarp>
          </a:bodyPr>
          <a:lstStyle/>
          <a:p>
            <a:pPr eaLnBrk="1" hangingPunct="1">
              <a:defRPr/>
            </a:pPr>
            <a:r>
              <a:rPr lang="en-US" sz="3600" dirty="0">
                <a:ea typeface="MS PGothic" charset="0"/>
                <a:cs typeface="MS PGothic" charset="0"/>
              </a:rPr>
              <a:t>Criticism of the Simple Rate of Return</a:t>
            </a:r>
          </a:p>
        </p:txBody>
      </p:sp>
      <p:sp>
        <p:nvSpPr>
          <p:cNvPr id="187394" name="Rectangle 10"/>
          <p:cNvSpPr>
            <a:spLocks noChangeArrowheads="1"/>
          </p:cNvSpPr>
          <p:nvPr/>
        </p:nvSpPr>
        <p:spPr bwMode="auto">
          <a:xfrm>
            <a:off x="1931988" y="2536825"/>
            <a:ext cx="184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algn="ctr" eaLnBrk="1" hangingPunct="1"/>
            <a:endParaRPr lang="en-US" sz="2400" b="1">
              <a:solidFill>
                <a:srgbClr val="FC0128"/>
              </a:solidFill>
            </a:endParaRPr>
          </a:p>
        </p:txBody>
      </p:sp>
      <p:sp>
        <p:nvSpPr>
          <p:cNvPr id="12" name="Rectangle 5"/>
          <p:cNvSpPr>
            <a:spLocks noChangeArrowheads="1"/>
          </p:cNvSpPr>
          <p:nvPr/>
        </p:nvSpPr>
        <p:spPr bwMode="auto">
          <a:xfrm>
            <a:off x="6019800" y="3886200"/>
            <a:ext cx="2590800" cy="458788"/>
          </a:xfrm>
          <a:prstGeom prst="rect">
            <a:avLst/>
          </a:prstGeom>
          <a:noFill/>
          <a:ln w="12700">
            <a:noFill/>
            <a:miter lim="800000"/>
            <a:headEnd/>
            <a:tailEnd/>
          </a:ln>
          <a:effectLst/>
        </p:spPr>
        <p:txBody>
          <a:bodyPr lIns="90488" tIns="44450" rIns="90488" bIns="44450">
            <a:spAutoFit/>
          </a:bodyPr>
          <a:lstStyle/>
          <a:p>
            <a:pPr algn="ctr" eaLnBrk="1" hangingPunct="1"/>
            <a:endParaRPr lang="en-US" sz="2400" b="1">
              <a:effectLst>
                <a:outerShdw blurRad="38100" dist="38100" dir="2700000" algn="tl">
                  <a:srgbClr val="DDDDDD"/>
                </a:outerShdw>
              </a:effectLst>
            </a:endParaRPr>
          </a:p>
        </p:txBody>
      </p:sp>
      <p:graphicFrame>
        <p:nvGraphicFramePr>
          <p:cNvPr id="2" name="Diagram 1"/>
          <p:cNvGraphicFramePr/>
          <p:nvPr/>
        </p:nvGraphicFramePr>
        <p:xfrm>
          <a:off x="1371600" y="2339907"/>
          <a:ext cx="6248400" cy="3551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7397" name="Rectangle 2"/>
          <p:cNvSpPr>
            <a:spLocks noChangeArrowheads="1"/>
          </p:cNvSpPr>
          <p:nvPr/>
        </p:nvSpPr>
        <p:spPr bwMode="auto">
          <a:xfrm>
            <a:off x="228600" y="1828800"/>
            <a:ext cx="8686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r>
              <a:rPr lang="en-US" sz="2400" b="1" dirty="0">
                <a:solidFill>
                  <a:srgbClr val="FC0128"/>
                </a:solidFill>
              </a:rPr>
              <a:t>Shortcomings</a:t>
            </a:r>
          </a:p>
        </p:txBody>
      </p:sp>
      <p:sp>
        <p:nvSpPr>
          <p:cNvPr id="7" name="TextBox 6">
            <a:extLst>
              <a:ext uri="{FF2B5EF4-FFF2-40B4-BE49-F238E27FC236}">
                <a16:creationId xmlns:a16="http://schemas.microsoft.com/office/drawing/2014/main" id="{824C1673-9B16-4F8A-825C-7E9F48686CB3}"/>
              </a:ext>
            </a:extLst>
          </p:cNvPr>
          <p:cNvSpPr txBox="1"/>
          <p:nvPr/>
        </p:nvSpPr>
        <p:spPr>
          <a:xfrm>
            <a:off x="8393084" y="152400"/>
            <a:ext cx="762000" cy="253916"/>
          </a:xfrm>
          <a:prstGeom prst="rect">
            <a:avLst/>
          </a:prstGeom>
          <a:noFill/>
        </p:spPr>
        <p:txBody>
          <a:bodyPr wrap="square" rtlCol="0">
            <a:spAutoFit/>
          </a:bodyPr>
          <a:lstStyle/>
          <a:p>
            <a:r>
              <a:rPr lang="en-US" sz="1050" dirty="0"/>
              <a:t>14-85</a:t>
            </a:r>
          </a:p>
        </p:txBody>
      </p:sp>
      <p:pic>
        <p:nvPicPr>
          <p:cNvPr id="8" name="Picture 3">
            <a:extLst>
              <a:ext uri="{FF2B5EF4-FFF2-40B4-BE49-F238E27FC236}">
                <a16:creationId xmlns:a16="http://schemas.microsoft.com/office/drawing/2014/main" id="{BD680428-DA09-4C5D-B86F-2911BEC29ABA}"/>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dirty="0">
                <a:solidFill>
                  <a:schemeClr val="tx1">
                    <a:lumMod val="75000"/>
                    <a:lumOff val="25000"/>
                  </a:schemeClr>
                </a:solidFill>
                <a:ea typeface="ＭＳ Ｐゴシック" charset="-128"/>
              </a:rPr>
              <a:t>Behavioral Implications of the Simple Rate of Return</a:t>
            </a:r>
          </a:p>
        </p:txBody>
      </p:sp>
      <p:sp>
        <p:nvSpPr>
          <p:cNvPr id="5" name="Rectangle 4"/>
          <p:cNvSpPr/>
          <p:nvPr/>
        </p:nvSpPr>
        <p:spPr>
          <a:xfrm>
            <a:off x="1752600" y="1905000"/>
            <a:ext cx="5692775" cy="3539431"/>
          </a:xfrm>
          <a:prstGeom prst="rect">
            <a:avLst/>
          </a:prstGeom>
          <a:solidFill>
            <a:schemeClr val="bg1">
              <a:lumMod val="85000"/>
            </a:schemeClr>
          </a:solidFill>
          <a:ln>
            <a:solidFill>
              <a:schemeClr val="tx1"/>
            </a:solidFill>
          </a:ln>
        </p:spPr>
        <p:txBody>
          <a:bodyPr wrap="square">
            <a:spAutoFit/>
          </a:bodyPr>
          <a:lstStyle/>
          <a:p>
            <a:pPr algn="ctr" eaLnBrk="1" hangingPunct="1"/>
            <a:r>
              <a:rPr lang="en-US" sz="2800" dirty="0"/>
              <a:t>When investment center managers are evaluated using return on investment (ROI), a project</a:t>
            </a:r>
            <a:r>
              <a:rPr lang="ja-JP" altLang="en-US" sz="2800" dirty="0"/>
              <a:t>’</a:t>
            </a:r>
            <a:r>
              <a:rPr lang="en-US" altLang="ja-JP" sz="2800" dirty="0"/>
              <a:t>s simple rate of return may motivate them to bypass investment opportunities that earn positive net present values.</a:t>
            </a:r>
            <a:endParaRPr lang="en-US" sz="2800" dirty="0"/>
          </a:p>
        </p:txBody>
      </p:sp>
      <p:sp>
        <p:nvSpPr>
          <p:cNvPr id="4" name="TextBox 3">
            <a:extLst>
              <a:ext uri="{FF2B5EF4-FFF2-40B4-BE49-F238E27FC236}">
                <a16:creationId xmlns:a16="http://schemas.microsoft.com/office/drawing/2014/main" id="{88091508-758D-4596-A140-75C6CFA90C72}"/>
              </a:ext>
            </a:extLst>
          </p:cNvPr>
          <p:cNvSpPr txBox="1"/>
          <p:nvPr/>
        </p:nvSpPr>
        <p:spPr>
          <a:xfrm>
            <a:off x="8393084" y="152400"/>
            <a:ext cx="762000" cy="253916"/>
          </a:xfrm>
          <a:prstGeom prst="rect">
            <a:avLst/>
          </a:prstGeom>
          <a:noFill/>
        </p:spPr>
        <p:txBody>
          <a:bodyPr wrap="square" rtlCol="0">
            <a:spAutoFit/>
          </a:bodyPr>
          <a:lstStyle/>
          <a:p>
            <a:r>
              <a:rPr lang="en-US" sz="1050" dirty="0"/>
              <a:t>14-86</a:t>
            </a:r>
          </a:p>
        </p:txBody>
      </p:sp>
      <p:pic>
        <p:nvPicPr>
          <p:cNvPr id="6" name="Picture 3">
            <a:extLst>
              <a:ext uri="{FF2B5EF4-FFF2-40B4-BE49-F238E27FC236}">
                <a16:creationId xmlns:a16="http://schemas.microsoft.com/office/drawing/2014/main" id="{B34598C1-4EE8-4764-84DD-AA177E247B2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dir="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p:cNvSpPr>
            <a:spLocks noGrp="1" noChangeArrowheads="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Postaudit of Investment Projects</a:t>
            </a:r>
          </a:p>
        </p:txBody>
      </p:sp>
      <p:sp>
        <p:nvSpPr>
          <p:cNvPr id="7" name="TextBox 6"/>
          <p:cNvSpPr txBox="1"/>
          <p:nvPr/>
        </p:nvSpPr>
        <p:spPr>
          <a:xfrm>
            <a:off x="2019300" y="2209800"/>
            <a:ext cx="5448300" cy="2554288"/>
          </a:xfrm>
          <a:prstGeom prst="rect">
            <a:avLst/>
          </a:prstGeom>
          <a:solidFill>
            <a:schemeClr val="accent1">
              <a:lumMod val="20000"/>
              <a:lumOff val="80000"/>
            </a:schemeClr>
          </a:solidFill>
          <a:ln>
            <a:solidFill>
              <a:schemeClr val="accent6">
                <a:lumMod val="50000"/>
              </a:schemeClr>
            </a:solidFill>
          </a:ln>
        </p:spPr>
        <p:txBody>
          <a:bodyPr wrap="square">
            <a:spAutoFit/>
          </a:bodyPr>
          <a:lstStyle/>
          <a:p>
            <a:pPr algn="ctr" eaLnBrk="1" hangingPunct="1">
              <a:defRPr/>
            </a:pPr>
            <a:r>
              <a:rPr lang="en-US" sz="3200" dirty="0">
                <a:ea typeface="ＭＳ Ｐゴシック" pitchFamily="34" charset="-128"/>
                <a:cs typeface="+mn-cs"/>
              </a:rPr>
              <a:t>A </a:t>
            </a:r>
            <a:r>
              <a:rPr lang="en-US" sz="3200" dirty="0">
                <a:solidFill>
                  <a:srgbClr val="FF0000"/>
                </a:solidFill>
                <a:ea typeface="ＭＳ Ｐゴシック" pitchFamily="34" charset="-128"/>
                <a:cs typeface="+mn-cs"/>
              </a:rPr>
              <a:t>postaudit</a:t>
            </a:r>
            <a:r>
              <a:rPr lang="en-US" sz="3200" dirty="0">
                <a:ea typeface="ＭＳ Ｐゴシック" pitchFamily="34" charset="-128"/>
                <a:cs typeface="+mn-cs"/>
              </a:rPr>
              <a:t> is a follow-up after the project has been completed to see whether or not expected results were actually realized.</a:t>
            </a:r>
          </a:p>
        </p:txBody>
      </p:sp>
      <p:sp>
        <p:nvSpPr>
          <p:cNvPr id="4" name="TextBox 3">
            <a:extLst>
              <a:ext uri="{FF2B5EF4-FFF2-40B4-BE49-F238E27FC236}">
                <a16:creationId xmlns:a16="http://schemas.microsoft.com/office/drawing/2014/main" id="{ED365406-53CF-4A49-9DD9-B3AAF784B5AB}"/>
              </a:ext>
            </a:extLst>
          </p:cNvPr>
          <p:cNvSpPr txBox="1"/>
          <p:nvPr/>
        </p:nvSpPr>
        <p:spPr>
          <a:xfrm>
            <a:off x="8393084" y="152400"/>
            <a:ext cx="762000" cy="253916"/>
          </a:xfrm>
          <a:prstGeom prst="rect">
            <a:avLst/>
          </a:prstGeom>
          <a:noFill/>
        </p:spPr>
        <p:txBody>
          <a:bodyPr wrap="square" rtlCol="0">
            <a:spAutoFit/>
          </a:bodyPr>
          <a:lstStyle/>
          <a:p>
            <a:r>
              <a:rPr lang="en-US" sz="1050" dirty="0"/>
              <a:t>14-87</a:t>
            </a:r>
          </a:p>
        </p:txBody>
      </p:sp>
      <p:pic>
        <p:nvPicPr>
          <p:cNvPr id="5" name="Picture 3">
            <a:extLst>
              <a:ext uri="{FF2B5EF4-FFF2-40B4-BE49-F238E27FC236}">
                <a16:creationId xmlns:a16="http://schemas.microsoft.com/office/drawing/2014/main" id="{18BC602B-EECC-4716-94A3-A2F59E54D86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hecker dir="ver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p:cNvSpPr>
            <a:spLocks noGrp="1" noChangeArrowheads="1"/>
          </p:cNvSpPr>
          <p:nvPr>
            <p:ph type="title"/>
          </p:nvPr>
        </p:nvSpPr>
        <p:spPr/>
        <p:txBody>
          <a:bodyPr lIns="90488" tIns="44450" rIns="90488" bIns="44450"/>
          <a:lstStyle/>
          <a:p>
            <a:pPr eaLnBrk="1" fontAlgn="auto" hangingPunct="1">
              <a:spcAft>
                <a:spcPts val="0"/>
              </a:spcAft>
              <a:defRPr/>
            </a:pPr>
            <a:r>
              <a:rPr lang="en-US" altLang="en-US" dirty="0">
                <a:solidFill>
                  <a:schemeClr val="tx1">
                    <a:lumMod val="75000"/>
                    <a:lumOff val="25000"/>
                  </a:schemeClr>
                </a:solidFill>
                <a:ea typeface="MS PGothic" charset="-128"/>
                <a:cs typeface="+mj-cs"/>
              </a:rPr>
              <a:t>End of Chapter 14</a:t>
            </a:r>
          </a:p>
        </p:txBody>
      </p:sp>
      <p:graphicFrame>
        <p:nvGraphicFramePr>
          <p:cNvPr id="2" name="Diagram 1"/>
          <p:cNvGraphicFramePr/>
          <p:nvPr/>
        </p:nvGraphicFramePr>
        <p:xfrm>
          <a:off x="1524000" y="2032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FE32EE0-96DC-4D51-8DBE-CFBF30917FBD}"/>
              </a:ext>
            </a:extLst>
          </p:cNvPr>
          <p:cNvSpPr txBox="1"/>
          <p:nvPr/>
        </p:nvSpPr>
        <p:spPr>
          <a:xfrm>
            <a:off x="8393084" y="152400"/>
            <a:ext cx="762000" cy="253916"/>
          </a:xfrm>
          <a:prstGeom prst="rect">
            <a:avLst/>
          </a:prstGeom>
          <a:noFill/>
        </p:spPr>
        <p:txBody>
          <a:bodyPr wrap="square" rtlCol="0">
            <a:spAutoFit/>
          </a:bodyPr>
          <a:lstStyle/>
          <a:p>
            <a:r>
              <a:rPr lang="en-US" sz="1050" dirty="0"/>
              <a:t>14-88</a:t>
            </a:r>
          </a:p>
        </p:txBody>
      </p:sp>
      <p:pic>
        <p:nvPicPr>
          <p:cNvPr id="5" name="Picture 3">
            <a:extLst>
              <a:ext uri="{FF2B5EF4-FFF2-40B4-BE49-F238E27FC236}">
                <a16:creationId xmlns:a16="http://schemas.microsoft.com/office/drawing/2014/main" id="{DA8A807E-020C-430E-BC23-DD1F4494188F}"/>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trips dir="rd"/>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Title 3"/>
          <p:cNvSpPr>
            <a:spLocks noGrp="1"/>
          </p:cNvSpPr>
          <p:nvPr>
            <p:ph type="title"/>
          </p:nvPr>
        </p:nvSpPr>
        <p:spPr/>
        <p:txBody>
          <a:bodyPr/>
          <a:lstStyle/>
          <a:p>
            <a:pPr eaLnBrk="1" fontAlgn="auto" hangingPunct="1">
              <a:spcAft>
                <a:spcPts val="0"/>
              </a:spcAft>
              <a:defRPr/>
            </a:pPr>
            <a:r>
              <a:rPr lang="en-US" altLang="en-US" dirty="0">
                <a:solidFill>
                  <a:schemeClr val="tx1">
                    <a:lumMod val="75000"/>
                    <a:lumOff val="25000"/>
                  </a:schemeClr>
                </a:solidFill>
                <a:ea typeface="MS PGothic" charset="-128"/>
                <a:cs typeface="+mj-cs"/>
              </a:rPr>
              <a:t>Learning Objective 1</a:t>
            </a:r>
          </a:p>
        </p:txBody>
      </p:sp>
      <p:sp>
        <p:nvSpPr>
          <p:cNvPr id="6" name="Text Box 13"/>
          <p:cNvSpPr txBox="1">
            <a:spLocks noChangeArrowheads="1"/>
          </p:cNvSpPr>
          <p:nvPr/>
        </p:nvSpPr>
        <p:spPr bwMode="auto">
          <a:xfrm>
            <a:off x="1905000" y="2605088"/>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eaLnBrk="1" hangingPunct="1">
              <a:spcBef>
                <a:spcPct val="50000"/>
              </a:spcBef>
              <a:defRPr/>
            </a:pPr>
            <a:r>
              <a:rPr lang="en-US" sz="3400" b="1" dirty="0">
                <a:latin typeface="+mj-lt"/>
                <a:ea typeface="ＭＳ Ｐゴシック" pitchFamily="34" charset="-128"/>
                <a:cs typeface="+mn-cs"/>
              </a:rPr>
              <a:t>Determine the payback period for an investment.</a:t>
            </a:r>
          </a:p>
        </p:txBody>
      </p:sp>
      <p:sp>
        <p:nvSpPr>
          <p:cNvPr id="4" name="TextBox 3">
            <a:extLst>
              <a:ext uri="{FF2B5EF4-FFF2-40B4-BE49-F238E27FC236}">
                <a16:creationId xmlns:a16="http://schemas.microsoft.com/office/drawing/2014/main" id="{AEDAF5B6-8CE0-47B9-8DE4-EC8E8D8ED028}"/>
              </a:ext>
            </a:extLst>
          </p:cNvPr>
          <p:cNvSpPr txBox="1"/>
          <p:nvPr/>
        </p:nvSpPr>
        <p:spPr>
          <a:xfrm>
            <a:off x="8458200" y="152400"/>
            <a:ext cx="762000" cy="253916"/>
          </a:xfrm>
          <a:prstGeom prst="rect">
            <a:avLst/>
          </a:prstGeom>
          <a:noFill/>
        </p:spPr>
        <p:txBody>
          <a:bodyPr wrap="square" rtlCol="0">
            <a:spAutoFit/>
          </a:bodyPr>
          <a:lstStyle/>
          <a:p>
            <a:r>
              <a:rPr lang="en-US" sz="1050" dirty="0"/>
              <a:t>14-9</a:t>
            </a:r>
          </a:p>
        </p:txBody>
      </p:sp>
      <p:pic>
        <p:nvPicPr>
          <p:cNvPr id="5" name="Picture 3">
            <a:extLst>
              <a:ext uri="{FF2B5EF4-FFF2-40B4-BE49-F238E27FC236}">
                <a16:creationId xmlns:a16="http://schemas.microsoft.com/office/drawing/2014/main" id="{4A0933F7-E39E-4127-A768-63FA0D90882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6" y="6400800"/>
            <a:ext cx="91725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d"/>
  </p:transition>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0</TotalTime>
  <Words>3103</Words>
  <Application>Microsoft Office PowerPoint</Application>
  <PresentationFormat>On-screen Show (4:3)</PresentationFormat>
  <Paragraphs>463</Paragraphs>
  <Slides>88</Slides>
  <Notes>88</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88</vt:i4>
      </vt:variant>
    </vt:vector>
  </HeadingPairs>
  <TitlesOfParts>
    <vt:vector size="100" baseType="lpstr">
      <vt:lpstr>ＭＳ Ｐゴシック</vt:lpstr>
      <vt:lpstr>Arial</vt:lpstr>
      <vt:lpstr>Calibri</vt:lpstr>
      <vt:lpstr>Calibri Light</vt:lpstr>
      <vt:lpstr>Georgia</vt:lpstr>
      <vt:lpstr>Times</vt:lpstr>
      <vt:lpstr>Times New Roman</vt:lpstr>
      <vt:lpstr>Trebuchet MS</vt:lpstr>
      <vt:lpstr>Wingdings</vt:lpstr>
      <vt:lpstr>Retrospect</vt:lpstr>
      <vt:lpstr>1_Retrospect</vt:lpstr>
      <vt:lpstr>Worksheet</vt:lpstr>
      <vt:lpstr>Capital Budgeting Decisions</vt:lpstr>
      <vt:lpstr>Typical Capital Budgeting Decisions –  Part 1</vt:lpstr>
      <vt:lpstr>Typical Capital Budgeting Decisions –  Part 2</vt:lpstr>
      <vt:lpstr>Cash Flows versus Operating Income</vt:lpstr>
      <vt:lpstr>Typical Cash Outflows</vt:lpstr>
      <vt:lpstr>Typical Cash Inflows</vt:lpstr>
      <vt:lpstr>Time Value of Money – Part 1</vt:lpstr>
      <vt:lpstr>Time Value of Money – Part 2</vt:lpstr>
      <vt:lpstr>Learning Objective 1</vt:lpstr>
      <vt:lpstr>The Payback Method – Part 1</vt:lpstr>
      <vt:lpstr>The Payback Method – Part 2</vt:lpstr>
      <vt:lpstr>The Payback Method – Part 3</vt:lpstr>
      <vt:lpstr>The Payback Method, Part 4</vt:lpstr>
      <vt:lpstr>Quick Check 1</vt:lpstr>
      <vt:lpstr>Quick Check 1a</vt:lpstr>
      <vt:lpstr>Evaluation of the Payback Method – Part 1</vt:lpstr>
      <vt:lpstr>Evaluation of the Payback Method – Part 2</vt:lpstr>
      <vt:lpstr>Payback and Uneven Cash Flows – Part 1</vt:lpstr>
      <vt:lpstr>Payback and Uneven Cash Flows – Part 2</vt:lpstr>
      <vt:lpstr>Learning Objective 2</vt:lpstr>
      <vt:lpstr>The Net Present Value Method – Part 1</vt:lpstr>
      <vt:lpstr>The Net Present Value Method – Part 2</vt:lpstr>
      <vt:lpstr>The Net Present Value Method – Part 3</vt:lpstr>
      <vt:lpstr>The Net Present Value Method – Part 4</vt:lpstr>
      <vt:lpstr>The Net Present Value Method – Part 5</vt:lpstr>
      <vt:lpstr>The Net Present Value Method – Part 6</vt:lpstr>
      <vt:lpstr>The Net Present Value Method – Part 7</vt:lpstr>
      <vt:lpstr>The Net Present Value Method – Part 8</vt:lpstr>
      <vt:lpstr>The Net Present Value Method – Part 9</vt:lpstr>
      <vt:lpstr>The Net Present Value Method – Part 10</vt:lpstr>
      <vt:lpstr>Quick Check 2</vt:lpstr>
      <vt:lpstr>Quick Check 2a</vt:lpstr>
      <vt:lpstr>Quick Check 2b</vt:lpstr>
      <vt:lpstr>The Net Present Value Method – Part 11</vt:lpstr>
      <vt:lpstr>The Net Present Value Method – Part 12</vt:lpstr>
      <vt:lpstr>The Net Present Value Method – Part 13</vt:lpstr>
      <vt:lpstr>The Net Present Value Method – Part 14</vt:lpstr>
      <vt:lpstr>The Net Present Value Method – Part 15</vt:lpstr>
      <vt:lpstr>The Net Present Value Method – Part 16</vt:lpstr>
      <vt:lpstr>The Net Present Value Method – Part 17</vt:lpstr>
      <vt:lpstr>The Net Present Value Method – Part 18</vt:lpstr>
      <vt:lpstr>The Net Present Value Method – Part 19</vt:lpstr>
      <vt:lpstr>Choosing a Discount Rate</vt:lpstr>
      <vt:lpstr>Recovery of the Original Investment – Part 1</vt:lpstr>
      <vt:lpstr>Recovery of the Original Investment – Part 2</vt:lpstr>
      <vt:lpstr>Recovery of the Original Investment – Part 3</vt:lpstr>
      <vt:lpstr>Recovery of the Original Investment – Part 4</vt:lpstr>
      <vt:lpstr>Learning Objective 3</vt:lpstr>
      <vt:lpstr>Internal Rate of Return Method – Part 1</vt:lpstr>
      <vt:lpstr>Internal Rate of Return Method – Part 2</vt:lpstr>
      <vt:lpstr>Internal Rate of Return Method – Part 3</vt:lpstr>
      <vt:lpstr>Internal Rate of Return Method – Part 4</vt:lpstr>
      <vt:lpstr>Internal Rate of Return Method – Part 5</vt:lpstr>
      <vt:lpstr>Internal Rate of Return Method – Part 6</vt:lpstr>
      <vt:lpstr>Quick Check 3</vt:lpstr>
      <vt:lpstr>Quick Check 3a</vt:lpstr>
      <vt:lpstr>Comparing the Net Present Value and Internal Rate of Return Methods – Part 1</vt:lpstr>
      <vt:lpstr>Comparing the Net Present Value and Internal Rate of Return Methods – Part 2</vt:lpstr>
      <vt:lpstr>Expanding the Net Present Value Method</vt:lpstr>
      <vt:lpstr>The Total-Cost Approach – Part 1</vt:lpstr>
      <vt:lpstr>The Total-Cost Approach – Part 2</vt:lpstr>
      <vt:lpstr>The Total-Cost Approach – Part 3</vt:lpstr>
      <vt:lpstr>The Total-Cost Approach – Part 4</vt:lpstr>
      <vt:lpstr>The Total-Cost Approach – Part 5</vt:lpstr>
      <vt:lpstr>The Total-Cost Approach – Part 6</vt:lpstr>
      <vt:lpstr>Least Cost Decisions – Part 1</vt:lpstr>
      <vt:lpstr>Least Cost Decisions – Part 2</vt:lpstr>
      <vt:lpstr>Least Cost Decisions – Part 3</vt:lpstr>
      <vt:lpstr>Least Cost Decisions – Part 4</vt:lpstr>
      <vt:lpstr>Least Cost Decisions – Part 5</vt:lpstr>
      <vt:lpstr>Learning Objective 4</vt:lpstr>
      <vt:lpstr>Uncertain Cash Flows – Example – Part 1</vt:lpstr>
      <vt:lpstr>Uncertain Cash Flows – Example – Part 2</vt:lpstr>
      <vt:lpstr>Quick Check 4</vt:lpstr>
      <vt:lpstr>Quick Check 4a</vt:lpstr>
      <vt:lpstr>Learning Objective 5</vt:lpstr>
      <vt:lpstr>Preference Decision – The Ranking of Investment Projects</vt:lpstr>
      <vt:lpstr>Internal Rate of Return Method</vt:lpstr>
      <vt:lpstr>Net Present Value Method</vt:lpstr>
      <vt:lpstr>Ranking Investment Projects</vt:lpstr>
      <vt:lpstr>Learning Objective 6</vt:lpstr>
      <vt:lpstr>Simple Rate of Return Method – Part 1</vt:lpstr>
      <vt:lpstr>Simple Rate of Return Method – Part 2</vt:lpstr>
      <vt:lpstr>Simple Rate of Return Method – Part 3</vt:lpstr>
      <vt:lpstr>Criticism of the Simple Rate of Return</vt:lpstr>
      <vt:lpstr>Behavioral Implications of the Simple Rate of Return</vt:lpstr>
      <vt:lpstr>Postaudit of Investment Projects</vt:lpstr>
      <vt:lpstr>End of Chapter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2020-01-15T18:13:24Z</dcterms:created>
  <dcterms:modified xsi:type="dcterms:W3CDTF">2020-01-15T18:14:14Z</dcterms:modified>
</cp:coreProperties>
</file>