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4371" r:id="rId1"/>
    <p:sldMasterId id="2147484668" r:id="rId2"/>
  </p:sldMasterIdLst>
  <p:notesMasterIdLst>
    <p:notesMasterId r:id="rId18"/>
  </p:notesMasterIdLst>
  <p:handoutMasterIdLst>
    <p:handoutMasterId r:id="rId19"/>
  </p:handoutMasterIdLst>
  <p:sldIdLst>
    <p:sldId id="401" r:id="rId3"/>
    <p:sldId id="403" r:id="rId4"/>
    <p:sldId id="404" r:id="rId5"/>
    <p:sldId id="405" r:id="rId6"/>
    <p:sldId id="406" r:id="rId7"/>
    <p:sldId id="407" r:id="rId8"/>
    <p:sldId id="408" r:id="rId9"/>
    <p:sldId id="409" r:id="rId10"/>
    <p:sldId id="410" r:id="rId11"/>
    <p:sldId id="411" r:id="rId12"/>
    <p:sldId id="412" r:id="rId13"/>
    <p:sldId id="413" r:id="rId14"/>
    <p:sldId id="414" r:id="rId15"/>
    <p:sldId id="415" r:id="rId16"/>
    <p:sldId id="400" r:id="rId1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ED3"/>
    <a:srgbClr val="777777"/>
    <a:srgbClr val="7B7B7B"/>
    <a:srgbClr val="7C7C7C"/>
    <a:srgbClr val="FFFF00"/>
    <a:srgbClr val="008000"/>
    <a:srgbClr val="B8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6" autoAdjust="0"/>
    <p:restoredTop sz="86425" autoAdjust="0"/>
  </p:normalViewPr>
  <p:slideViewPr>
    <p:cSldViewPr>
      <p:cViewPr varScale="1">
        <p:scale>
          <a:sx n="73" d="100"/>
          <a:sy n="73" d="100"/>
        </p:scale>
        <p:origin x="63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576"/>
    </p:cViewPr>
  </p:sorterViewPr>
  <p:notesViewPr>
    <p:cSldViewPr>
      <p:cViewPr varScale="1">
        <p:scale>
          <a:sx n="71" d="100"/>
          <a:sy n="71" d="100"/>
        </p:scale>
        <p:origin x="1050" y="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83CBA5-4016-4EB2-B74E-323245972DF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F64A1BA-6A2A-4A6F-8B29-CF6C0584D4B6}">
      <dgm:prSet phldrT="[Text]"/>
      <dgm:spPr/>
      <dgm:t>
        <a:bodyPr/>
        <a:lstStyle/>
        <a:p>
          <a:r>
            <a:rPr lang="en-US" dirty="0"/>
            <a:t> </a:t>
          </a:r>
        </a:p>
      </dgm:t>
    </dgm:pt>
    <dgm:pt modelId="{05A51F33-9E48-46BD-8952-D4A8F1EBE03A}" type="parTrans" cxnId="{8A8AD105-0E23-4929-A324-D7FD4CC439C3}">
      <dgm:prSet/>
      <dgm:spPr/>
      <dgm:t>
        <a:bodyPr/>
        <a:lstStyle/>
        <a:p>
          <a:endParaRPr lang="en-US"/>
        </a:p>
      </dgm:t>
    </dgm:pt>
    <dgm:pt modelId="{19E47A94-5F11-499C-942A-498F50208B73}" type="sibTrans" cxnId="{8A8AD105-0E23-4929-A324-D7FD4CC439C3}">
      <dgm:prSet/>
      <dgm:spPr/>
      <dgm:t>
        <a:bodyPr/>
        <a:lstStyle/>
        <a:p>
          <a:endParaRPr lang="en-US"/>
        </a:p>
      </dgm:t>
    </dgm:pt>
    <dgm:pt modelId="{231422AA-AD17-4261-AEE0-FF31DC47F6B0}">
      <dgm:prSet phldrT="[Text]"/>
      <dgm:spPr/>
      <dgm:t>
        <a:bodyPr/>
        <a:lstStyle/>
        <a:p>
          <a:r>
            <a:rPr lang="en-US" dirty="0"/>
            <a:t>A company’s </a:t>
          </a:r>
          <a:r>
            <a:rPr lang="en-US" b="1" dirty="0"/>
            <a:t>net income for financial reporting purposes equals its taxable income</a:t>
          </a:r>
          <a:r>
            <a:rPr lang="en-US" dirty="0"/>
            <a:t>.</a:t>
          </a:r>
        </a:p>
      </dgm:t>
    </dgm:pt>
    <dgm:pt modelId="{3DF567C4-B902-40D4-9A12-2AA712084B8E}" type="parTrans" cxnId="{225EF603-03D6-4123-B649-CA61FD3F9FB6}">
      <dgm:prSet/>
      <dgm:spPr/>
      <dgm:t>
        <a:bodyPr/>
        <a:lstStyle/>
        <a:p>
          <a:endParaRPr lang="en-US"/>
        </a:p>
      </dgm:t>
    </dgm:pt>
    <dgm:pt modelId="{40140CC1-CCD0-45D8-831A-7635D49408E8}" type="sibTrans" cxnId="{225EF603-03D6-4123-B649-CA61FD3F9FB6}">
      <dgm:prSet/>
      <dgm:spPr/>
      <dgm:t>
        <a:bodyPr/>
        <a:lstStyle/>
        <a:p>
          <a:endParaRPr lang="en-US"/>
        </a:p>
      </dgm:t>
    </dgm:pt>
    <dgm:pt modelId="{4B718426-DA9B-44DC-AED4-58587BD82225}">
      <dgm:prSet phldrT="[Text]"/>
      <dgm:spPr/>
      <dgm:t>
        <a:bodyPr/>
        <a:lstStyle/>
        <a:p>
          <a:r>
            <a:rPr lang="en-US" dirty="0"/>
            <a:t> </a:t>
          </a:r>
        </a:p>
      </dgm:t>
    </dgm:pt>
    <dgm:pt modelId="{3B3BCA3F-6345-4140-B6F7-062E405A3D01}" type="parTrans" cxnId="{2E951CC6-9E1D-44AB-BBB6-BE0C88586697}">
      <dgm:prSet/>
      <dgm:spPr/>
      <dgm:t>
        <a:bodyPr/>
        <a:lstStyle/>
        <a:p>
          <a:endParaRPr lang="en-US"/>
        </a:p>
      </dgm:t>
    </dgm:pt>
    <dgm:pt modelId="{46B0D994-BA2D-45B8-8054-B866FABAFA93}" type="sibTrans" cxnId="{2E951CC6-9E1D-44AB-BBB6-BE0C88586697}">
      <dgm:prSet/>
      <dgm:spPr/>
      <dgm:t>
        <a:bodyPr/>
        <a:lstStyle/>
        <a:p>
          <a:endParaRPr lang="en-US"/>
        </a:p>
      </dgm:t>
    </dgm:pt>
    <dgm:pt modelId="{B9539CD4-92D0-473D-A635-2EBDBAED5DD8}">
      <dgm:prSet phldrT="[Text]"/>
      <dgm:spPr/>
      <dgm:t>
        <a:bodyPr/>
        <a:lstStyle/>
        <a:p>
          <a:r>
            <a:rPr lang="en-US" dirty="0"/>
            <a:t>The tax rate is a </a:t>
          </a:r>
          <a:r>
            <a:rPr lang="en-US" b="1" dirty="0"/>
            <a:t>flat percentage</a:t>
          </a:r>
          <a:r>
            <a:rPr lang="en-US" dirty="0"/>
            <a:t> of taxable income.</a:t>
          </a:r>
        </a:p>
      </dgm:t>
    </dgm:pt>
    <dgm:pt modelId="{95EB3C51-954D-4B4B-B8A9-19CAB847D905}" type="parTrans" cxnId="{6B260BF9-0ADD-467B-BE95-EA366B6A5B4F}">
      <dgm:prSet/>
      <dgm:spPr/>
      <dgm:t>
        <a:bodyPr/>
        <a:lstStyle/>
        <a:p>
          <a:endParaRPr lang="en-US"/>
        </a:p>
      </dgm:t>
    </dgm:pt>
    <dgm:pt modelId="{D8619F30-35CE-4FDF-A6F5-E611D6C9B948}" type="sibTrans" cxnId="{6B260BF9-0ADD-467B-BE95-EA366B6A5B4F}">
      <dgm:prSet/>
      <dgm:spPr/>
      <dgm:t>
        <a:bodyPr/>
        <a:lstStyle/>
        <a:p>
          <a:endParaRPr lang="en-US"/>
        </a:p>
      </dgm:t>
    </dgm:pt>
    <dgm:pt modelId="{7DF09AAC-B9F2-463F-AB11-1C117454EB9C}">
      <dgm:prSet phldrT="[Text]"/>
      <dgm:spPr/>
      <dgm:t>
        <a:bodyPr/>
        <a:lstStyle/>
        <a:p>
          <a:r>
            <a:rPr lang="en-US" dirty="0"/>
            <a:t> </a:t>
          </a:r>
        </a:p>
      </dgm:t>
    </dgm:pt>
    <dgm:pt modelId="{3F21C0BC-63D2-4E05-97AE-705204F1ABC0}" type="parTrans" cxnId="{74768EDF-1354-4725-9289-9C5C92023297}">
      <dgm:prSet/>
      <dgm:spPr/>
      <dgm:t>
        <a:bodyPr/>
        <a:lstStyle/>
        <a:p>
          <a:endParaRPr lang="en-US"/>
        </a:p>
      </dgm:t>
    </dgm:pt>
    <dgm:pt modelId="{4634C120-274D-4FD4-B1CC-A6DC09ACD3D9}" type="sibTrans" cxnId="{74768EDF-1354-4725-9289-9C5C92023297}">
      <dgm:prSet/>
      <dgm:spPr/>
      <dgm:t>
        <a:bodyPr/>
        <a:lstStyle/>
        <a:p>
          <a:endParaRPr lang="en-US"/>
        </a:p>
      </dgm:t>
    </dgm:pt>
    <dgm:pt modelId="{D70C939A-B3A6-42D2-92EB-87C928912283}">
      <dgm:prSet phldrT="[Text]"/>
      <dgm:spPr/>
      <dgm:t>
        <a:bodyPr/>
        <a:lstStyle/>
        <a:p>
          <a:r>
            <a:rPr lang="en-US" dirty="0"/>
            <a:t>A noncurrent asset’s useful life is </a:t>
          </a:r>
          <a:r>
            <a:rPr lang="en-US" b="1" dirty="0"/>
            <a:t>the same</a:t>
          </a:r>
          <a:r>
            <a:rPr lang="en-US" dirty="0"/>
            <a:t> for financial reporting and tax purposes.</a:t>
          </a:r>
        </a:p>
      </dgm:t>
    </dgm:pt>
    <dgm:pt modelId="{195E2407-EC47-49E2-BA88-372D603E5BA6}" type="parTrans" cxnId="{BF61F69B-5387-48F4-93BE-3B03BCAB8A99}">
      <dgm:prSet/>
      <dgm:spPr/>
      <dgm:t>
        <a:bodyPr/>
        <a:lstStyle/>
        <a:p>
          <a:endParaRPr lang="en-US"/>
        </a:p>
      </dgm:t>
    </dgm:pt>
    <dgm:pt modelId="{06C49CC8-6DF0-41A7-A959-B0E2373B55BB}" type="sibTrans" cxnId="{BF61F69B-5387-48F4-93BE-3B03BCAB8A99}">
      <dgm:prSet/>
      <dgm:spPr/>
      <dgm:t>
        <a:bodyPr/>
        <a:lstStyle/>
        <a:p>
          <a:endParaRPr lang="en-US"/>
        </a:p>
      </dgm:t>
    </dgm:pt>
    <dgm:pt modelId="{873A5ECD-B1ED-4118-849E-F7404373178D}" type="pres">
      <dgm:prSet presAssocID="{1683CBA5-4016-4EB2-B74E-323245972DF9}" presName="linearFlow" presStyleCnt="0">
        <dgm:presLayoutVars>
          <dgm:dir/>
          <dgm:animLvl val="lvl"/>
          <dgm:resizeHandles val="exact"/>
        </dgm:presLayoutVars>
      </dgm:prSet>
      <dgm:spPr/>
    </dgm:pt>
    <dgm:pt modelId="{5CB8C763-CC4C-4CC2-BA2B-6D7ADF617ACC}" type="pres">
      <dgm:prSet presAssocID="{EF64A1BA-6A2A-4A6F-8B29-CF6C0584D4B6}" presName="composite" presStyleCnt="0"/>
      <dgm:spPr/>
    </dgm:pt>
    <dgm:pt modelId="{AE72B805-00B7-4172-B55B-67BEF865BC47}" type="pres">
      <dgm:prSet presAssocID="{EF64A1BA-6A2A-4A6F-8B29-CF6C0584D4B6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2D49BA99-73A5-481E-9215-5C1C667E4E8D}" type="pres">
      <dgm:prSet presAssocID="{EF64A1BA-6A2A-4A6F-8B29-CF6C0584D4B6}" presName="descendantText" presStyleLbl="alignAcc1" presStyleIdx="0" presStyleCnt="3">
        <dgm:presLayoutVars>
          <dgm:bulletEnabled val="1"/>
        </dgm:presLayoutVars>
      </dgm:prSet>
      <dgm:spPr/>
    </dgm:pt>
    <dgm:pt modelId="{F82FF489-C3BD-411A-A0D6-E248BC30250D}" type="pres">
      <dgm:prSet presAssocID="{19E47A94-5F11-499C-942A-498F50208B73}" presName="sp" presStyleCnt="0"/>
      <dgm:spPr/>
    </dgm:pt>
    <dgm:pt modelId="{F502AA12-1691-45DE-88DA-8100D815D7B7}" type="pres">
      <dgm:prSet presAssocID="{4B718426-DA9B-44DC-AED4-58587BD82225}" presName="composite" presStyleCnt="0"/>
      <dgm:spPr/>
    </dgm:pt>
    <dgm:pt modelId="{53DE66C4-BB6F-4BDD-86B7-03DC5DAA79D8}" type="pres">
      <dgm:prSet presAssocID="{4B718426-DA9B-44DC-AED4-58587BD82225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FB0E18F7-85FB-428C-A877-2DCCF9E1E112}" type="pres">
      <dgm:prSet presAssocID="{4B718426-DA9B-44DC-AED4-58587BD82225}" presName="descendantText" presStyleLbl="alignAcc1" presStyleIdx="1" presStyleCnt="3">
        <dgm:presLayoutVars>
          <dgm:bulletEnabled val="1"/>
        </dgm:presLayoutVars>
      </dgm:prSet>
      <dgm:spPr/>
    </dgm:pt>
    <dgm:pt modelId="{78088BB9-C2D9-4DE5-8B11-F0B51DEAB4EC}" type="pres">
      <dgm:prSet presAssocID="{46B0D994-BA2D-45B8-8054-B866FABAFA93}" presName="sp" presStyleCnt="0"/>
      <dgm:spPr/>
    </dgm:pt>
    <dgm:pt modelId="{02D62097-D510-4AC5-9243-9BBC56EB1B77}" type="pres">
      <dgm:prSet presAssocID="{7DF09AAC-B9F2-463F-AB11-1C117454EB9C}" presName="composite" presStyleCnt="0"/>
      <dgm:spPr/>
    </dgm:pt>
    <dgm:pt modelId="{D229CDF1-017C-4F84-980C-AE7F75ECB6CA}" type="pres">
      <dgm:prSet presAssocID="{7DF09AAC-B9F2-463F-AB11-1C117454EB9C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17BDEB3A-ADFD-473D-9AC0-41076E77B393}" type="pres">
      <dgm:prSet presAssocID="{7DF09AAC-B9F2-463F-AB11-1C117454EB9C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225EF603-03D6-4123-B649-CA61FD3F9FB6}" srcId="{EF64A1BA-6A2A-4A6F-8B29-CF6C0584D4B6}" destId="{231422AA-AD17-4261-AEE0-FF31DC47F6B0}" srcOrd="0" destOrd="0" parTransId="{3DF567C4-B902-40D4-9A12-2AA712084B8E}" sibTransId="{40140CC1-CCD0-45D8-831A-7635D49408E8}"/>
    <dgm:cxn modelId="{8A8AD105-0E23-4929-A324-D7FD4CC439C3}" srcId="{1683CBA5-4016-4EB2-B74E-323245972DF9}" destId="{EF64A1BA-6A2A-4A6F-8B29-CF6C0584D4B6}" srcOrd="0" destOrd="0" parTransId="{05A51F33-9E48-46BD-8952-D4A8F1EBE03A}" sibTransId="{19E47A94-5F11-499C-942A-498F50208B73}"/>
    <dgm:cxn modelId="{B8298309-7757-4B40-B883-7A6E2B8852DD}" type="presOf" srcId="{231422AA-AD17-4261-AEE0-FF31DC47F6B0}" destId="{2D49BA99-73A5-481E-9215-5C1C667E4E8D}" srcOrd="0" destOrd="0" presId="urn:microsoft.com/office/officeart/2005/8/layout/chevron2"/>
    <dgm:cxn modelId="{C427021E-A3D4-EA4C-93C7-759DBCA8CB02}" type="presOf" srcId="{1683CBA5-4016-4EB2-B74E-323245972DF9}" destId="{873A5ECD-B1ED-4118-849E-F7404373178D}" srcOrd="0" destOrd="0" presId="urn:microsoft.com/office/officeart/2005/8/layout/chevron2"/>
    <dgm:cxn modelId="{CFA30558-C4FA-A445-8761-11240DDCC59F}" type="presOf" srcId="{B9539CD4-92D0-473D-A635-2EBDBAED5DD8}" destId="{FB0E18F7-85FB-428C-A877-2DCCF9E1E112}" srcOrd="0" destOrd="0" presId="urn:microsoft.com/office/officeart/2005/8/layout/chevron2"/>
    <dgm:cxn modelId="{BF61F69B-5387-48F4-93BE-3B03BCAB8A99}" srcId="{7DF09AAC-B9F2-463F-AB11-1C117454EB9C}" destId="{D70C939A-B3A6-42D2-92EB-87C928912283}" srcOrd="0" destOrd="0" parTransId="{195E2407-EC47-49E2-BA88-372D603E5BA6}" sibTransId="{06C49CC8-6DF0-41A7-A959-B0E2373B55BB}"/>
    <dgm:cxn modelId="{25F65CAD-5E8F-3349-938E-D72FA0DFE0ED}" type="presOf" srcId="{EF64A1BA-6A2A-4A6F-8B29-CF6C0584D4B6}" destId="{AE72B805-00B7-4172-B55B-67BEF865BC47}" srcOrd="0" destOrd="0" presId="urn:microsoft.com/office/officeart/2005/8/layout/chevron2"/>
    <dgm:cxn modelId="{2E951CC6-9E1D-44AB-BBB6-BE0C88586697}" srcId="{1683CBA5-4016-4EB2-B74E-323245972DF9}" destId="{4B718426-DA9B-44DC-AED4-58587BD82225}" srcOrd="1" destOrd="0" parTransId="{3B3BCA3F-6345-4140-B6F7-062E405A3D01}" sibTransId="{46B0D994-BA2D-45B8-8054-B866FABAFA93}"/>
    <dgm:cxn modelId="{235518C7-6A69-D04F-9E0C-6059E370C952}" type="presOf" srcId="{D70C939A-B3A6-42D2-92EB-87C928912283}" destId="{17BDEB3A-ADFD-473D-9AC0-41076E77B393}" srcOrd="0" destOrd="0" presId="urn:microsoft.com/office/officeart/2005/8/layout/chevron2"/>
    <dgm:cxn modelId="{60DB71D9-3B3F-9748-88BE-FF5281DBDD0D}" type="presOf" srcId="{4B718426-DA9B-44DC-AED4-58587BD82225}" destId="{53DE66C4-BB6F-4BDD-86B7-03DC5DAA79D8}" srcOrd="0" destOrd="0" presId="urn:microsoft.com/office/officeart/2005/8/layout/chevron2"/>
    <dgm:cxn modelId="{74768EDF-1354-4725-9289-9C5C92023297}" srcId="{1683CBA5-4016-4EB2-B74E-323245972DF9}" destId="{7DF09AAC-B9F2-463F-AB11-1C117454EB9C}" srcOrd="2" destOrd="0" parTransId="{3F21C0BC-63D2-4E05-97AE-705204F1ABC0}" sibTransId="{4634C120-274D-4FD4-B1CC-A6DC09ACD3D9}"/>
    <dgm:cxn modelId="{76F786E6-3AA3-D04B-901A-6EC0BB16EED1}" type="presOf" srcId="{7DF09AAC-B9F2-463F-AB11-1C117454EB9C}" destId="{D229CDF1-017C-4F84-980C-AE7F75ECB6CA}" srcOrd="0" destOrd="0" presId="urn:microsoft.com/office/officeart/2005/8/layout/chevron2"/>
    <dgm:cxn modelId="{6B260BF9-0ADD-467B-BE95-EA366B6A5B4F}" srcId="{4B718426-DA9B-44DC-AED4-58587BD82225}" destId="{B9539CD4-92D0-473D-A635-2EBDBAED5DD8}" srcOrd="0" destOrd="0" parTransId="{95EB3C51-954D-4B4B-B8A9-19CAB847D905}" sibTransId="{D8619F30-35CE-4FDF-A6F5-E611D6C9B948}"/>
    <dgm:cxn modelId="{1CB2C33F-9227-C64C-A957-D91F350A4D49}" type="presParOf" srcId="{873A5ECD-B1ED-4118-849E-F7404373178D}" destId="{5CB8C763-CC4C-4CC2-BA2B-6D7ADF617ACC}" srcOrd="0" destOrd="0" presId="urn:microsoft.com/office/officeart/2005/8/layout/chevron2"/>
    <dgm:cxn modelId="{F3E55898-5D78-734F-B928-DB67D3D30674}" type="presParOf" srcId="{5CB8C763-CC4C-4CC2-BA2B-6D7ADF617ACC}" destId="{AE72B805-00B7-4172-B55B-67BEF865BC47}" srcOrd="0" destOrd="0" presId="urn:microsoft.com/office/officeart/2005/8/layout/chevron2"/>
    <dgm:cxn modelId="{C3F940A4-6E27-2147-992F-07CF3B8BB649}" type="presParOf" srcId="{5CB8C763-CC4C-4CC2-BA2B-6D7ADF617ACC}" destId="{2D49BA99-73A5-481E-9215-5C1C667E4E8D}" srcOrd="1" destOrd="0" presId="urn:microsoft.com/office/officeart/2005/8/layout/chevron2"/>
    <dgm:cxn modelId="{9C9C99C0-C2B9-2940-9600-8FC65D9885B1}" type="presParOf" srcId="{873A5ECD-B1ED-4118-849E-F7404373178D}" destId="{F82FF489-C3BD-411A-A0D6-E248BC30250D}" srcOrd="1" destOrd="0" presId="urn:microsoft.com/office/officeart/2005/8/layout/chevron2"/>
    <dgm:cxn modelId="{C293D5FA-4200-5D4F-8C13-3EF0D161C286}" type="presParOf" srcId="{873A5ECD-B1ED-4118-849E-F7404373178D}" destId="{F502AA12-1691-45DE-88DA-8100D815D7B7}" srcOrd="2" destOrd="0" presId="urn:microsoft.com/office/officeart/2005/8/layout/chevron2"/>
    <dgm:cxn modelId="{B1982559-2DC9-7840-977D-DFE526627F96}" type="presParOf" srcId="{F502AA12-1691-45DE-88DA-8100D815D7B7}" destId="{53DE66C4-BB6F-4BDD-86B7-03DC5DAA79D8}" srcOrd="0" destOrd="0" presId="urn:microsoft.com/office/officeart/2005/8/layout/chevron2"/>
    <dgm:cxn modelId="{DDEA2232-3E48-F74C-A075-61D5F52F8E14}" type="presParOf" srcId="{F502AA12-1691-45DE-88DA-8100D815D7B7}" destId="{FB0E18F7-85FB-428C-A877-2DCCF9E1E112}" srcOrd="1" destOrd="0" presId="urn:microsoft.com/office/officeart/2005/8/layout/chevron2"/>
    <dgm:cxn modelId="{ED0F00E8-E3A3-9947-BF6F-40D77D37FA1B}" type="presParOf" srcId="{873A5ECD-B1ED-4118-849E-F7404373178D}" destId="{78088BB9-C2D9-4DE5-8B11-F0B51DEAB4EC}" srcOrd="3" destOrd="0" presId="urn:microsoft.com/office/officeart/2005/8/layout/chevron2"/>
    <dgm:cxn modelId="{0B70C0DD-2FB9-5742-8A8B-E414932AD4B7}" type="presParOf" srcId="{873A5ECD-B1ED-4118-849E-F7404373178D}" destId="{02D62097-D510-4AC5-9243-9BBC56EB1B77}" srcOrd="4" destOrd="0" presId="urn:microsoft.com/office/officeart/2005/8/layout/chevron2"/>
    <dgm:cxn modelId="{FD364A81-30DC-EE48-9D02-35D0C6AC8A80}" type="presParOf" srcId="{02D62097-D510-4AC5-9243-9BBC56EB1B77}" destId="{D229CDF1-017C-4F84-980C-AE7F75ECB6CA}" srcOrd="0" destOrd="0" presId="urn:microsoft.com/office/officeart/2005/8/layout/chevron2"/>
    <dgm:cxn modelId="{3BA63D25-BCB5-404B-9418-8BADC0B9AB71}" type="presParOf" srcId="{02D62097-D510-4AC5-9243-9BBC56EB1B77}" destId="{17BDEB3A-ADFD-473D-9AC0-41076E77B39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683CBA5-4016-4EB2-B74E-323245972DF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F64A1BA-6A2A-4A6F-8B29-CF6C0584D4B6}">
      <dgm:prSet phldrT="[Text]" custT="1"/>
      <dgm:spPr/>
      <dgm:t>
        <a:bodyPr/>
        <a:lstStyle/>
        <a:p>
          <a:r>
            <a:rPr lang="en-US" sz="2400" dirty="0"/>
            <a:t> </a:t>
          </a:r>
        </a:p>
      </dgm:t>
    </dgm:pt>
    <dgm:pt modelId="{05A51F33-9E48-46BD-8952-D4A8F1EBE03A}" type="parTrans" cxnId="{8A8AD105-0E23-4929-A324-D7FD4CC439C3}">
      <dgm:prSet/>
      <dgm:spPr/>
      <dgm:t>
        <a:bodyPr/>
        <a:lstStyle/>
        <a:p>
          <a:endParaRPr lang="en-US" sz="2400"/>
        </a:p>
      </dgm:t>
    </dgm:pt>
    <dgm:pt modelId="{19E47A94-5F11-499C-942A-498F50208B73}" type="sibTrans" cxnId="{8A8AD105-0E23-4929-A324-D7FD4CC439C3}">
      <dgm:prSet/>
      <dgm:spPr/>
      <dgm:t>
        <a:bodyPr/>
        <a:lstStyle/>
        <a:p>
          <a:endParaRPr lang="en-US" sz="2400"/>
        </a:p>
      </dgm:t>
    </dgm:pt>
    <dgm:pt modelId="{231422AA-AD17-4261-AEE0-FF31DC47F6B0}">
      <dgm:prSet phldrT="[Text]" custT="1"/>
      <dgm:spPr/>
      <dgm:t>
        <a:bodyPr/>
        <a:lstStyle/>
        <a:p>
          <a:r>
            <a:rPr lang="en-US" sz="2400" b="1" dirty="0"/>
            <a:t>Straight-line depreciation</a:t>
          </a:r>
          <a:r>
            <a:rPr lang="en-US" sz="2400" dirty="0"/>
            <a:t> is always used for financial reporting and tax purposes.</a:t>
          </a:r>
        </a:p>
      </dgm:t>
    </dgm:pt>
    <dgm:pt modelId="{3DF567C4-B902-40D4-9A12-2AA712084B8E}" type="parTrans" cxnId="{225EF603-03D6-4123-B649-CA61FD3F9FB6}">
      <dgm:prSet/>
      <dgm:spPr/>
      <dgm:t>
        <a:bodyPr/>
        <a:lstStyle/>
        <a:p>
          <a:endParaRPr lang="en-US" sz="2400"/>
        </a:p>
      </dgm:t>
    </dgm:pt>
    <dgm:pt modelId="{40140CC1-CCD0-45D8-831A-7635D49408E8}" type="sibTrans" cxnId="{225EF603-03D6-4123-B649-CA61FD3F9FB6}">
      <dgm:prSet/>
      <dgm:spPr/>
      <dgm:t>
        <a:bodyPr/>
        <a:lstStyle/>
        <a:p>
          <a:endParaRPr lang="en-US" sz="2400"/>
        </a:p>
      </dgm:t>
    </dgm:pt>
    <dgm:pt modelId="{4B718426-DA9B-44DC-AED4-58587BD82225}">
      <dgm:prSet phldrT="[Text]" custT="1"/>
      <dgm:spPr/>
      <dgm:t>
        <a:bodyPr/>
        <a:lstStyle/>
        <a:p>
          <a:r>
            <a:rPr lang="en-US" sz="2400" dirty="0"/>
            <a:t> </a:t>
          </a:r>
        </a:p>
      </dgm:t>
    </dgm:pt>
    <dgm:pt modelId="{3B3BCA3F-6345-4140-B6F7-062E405A3D01}" type="parTrans" cxnId="{2E951CC6-9E1D-44AB-BBB6-BE0C88586697}">
      <dgm:prSet/>
      <dgm:spPr/>
      <dgm:t>
        <a:bodyPr/>
        <a:lstStyle/>
        <a:p>
          <a:endParaRPr lang="en-US" sz="2400"/>
        </a:p>
      </dgm:t>
    </dgm:pt>
    <dgm:pt modelId="{46B0D994-BA2D-45B8-8054-B866FABAFA93}" type="sibTrans" cxnId="{2E951CC6-9E1D-44AB-BBB6-BE0C88586697}">
      <dgm:prSet/>
      <dgm:spPr/>
      <dgm:t>
        <a:bodyPr/>
        <a:lstStyle/>
        <a:p>
          <a:endParaRPr lang="en-US" sz="2400"/>
        </a:p>
      </dgm:t>
    </dgm:pt>
    <dgm:pt modelId="{B9539CD4-92D0-473D-A635-2EBDBAED5DD8}">
      <dgm:prSet phldrT="[Text]" custT="1"/>
      <dgm:spPr/>
      <dgm:t>
        <a:bodyPr/>
        <a:lstStyle/>
        <a:p>
          <a:endParaRPr lang="en-US" sz="2400" dirty="0"/>
        </a:p>
      </dgm:t>
    </dgm:pt>
    <dgm:pt modelId="{95EB3C51-954D-4B4B-B8A9-19CAB847D905}" type="parTrans" cxnId="{6B260BF9-0ADD-467B-BE95-EA366B6A5B4F}">
      <dgm:prSet/>
      <dgm:spPr/>
      <dgm:t>
        <a:bodyPr/>
        <a:lstStyle/>
        <a:p>
          <a:endParaRPr lang="en-US" sz="2400"/>
        </a:p>
      </dgm:t>
    </dgm:pt>
    <dgm:pt modelId="{D8619F30-35CE-4FDF-A6F5-E611D6C9B948}" type="sibTrans" cxnId="{6B260BF9-0ADD-467B-BE95-EA366B6A5B4F}">
      <dgm:prSet/>
      <dgm:spPr/>
      <dgm:t>
        <a:bodyPr/>
        <a:lstStyle/>
        <a:p>
          <a:endParaRPr lang="en-US" sz="2400"/>
        </a:p>
      </dgm:t>
    </dgm:pt>
    <dgm:pt modelId="{7DF09AAC-B9F2-463F-AB11-1C117454EB9C}">
      <dgm:prSet phldrT="[Text]" custT="1"/>
      <dgm:spPr/>
      <dgm:t>
        <a:bodyPr/>
        <a:lstStyle/>
        <a:p>
          <a:r>
            <a:rPr lang="en-US" sz="2400" dirty="0"/>
            <a:t> </a:t>
          </a:r>
        </a:p>
      </dgm:t>
    </dgm:pt>
    <dgm:pt modelId="{3F21C0BC-63D2-4E05-97AE-705204F1ABC0}" type="parTrans" cxnId="{74768EDF-1354-4725-9289-9C5C92023297}">
      <dgm:prSet/>
      <dgm:spPr/>
      <dgm:t>
        <a:bodyPr/>
        <a:lstStyle/>
        <a:p>
          <a:endParaRPr lang="en-US" sz="2400"/>
        </a:p>
      </dgm:t>
    </dgm:pt>
    <dgm:pt modelId="{4634C120-274D-4FD4-B1CC-A6DC09ACD3D9}" type="sibTrans" cxnId="{74768EDF-1354-4725-9289-9C5C92023297}">
      <dgm:prSet/>
      <dgm:spPr/>
      <dgm:t>
        <a:bodyPr/>
        <a:lstStyle/>
        <a:p>
          <a:endParaRPr lang="en-US" sz="2400"/>
        </a:p>
      </dgm:t>
    </dgm:pt>
    <dgm:pt modelId="{D70C939A-B3A6-42D2-92EB-87C928912283}">
      <dgm:prSet phldrT="[Text]" custT="1"/>
      <dgm:spPr/>
      <dgm:t>
        <a:bodyPr/>
        <a:lstStyle/>
        <a:p>
          <a:r>
            <a:rPr lang="en-US" sz="2400" dirty="0"/>
            <a:t>There are </a:t>
          </a:r>
          <a:r>
            <a:rPr lang="en-US" sz="2400" b="1" dirty="0"/>
            <a:t>no gains or losses</a:t>
          </a:r>
          <a:r>
            <a:rPr lang="en-US" sz="2400" dirty="0"/>
            <a:t> on the sale of noncurrent assets.</a:t>
          </a:r>
        </a:p>
      </dgm:t>
    </dgm:pt>
    <dgm:pt modelId="{195E2407-EC47-49E2-BA88-372D603E5BA6}" type="parTrans" cxnId="{BF61F69B-5387-48F4-93BE-3B03BCAB8A99}">
      <dgm:prSet/>
      <dgm:spPr/>
      <dgm:t>
        <a:bodyPr/>
        <a:lstStyle/>
        <a:p>
          <a:endParaRPr lang="en-US" sz="2400"/>
        </a:p>
      </dgm:t>
    </dgm:pt>
    <dgm:pt modelId="{06C49CC8-6DF0-41A7-A959-B0E2373B55BB}" type="sibTrans" cxnId="{BF61F69B-5387-48F4-93BE-3B03BCAB8A99}">
      <dgm:prSet/>
      <dgm:spPr/>
      <dgm:t>
        <a:bodyPr/>
        <a:lstStyle/>
        <a:p>
          <a:endParaRPr lang="en-US" sz="2400"/>
        </a:p>
      </dgm:t>
    </dgm:pt>
    <dgm:pt modelId="{99353FBA-1D7A-4618-8F39-A59D6CEB3978}">
      <dgm:prSet custT="1"/>
      <dgm:spPr/>
      <dgm:t>
        <a:bodyPr/>
        <a:lstStyle/>
        <a:p>
          <a:r>
            <a:rPr lang="en-US" sz="2400" dirty="0"/>
            <a:t>Noncurrent assets always have a </a:t>
          </a:r>
          <a:r>
            <a:rPr lang="en-US" sz="2400" b="1" dirty="0"/>
            <a:t>salvage value of zero </a:t>
          </a:r>
          <a:r>
            <a:rPr lang="en-US" sz="2400" dirty="0"/>
            <a:t>for financial reporting and tax purposes.</a:t>
          </a:r>
        </a:p>
      </dgm:t>
    </dgm:pt>
    <dgm:pt modelId="{2D5DBE27-9160-4BDB-BA7B-D9152A6BAB6A}" type="parTrans" cxnId="{9E7C83AC-00BB-4599-B542-AC1DE5380F50}">
      <dgm:prSet/>
      <dgm:spPr/>
      <dgm:t>
        <a:bodyPr/>
        <a:lstStyle/>
        <a:p>
          <a:endParaRPr lang="en-US" sz="2400"/>
        </a:p>
      </dgm:t>
    </dgm:pt>
    <dgm:pt modelId="{8A3908BA-24B3-4B8D-B8DD-FCCA583EBC9B}" type="sibTrans" cxnId="{9E7C83AC-00BB-4599-B542-AC1DE5380F50}">
      <dgm:prSet/>
      <dgm:spPr/>
      <dgm:t>
        <a:bodyPr/>
        <a:lstStyle/>
        <a:p>
          <a:endParaRPr lang="en-US" sz="2400"/>
        </a:p>
      </dgm:t>
    </dgm:pt>
    <dgm:pt modelId="{6BB8B3E7-13B3-418F-875B-129AF749031C}">
      <dgm:prSet phldrT="[Text]" custT="1"/>
      <dgm:spPr/>
      <dgm:t>
        <a:bodyPr/>
        <a:lstStyle/>
        <a:p>
          <a:endParaRPr lang="en-US" sz="2400" dirty="0"/>
        </a:p>
      </dgm:t>
    </dgm:pt>
    <dgm:pt modelId="{C37FEEC3-E505-45B9-A7A9-BAB238749866}" type="parTrans" cxnId="{328294B2-A381-4098-A9DE-E542AE63B8D9}">
      <dgm:prSet/>
      <dgm:spPr/>
      <dgm:t>
        <a:bodyPr/>
        <a:lstStyle/>
        <a:p>
          <a:endParaRPr lang="en-US" sz="2400"/>
        </a:p>
      </dgm:t>
    </dgm:pt>
    <dgm:pt modelId="{A2CA1540-54D4-45E8-A13B-7088C76BB391}" type="sibTrans" cxnId="{328294B2-A381-4098-A9DE-E542AE63B8D9}">
      <dgm:prSet/>
      <dgm:spPr/>
      <dgm:t>
        <a:bodyPr/>
        <a:lstStyle/>
        <a:p>
          <a:endParaRPr lang="en-US" sz="2400"/>
        </a:p>
      </dgm:t>
    </dgm:pt>
    <dgm:pt modelId="{873A5ECD-B1ED-4118-849E-F7404373178D}" type="pres">
      <dgm:prSet presAssocID="{1683CBA5-4016-4EB2-B74E-323245972DF9}" presName="linearFlow" presStyleCnt="0">
        <dgm:presLayoutVars>
          <dgm:dir/>
          <dgm:animLvl val="lvl"/>
          <dgm:resizeHandles val="exact"/>
        </dgm:presLayoutVars>
      </dgm:prSet>
      <dgm:spPr/>
    </dgm:pt>
    <dgm:pt modelId="{5CB8C763-CC4C-4CC2-BA2B-6D7ADF617ACC}" type="pres">
      <dgm:prSet presAssocID="{EF64A1BA-6A2A-4A6F-8B29-CF6C0584D4B6}" presName="composite" presStyleCnt="0"/>
      <dgm:spPr/>
    </dgm:pt>
    <dgm:pt modelId="{AE72B805-00B7-4172-B55B-67BEF865BC47}" type="pres">
      <dgm:prSet presAssocID="{EF64A1BA-6A2A-4A6F-8B29-CF6C0584D4B6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2D49BA99-73A5-481E-9215-5C1C667E4E8D}" type="pres">
      <dgm:prSet presAssocID="{EF64A1BA-6A2A-4A6F-8B29-CF6C0584D4B6}" presName="descendantText" presStyleLbl="alignAcc1" presStyleIdx="0" presStyleCnt="3">
        <dgm:presLayoutVars>
          <dgm:bulletEnabled val="1"/>
        </dgm:presLayoutVars>
      </dgm:prSet>
      <dgm:spPr/>
    </dgm:pt>
    <dgm:pt modelId="{F82FF489-C3BD-411A-A0D6-E248BC30250D}" type="pres">
      <dgm:prSet presAssocID="{19E47A94-5F11-499C-942A-498F50208B73}" presName="sp" presStyleCnt="0"/>
      <dgm:spPr/>
    </dgm:pt>
    <dgm:pt modelId="{F502AA12-1691-45DE-88DA-8100D815D7B7}" type="pres">
      <dgm:prSet presAssocID="{4B718426-DA9B-44DC-AED4-58587BD82225}" presName="composite" presStyleCnt="0"/>
      <dgm:spPr/>
    </dgm:pt>
    <dgm:pt modelId="{53DE66C4-BB6F-4BDD-86B7-03DC5DAA79D8}" type="pres">
      <dgm:prSet presAssocID="{4B718426-DA9B-44DC-AED4-58587BD82225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FB0E18F7-85FB-428C-A877-2DCCF9E1E112}" type="pres">
      <dgm:prSet presAssocID="{4B718426-DA9B-44DC-AED4-58587BD82225}" presName="descendantText" presStyleLbl="alignAcc1" presStyleIdx="1" presStyleCnt="3">
        <dgm:presLayoutVars>
          <dgm:bulletEnabled val="1"/>
        </dgm:presLayoutVars>
      </dgm:prSet>
      <dgm:spPr/>
    </dgm:pt>
    <dgm:pt modelId="{78088BB9-C2D9-4DE5-8B11-F0B51DEAB4EC}" type="pres">
      <dgm:prSet presAssocID="{46B0D994-BA2D-45B8-8054-B866FABAFA93}" presName="sp" presStyleCnt="0"/>
      <dgm:spPr/>
    </dgm:pt>
    <dgm:pt modelId="{02D62097-D510-4AC5-9243-9BBC56EB1B77}" type="pres">
      <dgm:prSet presAssocID="{7DF09AAC-B9F2-463F-AB11-1C117454EB9C}" presName="composite" presStyleCnt="0"/>
      <dgm:spPr/>
    </dgm:pt>
    <dgm:pt modelId="{D229CDF1-017C-4F84-980C-AE7F75ECB6CA}" type="pres">
      <dgm:prSet presAssocID="{7DF09AAC-B9F2-463F-AB11-1C117454EB9C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17BDEB3A-ADFD-473D-9AC0-41076E77B393}" type="pres">
      <dgm:prSet presAssocID="{7DF09AAC-B9F2-463F-AB11-1C117454EB9C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225EF603-03D6-4123-B649-CA61FD3F9FB6}" srcId="{EF64A1BA-6A2A-4A6F-8B29-CF6C0584D4B6}" destId="{231422AA-AD17-4261-AEE0-FF31DC47F6B0}" srcOrd="0" destOrd="0" parTransId="{3DF567C4-B902-40D4-9A12-2AA712084B8E}" sibTransId="{40140CC1-CCD0-45D8-831A-7635D49408E8}"/>
    <dgm:cxn modelId="{8A8AD105-0E23-4929-A324-D7FD4CC439C3}" srcId="{1683CBA5-4016-4EB2-B74E-323245972DF9}" destId="{EF64A1BA-6A2A-4A6F-8B29-CF6C0584D4B6}" srcOrd="0" destOrd="0" parTransId="{05A51F33-9E48-46BD-8952-D4A8F1EBE03A}" sibTransId="{19E47A94-5F11-499C-942A-498F50208B73}"/>
    <dgm:cxn modelId="{0A61961E-6016-3946-AD63-C68F33E472F3}" type="presOf" srcId="{6BB8B3E7-13B3-418F-875B-129AF749031C}" destId="{FB0E18F7-85FB-428C-A877-2DCCF9E1E112}" srcOrd="0" destOrd="2" presId="urn:microsoft.com/office/officeart/2005/8/layout/chevron2"/>
    <dgm:cxn modelId="{B42ADC27-4771-6240-8D80-76D2D7DD6F9F}" type="presOf" srcId="{B9539CD4-92D0-473D-A635-2EBDBAED5DD8}" destId="{FB0E18F7-85FB-428C-A877-2DCCF9E1E112}" srcOrd="0" destOrd="0" presId="urn:microsoft.com/office/officeart/2005/8/layout/chevron2"/>
    <dgm:cxn modelId="{BE72082E-F6F1-3C47-855A-477C0048C773}" type="presOf" srcId="{EF64A1BA-6A2A-4A6F-8B29-CF6C0584D4B6}" destId="{AE72B805-00B7-4172-B55B-67BEF865BC47}" srcOrd="0" destOrd="0" presId="urn:microsoft.com/office/officeart/2005/8/layout/chevron2"/>
    <dgm:cxn modelId="{3F59406A-F6B4-194E-93A8-8011F8223E6E}" type="presOf" srcId="{99353FBA-1D7A-4618-8F39-A59D6CEB3978}" destId="{FB0E18F7-85FB-428C-A877-2DCCF9E1E112}" srcOrd="0" destOrd="1" presId="urn:microsoft.com/office/officeart/2005/8/layout/chevron2"/>
    <dgm:cxn modelId="{9D9FE78C-8A41-124C-84D2-ADE917722FEB}" type="presOf" srcId="{7DF09AAC-B9F2-463F-AB11-1C117454EB9C}" destId="{D229CDF1-017C-4F84-980C-AE7F75ECB6CA}" srcOrd="0" destOrd="0" presId="urn:microsoft.com/office/officeart/2005/8/layout/chevron2"/>
    <dgm:cxn modelId="{3EBC548D-B934-B04E-A3A5-473537858CF2}" type="presOf" srcId="{4B718426-DA9B-44DC-AED4-58587BD82225}" destId="{53DE66C4-BB6F-4BDD-86B7-03DC5DAA79D8}" srcOrd="0" destOrd="0" presId="urn:microsoft.com/office/officeart/2005/8/layout/chevron2"/>
    <dgm:cxn modelId="{BF61F69B-5387-48F4-93BE-3B03BCAB8A99}" srcId="{7DF09AAC-B9F2-463F-AB11-1C117454EB9C}" destId="{D70C939A-B3A6-42D2-92EB-87C928912283}" srcOrd="0" destOrd="0" parTransId="{195E2407-EC47-49E2-BA88-372D603E5BA6}" sibTransId="{06C49CC8-6DF0-41A7-A959-B0E2373B55BB}"/>
    <dgm:cxn modelId="{3CC25FA3-A12B-0149-9093-97549D02BDA4}" type="presOf" srcId="{231422AA-AD17-4261-AEE0-FF31DC47F6B0}" destId="{2D49BA99-73A5-481E-9215-5C1C667E4E8D}" srcOrd="0" destOrd="0" presId="urn:microsoft.com/office/officeart/2005/8/layout/chevron2"/>
    <dgm:cxn modelId="{9E7C83AC-00BB-4599-B542-AC1DE5380F50}" srcId="{4B718426-DA9B-44DC-AED4-58587BD82225}" destId="{99353FBA-1D7A-4618-8F39-A59D6CEB3978}" srcOrd="1" destOrd="0" parTransId="{2D5DBE27-9160-4BDB-BA7B-D9152A6BAB6A}" sibTransId="{8A3908BA-24B3-4B8D-B8DD-FCCA583EBC9B}"/>
    <dgm:cxn modelId="{328294B2-A381-4098-A9DE-E542AE63B8D9}" srcId="{4B718426-DA9B-44DC-AED4-58587BD82225}" destId="{6BB8B3E7-13B3-418F-875B-129AF749031C}" srcOrd="2" destOrd="0" parTransId="{C37FEEC3-E505-45B9-A7A9-BAB238749866}" sibTransId="{A2CA1540-54D4-45E8-A13B-7088C76BB391}"/>
    <dgm:cxn modelId="{2E951CC6-9E1D-44AB-BBB6-BE0C88586697}" srcId="{1683CBA5-4016-4EB2-B74E-323245972DF9}" destId="{4B718426-DA9B-44DC-AED4-58587BD82225}" srcOrd="1" destOrd="0" parTransId="{3B3BCA3F-6345-4140-B6F7-062E405A3D01}" sibTransId="{46B0D994-BA2D-45B8-8054-B866FABAFA93}"/>
    <dgm:cxn modelId="{74768EDF-1354-4725-9289-9C5C92023297}" srcId="{1683CBA5-4016-4EB2-B74E-323245972DF9}" destId="{7DF09AAC-B9F2-463F-AB11-1C117454EB9C}" srcOrd="2" destOrd="0" parTransId="{3F21C0BC-63D2-4E05-97AE-705204F1ABC0}" sibTransId="{4634C120-274D-4FD4-B1CC-A6DC09ACD3D9}"/>
    <dgm:cxn modelId="{E092BDEA-DECE-CA4C-AD6B-1C7F67C1A82B}" type="presOf" srcId="{D70C939A-B3A6-42D2-92EB-87C928912283}" destId="{17BDEB3A-ADFD-473D-9AC0-41076E77B393}" srcOrd="0" destOrd="0" presId="urn:microsoft.com/office/officeart/2005/8/layout/chevron2"/>
    <dgm:cxn modelId="{B7EE48EE-C012-4949-B2BE-5858CF93A4E5}" type="presOf" srcId="{1683CBA5-4016-4EB2-B74E-323245972DF9}" destId="{873A5ECD-B1ED-4118-849E-F7404373178D}" srcOrd="0" destOrd="0" presId="urn:microsoft.com/office/officeart/2005/8/layout/chevron2"/>
    <dgm:cxn modelId="{6B260BF9-0ADD-467B-BE95-EA366B6A5B4F}" srcId="{4B718426-DA9B-44DC-AED4-58587BD82225}" destId="{B9539CD4-92D0-473D-A635-2EBDBAED5DD8}" srcOrd="0" destOrd="0" parTransId="{95EB3C51-954D-4B4B-B8A9-19CAB847D905}" sibTransId="{D8619F30-35CE-4FDF-A6F5-E611D6C9B948}"/>
    <dgm:cxn modelId="{99C90E26-E84C-5E43-ACC0-37DF34C3A2C7}" type="presParOf" srcId="{873A5ECD-B1ED-4118-849E-F7404373178D}" destId="{5CB8C763-CC4C-4CC2-BA2B-6D7ADF617ACC}" srcOrd="0" destOrd="0" presId="urn:microsoft.com/office/officeart/2005/8/layout/chevron2"/>
    <dgm:cxn modelId="{85FD3AF0-F88C-C247-BA40-C745B568204C}" type="presParOf" srcId="{5CB8C763-CC4C-4CC2-BA2B-6D7ADF617ACC}" destId="{AE72B805-00B7-4172-B55B-67BEF865BC47}" srcOrd="0" destOrd="0" presId="urn:microsoft.com/office/officeart/2005/8/layout/chevron2"/>
    <dgm:cxn modelId="{20A63792-E697-CB43-B599-9613041AAC2D}" type="presParOf" srcId="{5CB8C763-CC4C-4CC2-BA2B-6D7ADF617ACC}" destId="{2D49BA99-73A5-481E-9215-5C1C667E4E8D}" srcOrd="1" destOrd="0" presId="urn:microsoft.com/office/officeart/2005/8/layout/chevron2"/>
    <dgm:cxn modelId="{4AC32CE1-3393-474D-8250-5C63B765C890}" type="presParOf" srcId="{873A5ECD-B1ED-4118-849E-F7404373178D}" destId="{F82FF489-C3BD-411A-A0D6-E248BC30250D}" srcOrd="1" destOrd="0" presId="urn:microsoft.com/office/officeart/2005/8/layout/chevron2"/>
    <dgm:cxn modelId="{D87F52E2-7173-394F-89DE-07884E2A6B1A}" type="presParOf" srcId="{873A5ECD-B1ED-4118-849E-F7404373178D}" destId="{F502AA12-1691-45DE-88DA-8100D815D7B7}" srcOrd="2" destOrd="0" presId="urn:microsoft.com/office/officeart/2005/8/layout/chevron2"/>
    <dgm:cxn modelId="{4DBB429F-FDAB-194A-A427-CEE9A1FD9EBC}" type="presParOf" srcId="{F502AA12-1691-45DE-88DA-8100D815D7B7}" destId="{53DE66C4-BB6F-4BDD-86B7-03DC5DAA79D8}" srcOrd="0" destOrd="0" presId="urn:microsoft.com/office/officeart/2005/8/layout/chevron2"/>
    <dgm:cxn modelId="{C0ED57BC-0582-BB4A-9F74-DC7A48A012EE}" type="presParOf" srcId="{F502AA12-1691-45DE-88DA-8100D815D7B7}" destId="{FB0E18F7-85FB-428C-A877-2DCCF9E1E112}" srcOrd="1" destOrd="0" presId="urn:microsoft.com/office/officeart/2005/8/layout/chevron2"/>
    <dgm:cxn modelId="{6DB37B93-DF2F-844E-A8BB-AC9233EE8313}" type="presParOf" srcId="{873A5ECD-B1ED-4118-849E-F7404373178D}" destId="{78088BB9-C2D9-4DE5-8B11-F0B51DEAB4EC}" srcOrd="3" destOrd="0" presId="urn:microsoft.com/office/officeart/2005/8/layout/chevron2"/>
    <dgm:cxn modelId="{1357B0D4-42A6-1740-A180-16741F6DA4D5}" type="presParOf" srcId="{873A5ECD-B1ED-4118-849E-F7404373178D}" destId="{02D62097-D510-4AC5-9243-9BBC56EB1B77}" srcOrd="4" destOrd="0" presId="urn:microsoft.com/office/officeart/2005/8/layout/chevron2"/>
    <dgm:cxn modelId="{E4295794-1C76-574C-BD4A-BD3A1E97A1E6}" type="presParOf" srcId="{02D62097-D510-4AC5-9243-9BBC56EB1B77}" destId="{D229CDF1-017C-4F84-980C-AE7F75ECB6CA}" srcOrd="0" destOrd="0" presId="urn:microsoft.com/office/officeart/2005/8/layout/chevron2"/>
    <dgm:cxn modelId="{8038F05E-1F29-9C45-A781-A4F4E65EAB01}" type="presParOf" srcId="{02D62097-D510-4AC5-9243-9BBC56EB1B77}" destId="{17BDEB3A-ADFD-473D-9AC0-41076E77B39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22A089D-7976-4D92-9D07-25DE78848C0C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BE882BB-D962-4AD7-9CFB-C11808989503}">
      <dgm:prSet phldrT="[Text]"/>
      <dgm:spPr/>
      <dgm:t>
        <a:bodyPr/>
        <a:lstStyle/>
        <a:p>
          <a:r>
            <a:rPr lang="en-US" dirty="0"/>
            <a:t>First</a:t>
          </a:r>
        </a:p>
      </dgm:t>
    </dgm:pt>
    <dgm:pt modelId="{62B9446D-57A7-489B-82FE-D921E42BE725}" type="parTrans" cxnId="{D63FDE8C-7325-4169-8C79-1B61043150FA}">
      <dgm:prSet/>
      <dgm:spPr/>
      <dgm:t>
        <a:bodyPr/>
        <a:lstStyle/>
        <a:p>
          <a:endParaRPr lang="en-US"/>
        </a:p>
      </dgm:t>
    </dgm:pt>
    <dgm:pt modelId="{A6EBD879-8F39-4017-8075-641DB78DC7A1}" type="sibTrans" cxnId="{D63FDE8C-7325-4169-8C79-1B61043150FA}">
      <dgm:prSet/>
      <dgm:spPr/>
      <dgm:t>
        <a:bodyPr/>
        <a:lstStyle/>
        <a:p>
          <a:endParaRPr lang="en-US"/>
        </a:p>
      </dgm:t>
    </dgm:pt>
    <dgm:pt modelId="{1EFAC1A3-0E87-4852-9F62-2625F1C1E63D}">
      <dgm:prSet phldrT="[Text]"/>
      <dgm:spPr/>
      <dgm:t>
        <a:bodyPr/>
        <a:lstStyle/>
        <a:p>
          <a:r>
            <a:rPr lang="en-US" dirty="0"/>
            <a:t>Second</a:t>
          </a:r>
        </a:p>
      </dgm:t>
    </dgm:pt>
    <dgm:pt modelId="{3A2B5386-ED2A-4D05-9BFF-D8FAF113090A}" type="parTrans" cxnId="{FA002C47-DEDB-46E5-8B34-13F711547965}">
      <dgm:prSet/>
      <dgm:spPr/>
      <dgm:t>
        <a:bodyPr/>
        <a:lstStyle/>
        <a:p>
          <a:endParaRPr lang="en-US"/>
        </a:p>
      </dgm:t>
    </dgm:pt>
    <dgm:pt modelId="{2946B68C-BA32-4E72-B89C-3F57DE9D8530}" type="sibTrans" cxnId="{FA002C47-DEDB-46E5-8B34-13F711547965}">
      <dgm:prSet/>
      <dgm:spPr/>
      <dgm:t>
        <a:bodyPr/>
        <a:lstStyle/>
        <a:p>
          <a:endParaRPr lang="en-US"/>
        </a:p>
      </dgm:t>
    </dgm:pt>
    <dgm:pt modelId="{4BE439F4-444A-43B1-A192-1DEA7A97C5BA}">
      <dgm:prSet/>
      <dgm:spPr/>
      <dgm:t>
        <a:bodyPr/>
        <a:lstStyle/>
        <a:p>
          <a:r>
            <a:rPr lang="en-US" b="1" dirty="0"/>
            <a:t>Calculate the incremental net income</a:t>
          </a:r>
          <a:r>
            <a:rPr lang="en-US" dirty="0"/>
            <a:t> earned during each year of the project. </a:t>
          </a:r>
        </a:p>
      </dgm:t>
    </dgm:pt>
    <dgm:pt modelId="{BE34597E-4038-4BD6-BB3F-9E0624412F0F}" type="parTrans" cxnId="{374C3DC0-6236-425B-BE3F-C26B6152A414}">
      <dgm:prSet/>
      <dgm:spPr/>
      <dgm:t>
        <a:bodyPr/>
        <a:lstStyle/>
        <a:p>
          <a:endParaRPr lang="en-US"/>
        </a:p>
      </dgm:t>
    </dgm:pt>
    <dgm:pt modelId="{36E09EAE-CD58-44D3-9E54-1B568B7915A3}" type="sibTrans" cxnId="{374C3DC0-6236-425B-BE3F-C26B6152A414}">
      <dgm:prSet/>
      <dgm:spPr/>
      <dgm:t>
        <a:bodyPr/>
        <a:lstStyle/>
        <a:p>
          <a:endParaRPr lang="en-US"/>
        </a:p>
      </dgm:t>
    </dgm:pt>
    <dgm:pt modelId="{941CC345-4B08-4572-8D39-A29F707F834D}">
      <dgm:prSet/>
      <dgm:spPr/>
      <dgm:t>
        <a:bodyPr/>
        <a:lstStyle/>
        <a:p>
          <a:r>
            <a:rPr lang="en-US" dirty="0"/>
            <a:t>Multiply each year’s incremental net income by the tax rate to </a:t>
          </a:r>
          <a:r>
            <a:rPr lang="en-US" b="1" dirty="0"/>
            <a:t>determine the income tax expense.</a:t>
          </a:r>
          <a:endParaRPr lang="en-US" dirty="0"/>
        </a:p>
      </dgm:t>
    </dgm:pt>
    <dgm:pt modelId="{46E1A805-63DB-4612-81EB-F5B41916C68C}" type="parTrans" cxnId="{F1C018F2-DEF9-497D-BFCE-70E4C6E98B2D}">
      <dgm:prSet/>
      <dgm:spPr/>
      <dgm:t>
        <a:bodyPr/>
        <a:lstStyle/>
        <a:p>
          <a:endParaRPr lang="en-US"/>
        </a:p>
      </dgm:t>
    </dgm:pt>
    <dgm:pt modelId="{A91D99CA-5837-403F-882D-CF42D266AF72}" type="sibTrans" cxnId="{F1C018F2-DEF9-497D-BFCE-70E4C6E98B2D}">
      <dgm:prSet/>
      <dgm:spPr/>
      <dgm:t>
        <a:bodyPr/>
        <a:lstStyle/>
        <a:p>
          <a:endParaRPr lang="en-US"/>
        </a:p>
      </dgm:t>
    </dgm:pt>
    <dgm:pt modelId="{A68C9F2A-AC53-4362-B55A-6D2F83884794}" type="pres">
      <dgm:prSet presAssocID="{622A089D-7976-4D92-9D07-25DE78848C0C}" presName="Name0" presStyleCnt="0">
        <dgm:presLayoutVars>
          <dgm:dir/>
          <dgm:animLvl val="lvl"/>
          <dgm:resizeHandles val="exact"/>
        </dgm:presLayoutVars>
      </dgm:prSet>
      <dgm:spPr/>
    </dgm:pt>
    <dgm:pt modelId="{DF657023-5C73-46B9-A650-63B3B8882279}" type="pres">
      <dgm:prSet presAssocID="{1EFAC1A3-0E87-4852-9F62-2625F1C1E63D}" presName="boxAndChildren" presStyleCnt="0"/>
      <dgm:spPr/>
    </dgm:pt>
    <dgm:pt modelId="{EDF2F75F-6C8E-4B17-915B-56F244B9AD05}" type="pres">
      <dgm:prSet presAssocID="{1EFAC1A3-0E87-4852-9F62-2625F1C1E63D}" presName="parentTextBox" presStyleLbl="node1" presStyleIdx="0" presStyleCnt="2"/>
      <dgm:spPr/>
    </dgm:pt>
    <dgm:pt modelId="{5C106633-1891-47E7-8EA2-F8EE8891E602}" type="pres">
      <dgm:prSet presAssocID="{1EFAC1A3-0E87-4852-9F62-2625F1C1E63D}" presName="entireBox" presStyleLbl="node1" presStyleIdx="0" presStyleCnt="2"/>
      <dgm:spPr/>
    </dgm:pt>
    <dgm:pt modelId="{D4FEBE16-5D46-4661-B0F3-AC52BFE67318}" type="pres">
      <dgm:prSet presAssocID="{1EFAC1A3-0E87-4852-9F62-2625F1C1E63D}" presName="descendantBox" presStyleCnt="0"/>
      <dgm:spPr/>
    </dgm:pt>
    <dgm:pt modelId="{68296712-E231-4466-A5B3-5CA2DD100C3F}" type="pres">
      <dgm:prSet presAssocID="{941CC345-4B08-4572-8D39-A29F707F834D}" presName="childTextBox" presStyleLbl="fgAccFollowNode1" presStyleIdx="0" presStyleCnt="2">
        <dgm:presLayoutVars>
          <dgm:bulletEnabled val="1"/>
        </dgm:presLayoutVars>
      </dgm:prSet>
      <dgm:spPr/>
    </dgm:pt>
    <dgm:pt modelId="{BB241C98-5974-4BF1-9FBB-3956504A8064}" type="pres">
      <dgm:prSet presAssocID="{A6EBD879-8F39-4017-8075-641DB78DC7A1}" presName="sp" presStyleCnt="0"/>
      <dgm:spPr/>
    </dgm:pt>
    <dgm:pt modelId="{814265B1-DF03-4AAB-A837-647790BBC08A}" type="pres">
      <dgm:prSet presAssocID="{EBE882BB-D962-4AD7-9CFB-C11808989503}" presName="arrowAndChildren" presStyleCnt="0"/>
      <dgm:spPr/>
    </dgm:pt>
    <dgm:pt modelId="{ED8FA133-7161-4CE4-9FE7-0F0BD420CE93}" type="pres">
      <dgm:prSet presAssocID="{EBE882BB-D962-4AD7-9CFB-C11808989503}" presName="parentTextArrow" presStyleLbl="node1" presStyleIdx="0" presStyleCnt="2"/>
      <dgm:spPr/>
    </dgm:pt>
    <dgm:pt modelId="{2687D21D-AFB4-4699-8411-8A369B44CC31}" type="pres">
      <dgm:prSet presAssocID="{EBE882BB-D962-4AD7-9CFB-C11808989503}" presName="arrow" presStyleLbl="node1" presStyleIdx="1" presStyleCnt="2"/>
      <dgm:spPr/>
    </dgm:pt>
    <dgm:pt modelId="{DDE3193D-9CC5-4A2A-AE18-28FCDEE99658}" type="pres">
      <dgm:prSet presAssocID="{EBE882BB-D962-4AD7-9CFB-C11808989503}" presName="descendantArrow" presStyleCnt="0"/>
      <dgm:spPr/>
    </dgm:pt>
    <dgm:pt modelId="{F5CECF1D-AB34-4C61-B6DB-565008E4F4E0}" type="pres">
      <dgm:prSet presAssocID="{4BE439F4-444A-43B1-A192-1DEA7A97C5BA}" presName="childTextArrow" presStyleLbl="fgAccFollowNode1" presStyleIdx="1" presStyleCnt="2">
        <dgm:presLayoutVars>
          <dgm:bulletEnabled val="1"/>
        </dgm:presLayoutVars>
      </dgm:prSet>
      <dgm:spPr/>
    </dgm:pt>
  </dgm:ptLst>
  <dgm:cxnLst>
    <dgm:cxn modelId="{B8974C19-F786-F24E-AE71-3A336C316C7E}" type="presOf" srcId="{941CC345-4B08-4572-8D39-A29F707F834D}" destId="{68296712-E231-4466-A5B3-5CA2DD100C3F}" srcOrd="0" destOrd="0" presId="urn:microsoft.com/office/officeart/2005/8/layout/process4"/>
    <dgm:cxn modelId="{FA002C47-DEDB-46E5-8B34-13F711547965}" srcId="{622A089D-7976-4D92-9D07-25DE78848C0C}" destId="{1EFAC1A3-0E87-4852-9F62-2625F1C1E63D}" srcOrd="1" destOrd="0" parTransId="{3A2B5386-ED2A-4D05-9BFF-D8FAF113090A}" sibTransId="{2946B68C-BA32-4E72-B89C-3F57DE9D8530}"/>
    <dgm:cxn modelId="{57E00268-5F48-6F4A-8834-37A96F0FC83F}" type="presOf" srcId="{EBE882BB-D962-4AD7-9CFB-C11808989503}" destId="{2687D21D-AFB4-4699-8411-8A369B44CC31}" srcOrd="1" destOrd="0" presId="urn:microsoft.com/office/officeart/2005/8/layout/process4"/>
    <dgm:cxn modelId="{5254CF69-AE2E-4643-99B1-4F31DEE6EC18}" type="presOf" srcId="{622A089D-7976-4D92-9D07-25DE78848C0C}" destId="{A68C9F2A-AC53-4362-B55A-6D2F83884794}" srcOrd="0" destOrd="0" presId="urn:microsoft.com/office/officeart/2005/8/layout/process4"/>
    <dgm:cxn modelId="{3E92747A-B6BE-BE4E-B293-D482D2340351}" type="presOf" srcId="{1EFAC1A3-0E87-4852-9F62-2625F1C1E63D}" destId="{EDF2F75F-6C8E-4B17-915B-56F244B9AD05}" srcOrd="0" destOrd="0" presId="urn:microsoft.com/office/officeart/2005/8/layout/process4"/>
    <dgm:cxn modelId="{D63FDE8C-7325-4169-8C79-1B61043150FA}" srcId="{622A089D-7976-4D92-9D07-25DE78848C0C}" destId="{EBE882BB-D962-4AD7-9CFB-C11808989503}" srcOrd="0" destOrd="0" parTransId="{62B9446D-57A7-489B-82FE-D921E42BE725}" sibTransId="{A6EBD879-8F39-4017-8075-641DB78DC7A1}"/>
    <dgm:cxn modelId="{374C3DC0-6236-425B-BE3F-C26B6152A414}" srcId="{EBE882BB-D962-4AD7-9CFB-C11808989503}" destId="{4BE439F4-444A-43B1-A192-1DEA7A97C5BA}" srcOrd="0" destOrd="0" parTransId="{BE34597E-4038-4BD6-BB3F-9E0624412F0F}" sibTransId="{36E09EAE-CD58-44D3-9E54-1B568B7915A3}"/>
    <dgm:cxn modelId="{CB1605C2-559D-454E-8D6B-236BC08EDCE1}" type="presOf" srcId="{EBE882BB-D962-4AD7-9CFB-C11808989503}" destId="{ED8FA133-7161-4CE4-9FE7-0F0BD420CE93}" srcOrd="0" destOrd="0" presId="urn:microsoft.com/office/officeart/2005/8/layout/process4"/>
    <dgm:cxn modelId="{E0A18DD4-9E54-2E4F-ADC7-F8D00AD5ABCB}" type="presOf" srcId="{1EFAC1A3-0E87-4852-9F62-2625F1C1E63D}" destId="{5C106633-1891-47E7-8EA2-F8EE8891E602}" srcOrd="1" destOrd="0" presId="urn:microsoft.com/office/officeart/2005/8/layout/process4"/>
    <dgm:cxn modelId="{FC6E68E9-1F12-414F-9147-0E4FCB996C51}" type="presOf" srcId="{4BE439F4-444A-43B1-A192-1DEA7A97C5BA}" destId="{F5CECF1D-AB34-4C61-B6DB-565008E4F4E0}" srcOrd="0" destOrd="0" presId="urn:microsoft.com/office/officeart/2005/8/layout/process4"/>
    <dgm:cxn modelId="{F1C018F2-DEF9-497D-BFCE-70E4C6E98B2D}" srcId="{1EFAC1A3-0E87-4852-9F62-2625F1C1E63D}" destId="{941CC345-4B08-4572-8D39-A29F707F834D}" srcOrd="0" destOrd="0" parTransId="{46E1A805-63DB-4612-81EB-F5B41916C68C}" sibTransId="{A91D99CA-5837-403F-882D-CF42D266AF72}"/>
    <dgm:cxn modelId="{777E6C5E-65FB-1B4D-B3DF-CC42555BBCB7}" type="presParOf" srcId="{A68C9F2A-AC53-4362-B55A-6D2F83884794}" destId="{DF657023-5C73-46B9-A650-63B3B8882279}" srcOrd="0" destOrd="0" presId="urn:microsoft.com/office/officeart/2005/8/layout/process4"/>
    <dgm:cxn modelId="{948A40A7-C7B9-7945-BD52-0A0556F8DA09}" type="presParOf" srcId="{DF657023-5C73-46B9-A650-63B3B8882279}" destId="{EDF2F75F-6C8E-4B17-915B-56F244B9AD05}" srcOrd="0" destOrd="0" presId="urn:microsoft.com/office/officeart/2005/8/layout/process4"/>
    <dgm:cxn modelId="{8B522A6D-D85E-004F-AC3C-1610ABF367FD}" type="presParOf" srcId="{DF657023-5C73-46B9-A650-63B3B8882279}" destId="{5C106633-1891-47E7-8EA2-F8EE8891E602}" srcOrd="1" destOrd="0" presId="urn:microsoft.com/office/officeart/2005/8/layout/process4"/>
    <dgm:cxn modelId="{282EAD09-E7D2-584E-B559-0DE00F59201E}" type="presParOf" srcId="{DF657023-5C73-46B9-A650-63B3B8882279}" destId="{D4FEBE16-5D46-4661-B0F3-AC52BFE67318}" srcOrd="2" destOrd="0" presId="urn:microsoft.com/office/officeart/2005/8/layout/process4"/>
    <dgm:cxn modelId="{2DB7C201-EDD3-804D-A3E5-0EA9D5D9FB9C}" type="presParOf" srcId="{D4FEBE16-5D46-4661-B0F3-AC52BFE67318}" destId="{68296712-E231-4466-A5B3-5CA2DD100C3F}" srcOrd="0" destOrd="0" presId="urn:microsoft.com/office/officeart/2005/8/layout/process4"/>
    <dgm:cxn modelId="{2A8BBE86-5CB6-674C-9BD9-A4F361B1AFA2}" type="presParOf" srcId="{A68C9F2A-AC53-4362-B55A-6D2F83884794}" destId="{BB241C98-5974-4BF1-9FBB-3956504A8064}" srcOrd="1" destOrd="0" presId="urn:microsoft.com/office/officeart/2005/8/layout/process4"/>
    <dgm:cxn modelId="{9485C887-178C-084A-95A9-C5A5AE556802}" type="presParOf" srcId="{A68C9F2A-AC53-4362-B55A-6D2F83884794}" destId="{814265B1-DF03-4AAB-A837-647790BBC08A}" srcOrd="2" destOrd="0" presId="urn:microsoft.com/office/officeart/2005/8/layout/process4"/>
    <dgm:cxn modelId="{A07FDD3D-68DE-8E4D-8805-A3AC6F07E4DD}" type="presParOf" srcId="{814265B1-DF03-4AAB-A837-647790BBC08A}" destId="{ED8FA133-7161-4CE4-9FE7-0F0BD420CE93}" srcOrd="0" destOrd="0" presId="urn:microsoft.com/office/officeart/2005/8/layout/process4"/>
    <dgm:cxn modelId="{5374B940-28B0-5846-BA84-AB7AC5646A16}" type="presParOf" srcId="{814265B1-DF03-4AAB-A837-647790BBC08A}" destId="{2687D21D-AFB4-4699-8411-8A369B44CC31}" srcOrd="1" destOrd="0" presId="urn:microsoft.com/office/officeart/2005/8/layout/process4"/>
    <dgm:cxn modelId="{3422B140-E818-9D44-A9C3-4B9618D636D9}" type="presParOf" srcId="{814265B1-DF03-4AAB-A837-647790BBC08A}" destId="{DDE3193D-9CC5-4A2A-AE18-28FCDEE99658}" srcOrd="2" destOrd="0" presId="urn:microsoft.com/office/officeart/2005/8/layout/process4"/>
    <dgm:cxn modelId="{6824D7AE-F59F-2B4E-8097-C6A1C35E21AE}" type="presParOf" srcId="{DDE3193D-9CC5-4A2A-AE18-28FCDEE99658}" destId="{F5CECF1D-AB34-4C61-B6DB-565008E4F4E0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22A089D-7976-4D92-9D07-25DE78848C0C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BE882BB-D962-4AD7-9CFB-C11808989503}">
      <dgm:prSet phldrT="[Text]"/>
      <dgm:spPr/>
      <dgm:t>
        <a:bodyPr/>
        <a:lstStyle/>
        <a:p>
          <a:r>
            <a:rPr lang="en-US" dirty="0"/>
            <a:t>First</a:t>
          </a:r>
        </a:p>
      </dgm:t>
    </dgm:pt>
    <dgm:pt modelId="{62B9446D-57A7-489B-82FE-D921E42BE725}" type="parTrans" cxnId="{D63FDE8C-7325-4169-8C79-1B61043150FA}">
      <dgm:prSet/>
      <dgm:spPr/>
      <dgm:t>
        <a:bodyPr/>
        <a:lstStyle/>
        <a:p>
          <a:endParaRPr lang="en-US"/>
        </a:p>
      </dgm:t>
    </dgm:pt>
    <dgm:pt modelId="{A6EBD879-8F39-4017-8075-641DB78DC7A1}" type="sibTrans" cxnId="{D63FDE8C-7325-4169-8C79-1B61043150FA}">
      <dgm:prSet/>
      <dgm:spPr/>
      <dgm:t>
        <a:bodyPr/>
        <a:lstStyle/>
        <a:p>
          <a:endParaRPr lang="en-US"/>
        </a:p>
      </dgm:t>
    </dgm:pt>
    <dgm:pt modelId="{4BE439F4-444A-43B1-A192-1DEA7A97C5BA}">
      <dgm:prSet/>
      <dgm:spPr/>
      <dgm:t>
        <a:bodyPr/>
        <a:lstStyle/>
        <a:p>
          <a:r>
            <a:rPr lang="en-US" b="1" dirty="0"/>
            <a:t>Calculate the incremental net income</a:t>
          </a:r>
          <a:r>
            <a:rPr lang="en-US" dirty="0"/>
            <a:t> earned during each year of the project. </a:t>
          </a:r>
        </a:p>
      </dgm:t>
    </dgm:pt>
    <dgm:pt modelId="{BE34597E-4038-4BD6-BB3F-9E0624412F0F}" type="parTrans" cxnId="{374C3DC0-6236-425B-BE3F-C26B6152A414}">
      <dgm:prSet/>
      <dgm:spPr/>
      <dgm:t>
        <a:bodyPr/>
        <a:lstStyle/>
        <a:p>
          <a:endParaRPr lang="en-US"/>
        </a:p>
      </dgm:t>
    </dgm:pt>
    <dgm:pt modelId="{36E09EAE-CD58-44D3-9E54-1B568B7915A3}" type="sibTrans" cxnId="{374C3DC0-6236-425B-BE3F-C26B6152A414}">
      <dgm:prSet/>
      <dgm:spPr/>
      <dgm:t>
        <a:bodyPr/>
        <a:lstStyle/>
        <a:p>
          <a:endParaRPr lang="en-US"/>
        </a:p>
      </dgm:t>
    </dgm:pt>
    <dgm:pt modelId="{A68C9F2A-AC53-4362-B55A-6D2F83884794}" type="pres">
      <dgm:prSet presAssocID="{622A089D-7976-4D92-9D07-25DE78848C0C}" presName="Name0" presStyleCnt="0">
        <dgm:presLayoutVars>
          <dgm:dir/>
          <dgm:animLvl val="lvl"/>
          <dgm:resizeHandles val="exact"/>
        </dgm:presLayoutVars>
      </dgm:prSet>
      <dgm:spPr/>
    </dgm:pt>
    <dgm:pt modelId="{0C5B0F3F-A7B3-4992-AB7B-4DBBF23B2ED6}" type="pres">
      <dgm:prSet presAssocID="{EBE882BB-D962-4AD7-9CFB-C11808989503}" presName="boxAndChildren" presStyleCnt="0"/>
      <dgm:spPr/>
    </dgm:pt>
    <dgm:pt modelId="{89C49D24-F2B7-4500-B869-5731F4B5A7B6}" type="pres">
      <dgm:prSet presAssocID="{EBE882BB-D962-4AD7-9CFB-C11808989503}" presName="parentTextBox" presStyleLbl="node1" presStyleIdx="0" presStyleCnt="1"/>
      <dgm:spPr/>
    </dgm:pt>
    <dgm:pt modelId="{153457A6-C80C-4391-B975-755A6E5DA35B}" type="pres">
      <dgm:prSet presAssocID="{EBE882BB-D962-4AD7-9CFB-C11808989503}" presName="entireBox" presStyleLbl="node1" presStyleIdx="0" presStyleCnt="1" custLinFactY="-55696" custLinFactNeighborX="4286" custLinFactNeighborY="-100000"/>
      <dgm:spPr/>
    </dgm:pt>
    <dgm:pt modelId="{5404EB9F-41CF-4051-8A0E-F6311E4B3989}" type="pres">
      <dgm:prSet presAssocID="{EBE882BB-D962-4AD7-9CFB-C11808989503}" presName="descendantBox" presStyleCnt="0"/>
      <dgm:spPr/>
    </dgm:pt>
    <dgm:pt modelId="{E8E2DDE1-5C90-440A-9642-0F168822E8A8}" type="pres">
      <dgm:prSet presAssocID="{4BE439F4-444A-43B1-A192-1DEA7A97C5BA}" presName="childTextBox" presStyleLbl="fgAccFollowNode1" presStyleIdx="0" presStyleCnt="1" custScaleY="154541">
        <dgm:presLayoutVars>
          <dgm:bulletEnabled val="1"/>
        </dgm:presLayoutVars>
      </dgm:prSet>
      <dgm:spPr/>
    </dgm:pt>
  </dgm:ptLst>
  <dgm:cxnLst>
    <dgm:cxn modelId="{F2CBA841-9344-994E-ADEE-87914E78D5CC}" type="presOf" srcId="{622A089D-7976-4D92-9D07-25DE78848C0C}" destId="{A68C9F2A-AC53-4362-B55A-6D2F83884794}" srcOrd="0" destOrd="0" presId="urn:microsoft.com/office/officeart/2005/8/layout/process4"/>
    <dgm:cxn modelId="{D63FDE8C-7325-4169-8C79-1B61043150FA}" srcId="{622A089D-7976-4D92-9D07-25DE78848C0C}" destId="{EBE882BB-D962-4AD7-9CFB-C11808989503}" srcOrd="0" destOrd="0" parTransId="{62B9446D-57A7-489B-82FE-D921E42BE725}" sibTransId="{A6EBD879-8F39-4017-8075-641DB78DC7A1}"/>
    <dgm:cxn modelId="{6730F79B-FC8F-E64C-9D77-177233599ECF}" type="presOf" srcId="{4BE439F4-444A-43B1-A192-1DEA7A97C5BA}" destId="{E8E2DDE1-5C90-440A-9642-0F168822E8A8}" srcOrd="0" destOrd="0" presId="urn:microsoft.com/office/officeart/2005/8/layout/process4"/>
    <dgm:cxn modelId="{4237AFBE-B803-F34E-B186-EBB101D2D839}" type="presOf" srcId="{EBE882BB-D962-4AD7-9CFB-C11808989503}" destId="{89C49D24-F2B7-4500-B869-5731F4B5A7B6}" srcOrd="0" destOrd="0" presId="urn:microsoft.com/office/officeart/2005/8/layout/process4"/>
    <dgm:cxn modelId="{374C3DC0-6236-425B-BE3F-C26B6152A414}" srcId="{EBE882BB-D962-4AD7-9CFB-C11808989503}" destId="{4BE439F4-444A-43B1-A192-1DEA7A97C5BA}" srcOrd="0" destOrd="0" parTransId="{BE34597E-4038-4BD6-BB3F-9E0624412F0F}" sibTransId="{36E09EAE-CD58-44D3-9E54-1B568B7915A3}"/>
    <dgm:cxn modelId="{656894C3-631E-A847-809A-B4F77C7AFDF5}" type="presOf" srcId="{EBE882BB-D962-4AD7-9CFB-C11808989503}" destId="{153457A6-C80C-4391-B975-755A6E5DA35B}" srcOrd="1" destOrd="0" presId="urn:microsoft.com/office/officeart/2005/8/layout/process4"/>
    <dgm:cxn modelId="{910C14CE-830C-FE46-BE26-57AAA3DF4CA5}" type="presParOf" srcId="{A68C9F2A-AC53-4362-B55A-6D2F83884794}" destId="{0C5B0F3F-A7B3-4992-AB7B-4DBBF23B2ED6}" srcOrd="0" destOrd="0" presId="urn:microsoft.com/office/officeart/2005/8/layout/process4"/>
    <dgm:cxn modelId="{17912215-7334-E84A-85BF-54B6EDFBDECA}" type="presParOf" srcId="{0C5B0F3F-A7B3-4992-AB7B-4DBBF23B2ED6}" destId="{89C49D24-F2B7-4500-B869-5731F4B5A7B6}" srcOrd="0" destOrd="0" presId="urn:microsoft.com/office/officeart/2005/8/layout/process4"/>
    <dgm:cxn modelId="{6E57220D-0838-A54D-86B2-A00223BC5514}" type="presParOf" srcId="{0C5B0F3F-A7B3-4992-AB7B-4DBBF23B2ED6}" destId="{153457A6-C80C-4391-B975-755A6E5DA35B}" srcOrd="1" destOrd="0" presId="urn:microsoft.com/office/officeart/2005/8/layout/process4"/>
    <dgm:cxn modelId="{3C20C51F-372D-9546-877C-3A77BB5E8E40}" type="presParOf" srcId="{0C5B0F3F-A7B3-4992-AB7B-4DBBF23B2ED6}" destId="{5404EB9F-41CF-4051-8A0E-F6311E4B3989}" srcOrd="2" destOrd="0" presId="urn:microsoft.com/office/officeart/2005/8/layout/process4"/>
    <dgm:cxn modelId="{9FEBBC12-8A6B-1649-962E-9ED8A2AC66F2}" type="presParOf" srcId="{5404EB9F-41CF-4051-8A0E-F6311E4B3989}" destId="{E8E2DDE1-5C90-440A-9642-0F168822E8A8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22A089D-7976-4D92-9D07-25DE78848C0C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BE882BB-D962-4AD7-9CFB-C11808989503}">
      <dgm:prSet phldrT="[Text]"/>
      <dgm:spPr/>
      <dgm:t>
        <a:bodyPr/>
        <a:lstStyle/>
        <a:p>
          <a:r>
            <a:rPr lang="en-US" dirty="0"/>
            <a:t>Second</a:t>
          </a:r>
        </a:p>
      </dgm:t>
    </dgm:pt>
    <dgm:pt modelId="{62B9446D-57A7-489B-82FE-D921E42BE725}" type="parTrans" cxnId="{D63FDE8C-7325-4169-8C79-1B61043150FA}">
      <dgm:prSet/>
      <dgm:spPr/>
      <dgm:t>
        <a:bodyPr/>
        <a:lstStyle/>
        <a:p>
          <a:endParaRPr lang="en-US"/>
        </a:p>
      </dgm:t>
    </dgm:pt>
    <dgm:pt modelId="{A6EBD879-8F39-4017-8075-641DB78DC7A1}" type="sibTrans" cxnId="{D63FDE8C-7325-4169-8C79-1B61043150FA}">
      <dgm:prSet/>
      <dgm:spPr/>
      <dgm:t>
        <a:bodyPr/>
        <a:lstStyle/>
        <a:p>
          <a:endParaRPr lang="en-US"/>
        </a:p>
      </dgm:t>
    </dgm:pt>
    <dgm:pt modelId="{4BE439F4-444A-43B1-A192-1DEA7A97C5BA}">
      <dgm:prSet custT="1"/>
      <dgm:spPr/>
      <dgm:t>
        <a:bodyPr/>
        <a:lstStyle/>
        <a:p>
          <a:r>
            <a:rPr lang="en-US" sz="2200" dirty="0"/>
            <a:t>Multiply each year’s incremental net income by the tax rate to </a:t>
          </a:r>
          <a:r>
            <a:rPr lang="en-US" sz="2200" b="1" dirty="0"/>
            <a:t>determine the income tax expense.</a:t>
          </a:r>
          <a:r>
            <a:rPr lang="en-US" sz="2200" dirty="0"/>
            <a:t> </a:t>
          </a:r>
        </a:p>
      </dgm:t>
    </dgm:pt>
    <dgm:pt modelId="{BE34597E-4038-4BD6-BB3F-9E0624412F0F}" type="parTrans" cxnId="{374C3DC0-6236-425B-BE3F-C26B6152A414}">
      <dgm:prSet/>
      <dgm:spPr/>
      <dgm:t>
        <a:bodyPr/>
        <a:lstStyle/>
        <a:p>
          <a:endParaRPr lang="en-US"/>
        </a:p>
      </dgm:t>
    </dgm:pt>
    <dgm:pt modelId="{36E09EAE-CD58-44D3-9E54-1B568B7915A3}" type="sibTrans" cxnId="{374C3DC0-6236-425B-BE3F-C26B6152A414}">
      <dgm:prSet/>
      <dgm:spPr/>
      <dgm:t>
        <a:bodyPr/>
        <a:lstStyle/>
        <a:p>
          <a:endParaRPr lang="en-US"/>
        </a:p>
      </dgm:t>
    </dgm:pt>
    <dgm:pt modelId="{A68C9F2A-AC53-4362-B55A-6D2F83884794}" type="pres">
      <dgm:prSet presAssocID="{622A089D-7976-4D92-9D07-25DE78848C0C}" presName="Name0" presStyleCnt="0">
        <dgm:presLayoutVars>
          <dgm:dir/>
          <dgm:animLvl val="lvl"/>
          <dgm:resizeHandles val="exact"/>
        </dgm:presLayoutVars>
      </dgm:prSet>
      <dgm:spPr/>
    </dgm:pt>
    <dgm:pt modelId="{0C5B0F3F-A7B3-4992-AB7B-4DBBF23B2ED6}" type="pres">
      <dgm:prSet presAssocID="{EBE882BB-D962-4AD7-9CFB-C11808989503}" presName="boxAndChildren" presStyleCnt="0"/>
      <dgm:spPr/>
    </dgm:pt>
    <dgm:pt modelId="{89C49D24-F2B7-4500-B869-5731F4B5A7B6}" type="pres">
      <dgm:prSet presAssocID="{EBE882BB-D962-4AD7-9CFB-C11808989503}" presName="parentTextBox" presStyleLbl="node1" presStyleIdx="0" presStyleCnt="1"/>
      <dgm:spPr/>
    </dgm:pt>
    <dgm:pt modelId="{153457A6-C80C-4391-B975-755A6E5DA35B}" type="pres">
      <dgm:prSet presAssocID="{EBE882BB-D962-4AD7-9CFB-C11808989503}" presName="entireBox" presStyleLbl="node1" presStyleIdx="0" presStyleCnt="1" custLinFactY="-55696" custLinFactNeighborX="4286" custLinFactNeighborY="-100000"/>
      <dgm:spPr/>
    </dgm:pt>
    <dgm:pt modelId="{5404EB9F-41CF-4051-8A0E-F6311E4B3989}" type="pres">
      <dgm:prSet presAssocID="{EBE882BB-D962-4AD7-9CFB-C11808989503}" presName="descendantBox" presStyleCnt="0"/>
      <dgm:spPr/>
    </dgm:pt>
    <dgm:pt modelId="{E8E2DDE1-5C90-440A-9642-0F168822E8A8}" type="pres">
      <dgm:prSet presAssocID="{4BE439F4-444A-43B1-A192-1DEA7A97C5BA}" presName="childTextBox" presStyleLbl="fgAccFollowNode1" presStyleIdx="0" presStyleCnt="1" custScaleY="154424">
        <dgm:presLayoutVars>
          <dgm:bulletEnabled val="1"/>
        </dgm:presLayoutVars>
      </dgm:prSet>
      <dgm:spPr/>
    </dgm:pt>
  </dgm:ptLst>
  <dgm:cxnLst>
    <dgm:cxn modelId="{6F3B2713-82BB-FA4E-B360-C75ADE3F28E0}" type="presOf" srcId="{4BE439F4-444A-43B1-A192-1DEA7A97C5BA}" destId="{E8E2DDE1-5C90-440A-9642-0F168822E8A8}" srcOrd="0" destOrd="0" presId="urn:microsoft.com/office/officeart/2005/8/layout/process4"/>
    <dgm:cxn modelId="{13D74D57-DC27-464C-A921-418CB9332143}" type="presOf" srcId="{622A089D-7976-4D92-9D07-25DE78848C0C}" destId="{A68C9F2A-AC53-4362-B55A-6D2F83884794}" srcOrd="0" destOrd="0" presId="urn:microsoft.com/office/officeart/2005/8/layout/process4"/>
    <dgm:cxn modelId="{D63FDE8C-7325-4169-8C79-1B61043150FA}" srcId="{622A089D-7976-4D92-9D07-25DE78848C0C}" destId="{EBE882BB-D962-4AD7-9CFB-C11808989503}" srcOrd="0" destOrd="0" parTransId="{62B9446D-57A7-489B-82FE-D921E42BE725}" sibTransId="{A6EBD879-8F39-4017-8075-641DB78DC7A1}"/>
    <dgm:cxn modelId="{CF81CF99-D35E-084A-90CC-8C3C4E90CB61}" type="presOf" srcId="{EBE882BB-D962-4AD7-9CFB-C11808989503}" destId="{153457A6-C80C-4391-B975-755A6E5DA35B}" srcOrd="1" destOrd="0" presId="urn:microsoft.com/office/officeart/2005/8/layout/process4"/>
    <dgm:cxn modelId="{374C3DC0-6236-425B-BE3F-C26B6152A414}" srcId="{EBE882BB-D962-4AD7-9CFB-C11808989503}" destId="{4BE439F4-444A-43B1-A192-1DEA7A97C5BA}" srcOrd="0" destOrd="0" parTransId="{BE34597E-4038-4BD6-BB3F-9E0624412F0F}" sibTransId="{36E09EAE-CD58-44D3-9E54-1B568B7915A3}"/>
    <dgm:cxn modelId="{8224ADE4-4801-CA4A-8F3F-82422F89FC87}" type="presOf" srcId="{EBE882BB-D962-4AD7-9CFB-C11808989503}" destId="{89C49D24-F2B7-4500-B869-5731F4B5A7B6}" srcOrd="0" destOrd="0" presId="urn:microsoft.com/office/officeart/2005/8/layout/process4"/>
    <dgm:cxn modelId="{7E619EDB-B28F-1942-882F-45309C6BCFB8}" type="presParOf" srcId="{A68C9F2A-AC53-4362-B55A-6D2F83884794}" destId="{0C5B0F3F-A7B3-4992-AB7B-4DBBF23B2ED6}" srcOrd="0" destOrd="0" presId="urn:microsoft.com/office/officeart/2005/8/layout/process4"/>
    <dgm:cxn modelId="{2609C8F1-19E1-2145-8CA7-900538569098}" type="presParOf" srcId="{0C5B0F3F-A7B3-4992-AB7B-4DBBF23B2ED6}" destId="{89C49D24-F2B7-4500-B869-5731F4B5A7B6}" srcOrd="0" destOrd="0" presId="urn:microsoft.com/office/officeart/2005/8/layout/process4"/>
    <dgm:cxn modelId="{834E00B0-C394-7145-929C-2A5B827B0FCC}" type="presParOf" srcId="{0C5B0F3F-A7B3-4992-AB7B-4DBBF23B2ED6}" destId="{153457A6-C80C-4391-B975-755A6E5DA35B}" srcOrd="1" destOrd="0" presId="urn:microsoft.com/office/officeart/2005/8/layout/process4"/>
    <dgm:cxn modelId="{65450693-81A7-DA4F-BC82-AD45D5203CE6}" type="presParOf" srcId="{0C5B0F3F-A7B3-4992-AB7B-4DBBF23B2ED6}" destId="{5404EB9F-41CF-4051-8A0E-F6311E4B3989}" srcOrd="2" destOrd="0" presId="urn:microsoft.com/office/officeart/2005/8/layout/process4"/>
    <dgm:cxn modelId="{46B8C861-3118-CE46-B44B-F7AF79DF13CC}" type="presParOf" srcId="{5404EB9F-41CF-4051-8A0E-F6311E4B3989}" destId="{E8E2DDE1-5C90-440A-9642-0F168822E8A8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776372C-339A-DE46-91A2-11981083B602}" type="doc">
      <dgm:prSet loTypeId="urn:microsoft.com/office/officeart/2005/8/layout/chart3" loCatId="" qsTypeId="urn:microsoft.com/office/officeart/2005/8/quickstyle/simple4" qsCatId="simple" csTypeId="urn:microsoft.com/office/officeart/2005/8/colors/accent1_2" csCatId="accent1" phldr="1"/>
      <dgm:spPr/>
    </dgm:pt>
    <dgm:pt modelId="{D90B07B9-985C-0249-8E3F-57AA1B3D6D0C}">
      <dgm:prSet phldrT="[Text]"/>
      <dgm:spPr/>
      <dgm:t>
        <a:bodyPr/>
        <a:lstStyle/>
        <a:p>
          <a:r>
            <a:rPr lang="en-US" dirty="0"/>
            <a:t>  </a:t>
          </a:r>
        </a:p>
      </dgm:t>
    </dgm:pt>
    <dgm:pt modelId="{05CD5E82-3F41-564D-BB14-F27A15225FB0}" type="parTrans" cxnId="{7F93F45C-834F-7943-81E0-8C60522A4E0B}">
      <dgm:prSet/>
      <dgm:spPr/>
      <dgm:t>
        <a:bodyPr/>
        <a:lstStyle/>
        <a:p>
          <a:endParaRPr lang="en-US"/>
        </a:p>
      </dgm:t>
    </dgm:pt>
    <dgm:pt modelId="{593A9C46-7574-274C-A513-348D36D262C6}" type="sibTrans" cxnId="{7F93F45C-834F-7943-81E0-8C60522A4E0B}">
      <dgm:prSet/>
      <dgm:spPr/>
      <dgm:t>
        <a:bodyPr/>
        <a:lstStyle/>
        <a:p>
          <a:endParaRPr lang="en-US"/>
        </a:p>
      </dgm:t>
    </dgm:pt>
    <dgm:pt modelId="{1EBD7058-63B2-7243-B632-1D78B9B604A9}">
      <dgm:prSet phldrT="[Text]"/>
      <dgm:spPr/>
      <dgm:t>
        <a:bodyPr/>
        <a:lstStyle/>
        <a:p>
          <a:endParaRPr lang="en-US" dirty="0"/>
        </a:p>
      </dgm:t>
    </dgm:pt>
    <dgm:pt modelId="{CAB23ADD-D8D8-7F4F-9BF8-DAC1D3D77855}" type="parTrans" cxnId="{37F68EDA-5061-C94A-96F8-918403E92F61}">
      <dgm:prSet/>
      <dgm:spPr/>
      <dgm:t>
        <a:bodyPr/>
        <a:lstStyle/>
        <a:p>
          <a:endParaRPr lang="en-US"/>
        </a:p>
      </dgm:t>
    </dgm:pt>
    <dgm:pt modelId="{4788F3AE-CA2D-6D48-B416-D0BA42C02FA5}" type="sibTrans" cxnId="{37F68EDA-5061-C94A-96F8-918403E92F61}">
      <dgm:prSet/>
      <dgm:spPr/>
      <dgm:t>
        <a:bodyPr/>
        <a:lstStyle/>
        <a:p>
          <a:endParaRPr lang="en-US"/>
        </a:p>
      </dgm:t>
    </dgm:pt>
    <dgm:pt modelId="{52C45244-4805-B44B-BF0E-77A1EBBF4A0F}">
      <dgm:prSet phldrT="[Text]"/>
      <dgm:spPr/>
      <dgm:t>
        <a:bodyPr/>
        <a:lstStyle/>
        <a:p>
          <a:endParaRPr lang="en-US" dirty="0"/>
        </a:p>
      </dgm:t>
    </dgm:pt>
    <dgm:pt modelId="{0244B381-46F4-E443-A26E-F9AB83928FF9}" type="parTrans" cxnId="{0F91BBFF-E9CC-014B-B5FB-6AAC014A1666}">
      <dgm:prSet/>
      <dgm:spPr/>
      <dgm:t>
        <a:bodyPr/>
        <a:lstStyle/>
        <a:p>
          <a:endParaRPr lang="en-US"/>
        </a:p>
      </dgm:t>
    </dgm:pt>
    <dgm:pt modelId="{A12B4000-DDAA-7F4A-BF37-07C8F4ABACC8}" type="sibTrans" cxnId="{0F91BBFF-E9CC-014B-B5FB-6AAC014A1666}">
      <dgm:prSet/>
      <dgm:spPr/>
      <dgm:t>
        <a:bodyPr/>
        <a:lstStyle/>
        <a:p>
          <a:endParaRPr lang="en-US"/>
        </a:p>
      </dgm:t>
    </dgm:pt>
    <dgm:pt modelId="{B01C48C9-2BFA-9B42-BA0E-248A1EE245C8}" type="pres">
      <dgm:prSet presAssocID="{B776372C-339A-DE46-91A2-11981083B602}" presName="compositeShape" presStyleCnt="0">
        <dgm:presLayoutVars>
          <dgm:chMax val="7"/>
          <dgm:dir/>
          <dgm:resizeHandles val="exact"/>
        </dgm:presLayoutVars>
      </dgm:prSet>
      <dgm:spPr/>
    </dgm:pt>
    <dgm:pt modelId="{80975E32-A676-054B-A3DD-4F38B9C04131}" type="pres">
      <dgm:prSet presAssocID="{B776372C-339A-DE46-91A2-11981083B602}" presName="wedge1" presStyleLbl="node1" presStyleIdx="0" presStyleCnt="3"/>
      <dgm:spPr/>
    </dgm:pt>
    <dgm:pt modelId="{2A3B6042-211A-1443-906B-623A2AB88515}" type="pres">
      <dgm:prSet presAssocID="{B776372C-339A-DE46-91A2-11981083B602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BFA48BC4-9EC0-EB42-949E-DC1CFF9DC64F}" type="pres">
      <dgm:prSet presAssocID="{B776372C-339A-DE46-91A2-11981083B602}" presName="wedge2" presStyleLbl="node1" presStyleIdx="1" presStyleCnt="3"/>
      <dgm:spPr/>
    </dgm:pt>
    <dgm:pt modelId="{7D76A8E2-B71A-C84E-8125-230233CB9A00}" type="pres">
      <dgm:prSet presAssocID="{B776372C-339A-DE46-91A2-11981083B602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F3D81433-042E-F54E-AC02-BA64D32456EA}" type="pres">
      <dgm:prSet presAssocID="{B776372C-339A-DE46-91A2-11981083B602}" presName="wedge3" presStyleLbl="node1" presStyleIdx="2" presStyleCnt="3"/>
      <dgm:spPr/>
    </dgm:pt>
    <dgm:pt modelId="{F21AC50F-7389-4349-90F4-09DEB3E1D87D}" type="pres">
      <dgm:prSet presAssocID="{B776372C-339A-DE46-91A2-11981083B602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55AEE317-210E-624A-9D8C-8A352CAFBC34}" type="presOf" srcId="{D90B07B9-985C-0249-8E3F-57AA1B3D6D0C}" destId="{2A3B6042-211A-1443-906B-623A2AB88515}" srcOrd="1" destOrd="0" presId="urn:microsoft.com/office/officeart/2005/8/layout/chart3"/>
    <dgm:cxn modelId="{2727412F-2C20-3846-9765-7ED4F4A6E2D9}" type="presOf" srcId="{D90B07B9-985C-0249-8E3F-57AA1B3D6D0C}" destId="{80975E32-A676-054B-A3DD-4F38B9C04131}" srcOrd="0" destOrd="0" presId="urn:microsoft.com/office/officeart/2005/8/layout/chart3"/>
    <dgm:cxn modelId="{7F93F45C-834F-7943-81E0-8C60522A4E0B}" srcId="{B776372C-339A-DE46-91A2-11981083B602}" destId="{D90B07B9-985C-0249-8E3F-57AA1B3D6D0C}" srcOrd="0" destOrd="0" parTransId="{05CD5E82-3F41-564D-BB14-F27A15225FB0}" sibTransId="{593A9C46-7574-274C-A513-348D36D262C6}"/>
    <dgm:cxn modelId="{918F2D6C-B554-6246-A882-D2ACFF81F7B8}" type="presOf" srcId="{52C45244-4805-B44B-BF0E-77A1EBBF4A0F}" destId="{7D76A8E2-B71A-C84E-8125-230233CB9A00}" srcOrd="1" destOrd="0" presId="urn:microsoft.com/office/officeart/2005/8/layout/chart3"/>
    <dgm:cxn modelId="{F5ACC457-0CB3-EB4C-809D-986FF6CFE111}" type="presOf" srcId="{B776372C-339A-DE46-91A2-11981083B602}" destId="{B01C48C9-2BFA-9B42-BA0E-248A1EE245C8}" srcOrd="0" destOrd="0" presId="urn:microsoft.com/office/officeart/2005/8/layout/chart3"/>
    <dgm:cxn modelId="{9177CFC6-AF7D-3140-AE42-4CAAC220BCB7}" type="presOf" srcId="{52C45244-4805-B44B-BF0E-77A1EBBF4A0F}" destId="{BFA48BC4-9EC0-EB42-949E-DC1CFF9DC64F}" srcOrd="0" destOrd="0" presId="urn:microsoft.com/office/officeart/2005/8/layout/chart3"/>
    <dgm:cxn modelId="{F7308CC9-1FD7-B946-9C77-FDC84E02D69C}" type="presOf" srcId="{1EBD7058-63B2-7243-B632-1D78B9B604A9}" destId="{F3D81433-042E-F54E-AC02-BA64D32456EA}" srcOrd="0" destOrd="0" presId="urn:microsoft.com/office/officeart/2005/8/layout/chart3"/>
    <dgm:cxn modelId="{8FA4E9CA-C5A8-0846-9643-D7D71D516747}" type="presOf" srcId="{1EBD7058-63B2-7243-B632-1D78B9B604A9}" destId="{F21AC50F-7389-4349-90F4-09DEB3E1D87D}" srcOrd="1" destOrd="0" presId="urn:microsoft.com/office/officeart/2005/8/layout/chart3"/>
    <dgm:cxn modelId="{37F68EDA-5061-C94A-96F8-918403E92F61}" srcId="{B776372C-339A-DE46-91A2-11981083B602}" destId="{1EBD7058-63B2-7243-B632-1D78B9B604A9}" srcOrd="2" destOrd="0" parTransId="{CAB23ADD-D8D8-7F4F-9BF8-DAC1D3D77855}" sibTransId="{4788F3AE-CA2D-6D48-B416-D0BA42C02FA5}"/>
    <dgm:cxn modelId="{0F91BBFF-E9CC-014B-B5FB-6AAC014A1666}" srcId="{B776372C-339A-DE46-91A2-11981083B602}" destId="{52C45244-4805-B44B-BF0E-77A1EBBF4A0F}" srcOrd="1" destOrd="0" parTransId="{0244B381-46F4-E443-A26E-F9AB83928FF9}" sibTransId="{A12B4000-DDAA-7F4A-BF37-07C8F4ABACC8}"/>
    <dgm:cxn modelId="{0572ECA3-41EE-5649-A44A-E21744318F59}" type="presParOf" srcId="{B01C48C9-2BFA-9B42-BA0E-248A1EE245C8}" destId="{80975E32-A676-054B-A3DD-4F38B9C04131}" srcOrd="0" destOrd="0" presId="urn:microsoft.com/office/officeart/2005/8/layout/chart3"/>
    <dgm:cxn modelId="{72983D2B-CEE1-194F-B920-191B5AE56570}" type="presParOf" srcId="{B01C48C9-2BFA-9B42-BA0E-248A1EE245C8}" destId="{2A3B6042-211A-1443-906B-623A2AB88515}" srcOrd="1" destOrd="0" presId="urn:microsoft.com/office/officeart/2005/8/layout/chart3"/>
    <dgm:cxn modelId="{C063F9C7-4AC2-AD4C-994A-0D0475FDCE24}" type="presParOf" srcId="{B01C48C9-2BFA-9B42-BA0E-248A1EE245C8}" destId="{BFA48BC4-9EC0-EB42-949E-DC1CFF9DC64F}" srcOrd="2" destOrd="0" presId="urn:microsoft.com/office/officeart/2005/8/layout/chart3"/>
    <dgm:cxn modelId="{5F8EA8D9-E6FF-A849-ADBF-584CA5C68477}" type="presParOf" srcId="{B01C48C9-2BFA-9B42-BA0E-248A1EE245C8}" destId="{7D76A8E2-B71A-C84E-8125-230233CB9A00}" srcOrd="3" destOrd="0" presId="urn:microsoft.com/office/officeart/2005/8/layout/chart3"/>
    <dgm:cxn modelId="{AE5C1F60-B570-1248-AA7C-EA6203324DC6}" type="presParOf" srcId="{B01C48C9-2BFA-9B42-BA0E-248A1EE245C8}" destId="{F3D81433-042E-F54E-AC02-BA64D32456EA}" srcOrd="4" destOrd="0" presId="urn:microsoft.com/office/officeart/2005/8/layout/chart3"/>
    <dgm:cxn modelId="{F22144B6-A7B4-2548-8FF6-AFB05FF71FB0}" type="presParOf" srcId="{B01C48C9-2BFA-9B42-BA0E-248A1EE245C8}" destId="{F21AC50F-7389-4349-90F4-09DEB3E1D87D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72B805-00B7-4172-B55B-67BEF865BC47}">
      <dsp:nvSpPr>
        <dsp:cNvPr id="0" name=""/>
        <dsp:cNvSpPr/>
      </dsp:nvSpPr>
      <dsp:spPr>
        <a:xfrm rot="5400000">
          <a:off x="-253993" y="256588"/>
          <a:ext cx="1693291" cy="118530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 </a:t>
          </a:r>
        </a:p>
      </dsp:txBody>
      <dsp:txXfrm rot="-5400000">
        <a:off x="1" y="595246"/>
        <a:ext cx="1185304" cy="507987"/>
      </dsp:txXfrm>
    </dsp:sp>
    <dsp:sp modelId="{2D49BA99-73A5-481E-9215-5C1C667E4E8D}">
      <dsp:nvSpPr>
        <dsp:cNvPr id="0" name=""/>
        <dsp:cNvSpPr/>
      </dsp:nvSpPr>
      <dsp:spPr>
        <a:xfrm rot="5400000">
          <a:off x="3547532" y="-2359632"/>
          <a:ext cx="1100639" cy="582509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A company’s </a:t>
          </a:r>
          <a:r>
            <a:rPr lang="en-US" sz="2300" b="1" kern="1200" dirty="0"/>
            <a:t>net income for financial reporting purposes equals its taxable income</a:t>
          </a:r>
          <a:r>
            <a:rPr lang="en-US" sz="2300" kern="1200" dirty="0"/>
            <a:t>.</a:t>
          </a:r>
        </a:p>
      </dsp:txBody>
      <dsp:txXfrm rot="-5400000">
        <a:off x="1185305" y="56324"/>
        <a:ext cx="5771366" cy="993181"/>
      </dsp:txXfrm>
    </dsp:sp>
    <dsp:sp modelId="{53DE66C4-BB6F-4BDD-86B7-03DC5DAA79D8}">
      <dsp:nvSpPr>
        <dsp:cNvPr id="0" name=""/>
        <dsp:cNvSpPr/>
      </dsp:nvSpPr>
      <dsp:spPr>
        <a:xfrm rot="5400000">
          <a:off x="-253993" y="1756847"/>
          <a:ext cx="1693291" cy="118530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 </a:t>
          </a:r>
        </a:p>
      </dsp:txBody>
      <dsp:txXfrm rot="-5400000">
        <a:off x="1" y="2095505"/>
        <a:ext cx="1185304" cy="507987"/>
      </dsp:txXfrm>
    </dsp:sp>
    <dsp:sp modelId="{FB0E18F7-85FB-428C-A877-2DCCF9E1E112}">
      <dsp:nvSpPr>
        <dsp:cNvPr id="0" name=""/>
        <dsp:cNvSpPr/>
      </dsp:nvSpPr>
      <dsp:spPr>
        <a:xfrm rot="5400000">
          <a:off x="3547532" y="-859373"/>
          <a:ext cx="1100639" cy="582509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The tax rate is a </a:t>
          </a:r>
          <a:r>
            <a:rPr lang="en-US" sz="2300" b="1" kern="1200" dirty="0"/>
            <a:t>flat percentage</a:t>
          </a:r>
          <a:r>
            <a:rPr lang="en-US" sz="2300" kern="1200" dirty="0"/>
            <a:t> of taxable income.</a:t>
          </a:r>
        </a:p>
      </dsp:txBody>
      <dsp:txXfrm rot="-5400000">
        <a:off x="1185305" y="1556583"/>
        <a:ext cx="5771366" cy="993181"/>
      </dsp:txXfrm>
    </dsp:sp>
    <dsp:sp modelId="{D229CDF1-017C-4F84-980C-AE7F75ECB6CA}">
      <dsp:nvSpPr>
        <dsp:cNvPr id="0" name=""/>
        <dsp:cNvSpPr/>
      </dsp:nvSpPr>
      <dsp:spPr>
        <a:xfrm rot="5400000">
          <a:off x="-253993" y="3257106"/>
          <a:ext cx="1693291" cy="118530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 </a:t>
          </a:r>
        </a:p>
      </dsp:txBody>
      <dsp:txXfrm rot="-5400000">
        <a:off x="1" y="3595764"/>
        <a:ext cx="1185304" cy="507987"/>
      </dsp:txXfrm>
    </dsp:sp>
    <dsp:sp modelId="{17BDEB3A-ADFD-473D-9AC0-41076E77B393}">
      <dsp:nvSpPr>
        <dsp:cNvPr id="0" name=""/>
        <dsp:cNvSpPr/>
      </dsp:nvSpPr>
      <dsp:spPr>
        <a:xfrm rot="5400000">
          <a:off x="3547532" y="640884"/>
          <a:ext cx="1100639" cy="582509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A noncurrent asset’s useful life is </a:t>
          </a:r>
          <a:r>
            <a:rPr lang="en-US" sz="2300" b="1" kern="1200" dirty="0"/>
            <a:t>the same</a:t>
          </a:r>
          <a:r>
            <a:rPr lang="en-US" sz="2300" kern="1200" dirty="0"/>
            <a:t> for financial reporting and tax purposes.</a:t>
          </a:r>
        </a:p>
      </dsp:txBody>
      <dsp:txXfrm rot="-5400000">
        <a:off x="1185305" y="3056841"/>
        <a:ext cx="5771366" cy="9931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72B805-00B7-4172-B55B-67BEF865BC47}">
      <dsp:nvSpPr>
        <dsp:cNvPr id="0" name=""/>
        <dsp:cNvSpPr/>
      </dsp:nvSpPr>
      <dsp:spPr>
        <a:xfrm rot="5400000">
          <a:off x="-253745" y="258632"/>
          <a:ext cx="1691638" cy="118414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 </a:t>
          </a:r>
        </a:p>
      </dsp:txBody>
      <dsp:txXfrm rot="-5400000">
        <a:off x="1" y="596959"/>
        <a:ext cx="1184146" cy="507492"/>
      </dsp:txXfrm>
    </dsp:sp>
    <dsp:sp modelId="{2D49BA99-73A5-481E-9215-5C1C667E4E8D}">
      <dsp:nvSpPr>
        <dsp:cNvPr id="0" name=""/>
        <dsp:cNvSpPr/>
      </dsp:nvSpPr>
      <dsp:spPr>
        <a:xfrm rot="5400000">
          <a:off x="3547490" y="-2358457"/>
          <a:ext cx="1099564" cy="58262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/>
            <a:t>Straight-line depreciation</a:t>
          </a:r>
          <a:r>
            <a:rPr lang="en-US" sz="2400" kern="1200" dirty="0"/>
            <a:t> is always used for financial reporting and tax purposes.</a:t>
          </a:r>
        </a:p>
      </dsp:txBody>
      <dsp:txXfrm rot="-5400000">
        <a:off x="1184146" y="58563"/>
        <a:ext cx="5772577" cy="992212"/>
      </dsp:txXfrm>
    </dsp:sp>
    <dsp:sp modelId="{53DE66C4-BB6F-4BDD-86B7-03DC5DAA79D8}">
      <dsp:nvSpPr>
        <dsp:cNvPr id="0" name=""/>
        <dsp:cNvSpPr/>
      </dsp:nvSpPr>
      <dsp:spPr>
        <a:xfrm rot="5400000">
          <a:off x="-253745" y="1757426"/>
          <a:ext cx="1691638" cy="118414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 </a:t>
          </a:r>
        </a:p>
      </dsp:txBody>
      <dsp:txXfrm rot="-5400000">
        <a:off x="1" y="2095753"/>
        <a:ext cx="1184146" cy="507492"/>
      </dsp:txXfrm>
    </dsp:sp>
    <dsp:sp modelId="{FB0E18F7-85FB-428C-A877-2DCCF9E1E112}">
      <dsp:nvSpPr>
        <dsp:cNvPr id="0" name=""/>
        <dsp:cNvSpPr/>
      </dsp:nvSpPr>
      <dsp:spPr>
        <a:xfrm rot="5400000">
          <a:off x="3547490" y="-859663"/>
          <a:ext cx="1099564" cy="58262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Noncurrent assets always have a </a:t>
          </a:r>
          <a:r>
            <a:rPr lang="en-US" sz="2400" b="1" kern="1200" dirty="0"/>
            <a:t>salvage value of zero </a:t>
          </a:r>
          <a:r>
            <a:rPr lang="en-US" sz="2400" kern="1200" dirty="0"/>
            <a:t>for financial reporting and tax purposes.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400" kern="1200" dirty="0"/>
        </a:p>
      </dsp:txBody>
      <dsp:txXfrm rot="-5400000">
        <a:off x="1184146" y="1557357"/>
        <a:ext cx="5772577" cy="992212"/>
      </dsp:txXfrm>
    </dsp:sp>
    <dsp:sp modelId="{D229CDF1-017C-4F84-980C-AE7F75ECB6CA}">
      <dsp:nvSpPr>
        <dsp:cNvPr id="0" name=""/>
        <dsp:cNvSpPr/>
      </dsp:nvSpPr>
      <dsp:spPr>
        <a:xfrm rot="5400000">
          <a:off x="-253745" y="3256220"/>
          <a:ext cx="1691638" cy="118414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 </a:t>
          </a:r>
        </a:p>
      </dsp:txBody>
      <dsp:txXfrm rot="-5400000">
        <a:off x="1" y="3594547"/>
        <a:ext cx="1184146" cy="507492"/>
      </dsp:txXfrm>
    </dsp:sp>
    <dsp:sp modelId="{17BDEB3A-ADFD-473D-9AC0-41076E77B393}">
      <dsp:nvSpPr>
        <dsp:cNvPr id="0" name=""/>
        <dsp:cNvSpPr/>
      </dsp:nvSpPr>
      <dsp:spPr>
        <a:xfrm rot="5400000">
          <a:off x="3547490" y="639130"/>
          <a:ext cx="1099564" cy="58262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There are </a:t>
          </a:r>
          <a:r>
            <a:rPr lang="en-US" sz="2400" b="1" kern="1200" dirty="0"/>
            <a:t>no gains or losses</a:t>
          </a:r>
          <a:r>
            <a:rPr lang="en-US" sz="2400" kern="1200" dirty="0"/>
            <a:t> on the sale of noncurrent assets.</a:t>
          </a:r>
        </a:p>
      </dsp:txBody>
      <dsp:txXfrm rot="-5400000">
        <a:off x="1184146" y="3056150"/>
        <a:ext cx="5772577" cy="9922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106633-1891-47E7-8EA2-F8EE8891E602}">
      <dsp:nvSpPr>
        <dsp:cNvPr id="0" name=""/>
        <dsp:cNvSpPr/>
      </dsp:nvSpPr>
      <dsp:spPr>
        <a:xfrm>
          <a:off x="0" y="2452839"/>
          <a:ext cx="6096000" cy="16093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Second</a:t>
          </a:r>
        </a:p>
      </dsp:txBody>
      <dsp:txXfrm>
        <a:off x="0" y="2452839"/>
        <a:ext cx="6096000" cy="869037"/>
      </dsp:txXfrm>
    </dsp:sp>
    <dsp:sp modelId="{68296712-E231-4466-A5B3-5CA2DD100C3F}">
      <dsp:nvSpPr>
        <dsp:cNvPr id="0" name=""/>
        <dsp:cNvSpPr/>
      </dsp:nvSpPr>
      <dsp:spPr>
        <a:xfrm>
          <a:off x="0" y="3289689"/>
          <a:ext cx="6096000" cy="74029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27940" rIns="156464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Multiply each year’s incremental net income by the tax rate to </a:t>
          </a:r>
          <a:r>
            <a:rPr lang="en-US" sz="2200" b="1" kern="1200" dirty="0"/>
            <a:t>determine the income tax expense.</a:t>
          </a:r>
          <a:endParaRPr lang="en-US" sz="2200" kern="1200" dirty="0"/>
        </a:p>
      </dsp:txBody>
      <dsp:txXfrm>
        <a:off x="0" y="3289689"/>
        <a:ext cx="6096000" cy="740290"/>
      </dsp:txXfrm>
    </dsp:sp>
    <dsp:sp modelId="{2687D21D-AFB4-4699-8411-8A369B44CC31}">
      <dsp:nvSpPr>
        <dsp:cNvPr id="0" name=""/>
        <dsp:cNvSpPr/>
      </dsp:nvSpPr>
      <dsp:spPr>
        <a:xfrm rot="10800000">
          <a:off x="0" y="1832"/>
          <a:ext cx="6096000" cy="247514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First</a:t>
          </a:r>
        </a:p>
      </dsp:txBody>
      <dsp:txXfrm rot="-10800000">
        <a:off x="0" y="1832"/>
        <a:ext cx="6096000" cy="868776"/>
      </dsp:txXfrm>
    </dsp:sp>
    <dsp:sp modelId="{F5CECF1D-AB34-4C61-B6DB-565008E4F4E0}">
      <dsp:nvSpPr>
        <dsp:cNvPr id="0" name=""/>
        <dsp:cNvSpPr/>
      </dsp:nvSpPr>
      <dsp:spPr>
        <a:xfrm>
          <a:off x="0" y="870609"/>
          <a:ext cx="6096000" cy="74006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27940" rIns="156464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Calculate the incremental net income</a:t>
          </a:r>
          <a:r>
            <a:rPr lang="en-US" sz="2200" kern="1200" dirty="0"/>
            <a:t> earned during each year of the project. </a:t>
          </a:r>
        </a:p>
      </dsp:txBody>
      <dsp:txXfrm>
        <a:off x="0" y="870609"/>
        <a:ext cx="6096000" cy="74006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3457A6-C80C-4391-B975-755A6E5DA35B}">
      <dsp:nvSpPr>
        <dsp:cNvPr id="0" name=""/>
        <dsp:cNvSpPr/>
      </dsp:nvSpPr>
      <dsp:spPr>
        <a:xfrm>
          <a:off x="0" y="0"/>
          <a:ext cx="5334000" cy="14470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First</a:t>
          </a:r>
        </a:p>
      </dsp:txBody>
      <dsp:txXfrm>
        <a:off x="0" y="0"/>
        <a:ext cx="5334000" cy="781410"/>
      </dsp:txXfrm>
    </dsp:sp>
    <dsp:sp modelId="{E8E2DDE1-5C90-440A-9642-0F168822E8A8}">
      <dsp:nvSpPr>
        <dsp:cNvPr id="0" name=""/>
        <dsp:cNvSpPr/>
      </dsp:nvSpPr>
      <dsp:spPr>
        <a:xfrm>
          <a:off x="0" y="571224"/>
          <a:ext cx="5334000" cy="102869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Calculate the incremental net income</a:t>
          </a:r>
          <a:r>
            <a:rPr lang="en-US" sz="2400" kern="1200" dirty="0"/>
            <a:t> earned during each year of the project. </a:t>
          </a:r>
        </a:p>
      </dsp:txBody>
      <dsp:txXfrm>
        <a:off x="0" y="571224"/>
        <a:ext cx="5334000" cy="102869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3457A6-C80C-4391-B975-755A6E5DA35B}">
      <dsp:nvSpPr>
        <dsp:cNvPr id="0" name=""/>
        <dsp:cNvSpPr/>
      </dsp:nvSpPr>
      <dsp:spPr>
        <a:xfrm>
          <a:off x="0" y="0"/>
          <a:ext cx="5334000" cy="14470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Second</a:t>
          </a:r>
        </a:p>
      </dsp:txBody>
      <dsp:txXfrm>
        <a:off x="0" y="0"/>
        <a:ext cx="5334000" cy="781410"/>
      </dsp:txXfrm>
    </dsp:sp>
    <dsp:sp modelId="{E8E2DDE1-5C90-440A-9642-0F168822E8A8}">
      <dsp:nvSpPr>
        <dsp:cNvPr id="0" name=""/>
        <dsp:cNvSpPr/>
      </dsp:nvSpPr>
      <dsp:spPr>
        <a:xfrm>
          <a:off x="0" y="571808"/>
          <a:ext cx="5334000" cy="102791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27940" rIns="156464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Multiply each year’s incremental net income by the tax rate to </a:t>
          </a:r>
          <a:r>
            <a:rPr lang="en-US" sz="2200" b="1" kern="1200" dirty="0"/>
            <a:t>determine the income tax expense.</a:t>
          </a:r>
          <a:r>
            <a:rPr lang="en-US" sz="2200" kern="1200" dirty="0"/>
            <a:t> </a:t>
          </a:r>
        </a:p>
      </dsp:txBody>
      <dsp:txXfrm>
        <a:off x="0" y="571808"/>
        <a:ext cx="5334000" cy="102791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975E32-A676-054B-A3DD-4F38B9C04131}">
      <dsp:nvSpPr>
        <dsp:cNvPr id="0" name=""/>
        <dsp:cNvSpPr/>
      </dsp:nvSpPr>
      <dsp:spPr>
        <a:xfrm>
          <a:off x="1429105" y="274319"/>
          <a:ext cx="3413760" cy="3413760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  </a:t>
          </a:r>
        </a:p>
      </dsp:txBody>
      <dsp:txXfrm>
        <a:off x="3285134" y="904239"/>
        <a:ext cx="1158240" cy="1137920"/>
      </dsp:txXfrm>
    </dsp:sp>
    <dsp:sp modelId="{BFA48BC4-9EC0-EB42-949E-DC1CFF9DC64F}">
      <dsp:nvSpPr>
        <dsp:cNvPr id="0" name=""/>
        <dsp:cNvSpPr/>
      </dsp:nvSpPr>
      <dsp:spPr>
        <a:xfrm>
          <a:off x="1253134" y="375919"/>
          <a:ext cx="3413760" cy="3413760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400" kern="1200" dirty="0"/>
        </a:p>
      </dsp:txBody>
      <dsp:txXfrm>
        <a:off x="2187854" y="2529840"/>
        <a:ext cx="1544320" cy="1056640"/>
      </dsp:txXfrm>
    </dsp:sp>
    <dsp:sp modelId="{F3D81433-042E-F54E-AC02-BA64D32456EA}">
      <dsp:nvSpPr>
        <dsp:cNvPr id="0" name=""/>
        <dsp:cNvSpPr/>
      </dsp:nvSpPr>
      <dsp:spPr>
        <a:xfrm>
          <a:off x="1253134" y="375919"/>
          <a:ext cx="3413760" cy="3413760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 dirty="0"/>
        </a:p>
      </dsp:txBody>
      <dsp:txXfrm>
        <a:off x="1618894" y="1046480"/>
        <a:ext cx="1158240" cy="11379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733800" y="0"/>
            <a:ext cx="3124200" cy="2460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r>
              <a:rPr lang="en-US" sz="1000"/>
              <a:t>13C-</a:t>
            </a:r>
            <a:fld id="{C3786894-A95D-7B43-962D-B40780A40CD2}" type="slidenum">
              <a:rPr lang="en-US" sz="1000"/>
              <a:pPr algn="r" eaLnBrk="1" hangingPunct="1"/>
              <a:t>‹#›</a:t>
            </a:fld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4012845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19800" y="0"/>
            <a:ext cx="838200" cy="26193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r>
              <a:rPr lang="en-US" sz="1100"/>
              <a:t>13C-</a:t>
            </a:r>
            <a:fld id="{8E60F272-3182-7844-961B-74FC317F251E}" type="slidenum">
              <a:rPr lang="en-US" sz="1100"/>
              <a:pPr algn="r" eaLnBrk="1" hangingPunct="1"/>
              <a:t>‹#›</a:t>
            </a:fld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6280988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11619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481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686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301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>
                <a:latin typeface="Calibri" charset="0"/>
                <a:ea typeface="MS PGothic" charset="0"/>
              </a:rPr>
              <a:t>Note that the '$231' value in B23 should be changed to read '$232.'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66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MS PGothic" charset="0"/>
            </a:endParaRPr>
          </a:p>
          <a:p>
            <a:endParaRPr lang="en-US">
              <a:latin typeface="Calibri" charset="0"/>
              <a:ea typeface="MS PGothic" charset="0"/>
            </a:endParaRPr>
          </a:p>
          <a:p>
            <a:endParaRPr lang="en-US">
              <a:latin typeface="Calibri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0722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MS PGothic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C143613-6E66-BB43-8FBB-8E4BC387825D}" type="datetimeFigureOut">
              <a:rPr lang="en-US"/>
              <a:pPr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F2C6CB-7716-1940-A352-C2EADD6BB76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Text Box 18"/>
          <p:cNvSpPr txBox="1">
            <a:spLocks noChangeArrowheads="1"/>
          </p:cNvSpPr>
          <p:nvPr userDrawn="1"/>
        </p:nvSpPr>
        <p:spPr bwMode="auto">
          <a:xfrm>
            <a:off x="3048000" y="6457950"/>
            <a:ext cx="6400800" cy="36933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900" i="1" dirty="0">
                <a:solidFill>
                  <a:schemeClr val="bg1"/>
                </a:solidFill>
                <a:ea typeface="ＭＳ Ｐゴシック" charset="0"/>
              </a:rPr>
              <a:t>©McGraw-Hill Education. All rights reserved. Authorized only for instructor use in the classroom.  No reproduction or further distribution permitted without the prior written consent of 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3940605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249FE5-9729-044F-A9A9-F01CBD8C7955}" type="datetimeFigureOut">
              <a:rPr lang="en-US"/>
              <a:pPr/>
              <a:t>1/16/2020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EA4C64-8FF3-A541-8A22-F0C7EA85897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667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144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58148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DDC687C-D396-E54C-803C-CFD0AE40D7DE}" type="datetimeFigureOut">
              <a:rPr lang="en-US"/>
              <a:pPr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2D25F6-A922-D84B-8AB3-8C39CCCCEAB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Text Box 18"/>
          <p:cNvSpPr txBox="1">
            <a:spLocks noChangeArrowheads="1"/>
          </p:cNvSpPr>
          <p:nvPr userDrawn="1"/>
        </p:nvSpPr>
        <p:spPr bwMode="auto">
          <a:xfrm>
            <a:off x="3048000" y="6457950"/>
            <a:ext cx="6400800" cy="36933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900" i="1" dirty="0">
                <a:solidFill>
                  <a:schemeClr val="bg1"/>
                </a:solidFill>
                <a:ea typeface="ＭＳ Ｐゴシック" charset="0"/>
              </a:rPr>
              <a:t>©McGraw-Hill Education. All rights reserved. Authorized only for instructor use in the classroom.  No reproduction or further distribution permitted without the prior written consent of 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32636557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C25DD8E-8DD8-9648-9771-51C968A399A0}" type="datetimeFigureOut">
              <a:rPr lang="en-US"/>
              <a:pPr/>
              <a:t>1/16/2020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DB14BE-EFFF-744A-82FE-7477917266F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1923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65584"/>
            <a:ext cx="7543800" cy="989708"/>
          </a:xfrm>
        </p:spPr>
        <p:txBody>
          <a:bodyPr/>
          <a:lstStyle>
            <a:lvl1pPr>
              <a:defRPr b="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524001"/>
            <a:ext cx="3703320" cy="43450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524001"/>
            <a:ext cx="3703320" cy="43450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90A5FDC-E08C-4644-AFEE-E8A0AC6C819C}" type="datetimeFigureOut">
              <a:rPr lang="en-US"/>
              <a:pPr/>
              <a:t>1/16/2020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2DAE00-2833-5F48-B962-1984A23D82E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Text Box 18"/>
          <p:cNvSpPr txBox="1">
            <a:spLocks noChangeArrowheads="1"/>
          </p:cNvSpPr>
          <p:nvPr userDrawn="1"/>
        </p:nvSpPr>
        <p:spPr bwMode="auto">
          <a:xfrm>
            <a:off x="3048000" y="6457950"/>
            <a:ext cx="6400800" cy="36933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900" i="1" dirty="0">
                <a:solidFill>
                  <a:schemeClr val="bg1"/>
                </a:solidFill>
                <a:ea typeface="ＭＳ Ｐゴシック" charset="0"/>
              </a:rPr>
              <a:t>©McGraw-Hill Education. All rights reserved. Authorized only for instructor use in the classroom.  No reproduction or further distribution permitted without the prior written consent of 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22123808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9690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97318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209800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371600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209800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2E53DC-39FB-E244-8CC2-27350A485D8D}" type="datetimeFigureOut">
              <a:rPr lang="en-US"/>
              <a:pPr/>
              <a:t>1/16/2020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B3AAE2-3617-1646-B0C9-7E0E2D33249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9468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AAF37AC-DEE8-724F-8CDC-CAC55992DE86}" type="datetimeFigureOut">
              <a:rPr lang="en-US"/>
              <a:pPr/>
              <a:t>1/16/2020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824506-281A-E349-AB6F-DCE90B2F934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Text Box 18"/>
          <p:cNvSpPr txBox="1">
            <a:spLocks noChangeArrowheads="1"/>
          </p:cNvSpPr>
          <p:nvPr userDrawn="1"/>
        </p:nvSpPr>
        <p:spPr bwMode="auto">
          <a:xfrm>
            <a:off x="3048000" y="6457950"/>
            <a:ext cx="6400800" cy="36933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900" i="1" dirty="0">
                <a:solidFill>
                  <a:schemeClr val="bg1"/>
                </a:solidFill>
                <a:ea typeface="ＭＳ Ｐゴシック" charset="0"/>
              </a:rPr>
              <a:t>©McGraw-Hill Education. All rights reserved. Authorized only for instructor use in the classroom.  No reproduction or further distribution permitted without the prior written consent of 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17361212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DC81BE3-F598-DD47-89B5-06E29D4FA5A7}" type="datetimeFigureOut">
              <a:rPr lang="en-US"/>
              <a:pPr/>
              <a:t>1/16/2020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71FF56-C21B-504C-9B09-D4847C9C174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357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30384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3030538" y="0"/>
            <a:ext cx="4762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/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349250" y="6459538"/>
            <a:ext cx="1963738" cy="365125"/>
          </a:xfrm>
        </p:spPr>
        <p:txBody>
          <a:bodyPr/>
          <a:lstStyle>
            <a:lvl1pPr>
              <a:defRPr/>
            </a:lvl1pPr>
          </a:lstStyle>
          <a:p>
            <a:fld id="{333A61F0-25B9-C144-B9BE-DBB6745199E8}" type="datetimeFigureOut">
              <a:rPr lang="en-US"/>
              <a:pPr/>
              <a:t>1/16/2020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538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9E7D76B-EA4C-E746-B965-0B82A2130E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4226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9142413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3F9E24D-6109-4642-8B88-6B385130BC3F}" type="datetimeFigureOut">
              <a:rPr lang="en-US"/>
              <a:pPr/>
              <a:t>1/16/2020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4FB87E-EAD9-8D42-B4D1-CCE81651AB9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837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0A47486-3EA0-1047-B7A3-E740A0E27A75}" type="datetimeFigureOut">
              <a:rPr lang="en-US"/>
              <a:pPr/>
              <a:t>1/16/2020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A7F522-F1AB-E546-B3DA-37CFBA4268E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9654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AE73A5-B234-6144-9ADA-97DDC2BBE0B8}" type="datetimeFigureOut">
              <a:rPr lang="en-US"/>
              <a:pPr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7B416E-5363-5243-AA85-75CD79A0B60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0560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1057D88-D882-7A4A-9613-CE53F0F91D5A}" type="datetimeFigureOut">
              <a:rPr lang="en-US"/>
              <a:pPr/>
              <a:t>1/16/2020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E28B10-FD97-3740-94E2-4D530FEB04E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847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144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23249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65584"/>
            <a:ext cx="7543800" cy="98970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524001"/>
            <a:ext cx="3703320" cy="43450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524001"/>
            <a:ext cx="3703320" cy="43450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9FB59B3-6579-4C41-92E6-7EC6C1473014}" type="datetimeFigureOut">
              <a:rPr lang="en-US"/>
              <a:pPr/>
              <a:t>1/16/2020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63F317-119B-B44C-B963-A33E3462B26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198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9690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97318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209800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371600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209800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78122EF-50B9-034D-A4F7-277727D07081}" type="datetimeFigureOut">
              <a:rPr lang="en-US"/>
              <a:pPr/>
              <a:t>1/16/2020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735A92-1264-864D-9533-A7743A1293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888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E1179E6-95E3-5145-8904-03AC31759138}" type="datetimeFigureOut">
              <a:rPr lang="en-US"/>
              <a:pPr/>
              <a:t>1/16/2020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501516-8552-6149-A47D-D7FAD6E9F5D5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Text Box 18"/>
          <p:cNvSpPr txBox="1">
            <a:spLocks noChangeArrowheads="1"/>
          </p:cNvSpPr>
          <p:nvPr userDrawn="1"/>
        </p:nvSpPr>
        <p:spPr bwMode="auto">
          <a:xfrm>
            <a:off x="3048000" y="6457950"/>
            <a:ext cx="6400800" cy="36933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900" i="1" dirty="0">
                <a:solidFill>
                  <a:schemeClr val="bg1"/>
                </a:solidFill>
                <a:ea typeface="ＭＳ Ｐゴシック" charset="0"/>
              </a:rPr>
              <a:t>©McGraw-Hill Education. All rights reserved. Authorized only for instructor use in the classroom.  No reproduction or further distribution permitted without the prior written consent of 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2397266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6DF5B8B-ED41-1D4D-9CA3-2227FBE4120D}" type="datetimeFigureOut">
              <a:rPr lang="en-US"/>
              <a:pPr/>
              <a:t>1/16/2020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30D71A-AF59-2143-B85E-385E52A0ADC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246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30384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3030538" y="0"/>
            <a:ext cx="4762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/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349250" y="6459538"/>
            <a:ext cx="1963738" cy="365125"/>
          </a:xfrm>
        </p:spPr>
        <p:txBody>
          <a:bodyPr/>
          <a:lstStyle>
            <a:lvl1pPr>
              <a:defRPr/>
            </a:lvl1pPr>
          </a:lstStyle>
          <a:p>
            <a:fld id="{9361EE36-DE40-1648-AAFB-10C4B10F9CE8}" type="datetimeFigureOut">
              <a:rPr lang="en-US"/>
              <a:pPr/>
              <a:t>1/16/2020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538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EE79A02-CFCF-964A-89FC-6E601F94A55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45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9142413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5BCBD1A-7605-A54B-9AE6-F6F033697695}" type="datetimeFigureOut">
              <a:rPr lang="en-US"/>
              <a:pPr/>
              <a:t>1/16/2020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99D90C-78D4-F84B-B096-364F2E7563F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929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FCDCCA-8D15-434B-A9CB-1F657FB2C4BA}" type="datetimeFigureOut">
              <a:rPr lang="en-US"/>
              <a:pPr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90646E-2C9C-A34B-9817-9EEF767000B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029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9144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325" y="152400"/>
            <a:ext cx="7543800" cy="10255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22325" y="1447800"/>
            <a:ext cx="75438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FFFFFF"/>
                </a:solidFill>
              </a:defRPr>
            </a:lvl1pPr>
          </a:lstStyle>
          <a:p>
            <a:fld id="{95613068-1F35-7B46-8255-758E3C344B71}" type="datetimeFigureOut">
              <a:rPr lang="en-US"/>
              <a:pPr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FFFFFF"/>
                </a:solidFill>
              </a:defRPr>
            </a:lvl1pPr>
          </a:lstStyle>
          <a:p>
            <a:fld id="{255C896E-E135-0F4B-A2EE-55EE07988F7A}" type="slidenum">
              <a:rPr lang="en-US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350" y="1219200"/>
            <a:ext cx="747553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7772400" y="0"/>
            <a:ext cx="1219200" cy="2460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r>
              <a:rPr lang="en-US" sz="1000"/>
              <a:t>13C-</a:t>
            </a:r>
            <a:fld id="{1EE7B84C-AC71-EA47-BAE1-4BAD01B7B5F2}" type="slidenum">
              <a:rPr lang="en-US" sz="1000"/>
              <a:pPr algn="r" eaLnBrk="1" hangingPunct="1"/>
              <a:t>‹#›</a:t>
            </a:fld>
            <a:endParaRPr lang="en-US" sz="10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56" r:id="rId1"/>
    <p:sldLayoutId id="2147484662" r:id="rId2"/>
    <p:sldLayoutId id="2147484657" r:id="rId3"/>
    <p:sldLayoutId id="2147484658" r:id="rId4"/>
    <p:sldLayoutId id="2147484659" r:id="rId5"/>
    <p:sldLayoutId id="2147484663" r:id="rId6"/>
    <p:sldLayoutId id="2147484664" r:id="rId7"/>
    <p:sldLayoutId id="2147484665" r:id="rId8"/>
    <p:sldLayoutId id="2147484660" r:id="rId9"/>
    <p:sldLayoutId id="2147484666" r:id="rId10"/>
    <p:sldLayoutId id="2147484667" r:id="rId11"/>
  </p:sldLayoutIdLst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 kern="1200" spc="-50">
          <a:solidFill>
            <a:srgbClr val="404040"/>
          </a:solidFill>
          <a:latin typeface="+mj-lt"/>
          <a:ea typeface="MS PGothic" panose="020B0600070205080204" pitchFamily="34" charset="-128"/>
          <a:cs typeface="MS PGothic" pitchFamily="34" charset="-128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>
          <a:solidFill>
            <a:srgbClr val="404040"/>
          </a:solidFill>
          <a:latin typeface="Calibri Light" panose="020F0302020204030204" pitchFamily="34" charset="0"/>
          <a:ea typeface="MS PGothic" panose="020B0600070205080204" pitchFamily="34" charset="-128"/>
          <a:cs typeface="MS PGothic" pitchFamily="34" charset="-128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>
          <a:solidFill>
            <a:srgbClr val="404040"/>
          </a:solidFill>
          <a:latin typeface="Calibri Light" panose="020F0302020204030204" pitchFamily="34" charset="0"/>
          <a:ea typeface="MS PGothic" panose="020B0600070205080204" pitchFamily="34" charset="-128"/>
          <a:cs typeface="MS PGothic" pitchFamily="34" charset="-128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>
          <a:solidFill>
            <a:srgbClr val="404040"/>
          </a:solidFill>
          <a:latin typeface="Calibri Light" panose="020F0302020204030204" pitchFamily="34" charset="0"/>
          <a:ea typeface="MS PGothic" panose="020B0600070205080204" pitchFamily="34" charset="-128"/>
          <a:cs typeface="MS PGothic" pitchFamily="34" charset="-128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>
          <a:solidFill>
            <a:srgbClr val="404040"/>
          </a:solidFill>
          <a:latin typeface="Calibri Light" panose="020F0302020204030204" pitchFamily="34" charset="0"/>
          <a:ea typeface="MS PGothic" panose="020B0600070205080204" pitchFamily="34" charset="-128"/>
          <a:cs typeface="MS PGothic" pitchFamily="34" charset="-128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charset="0"/>
        <a:buChar char=" "/>
        <a:defRPr sz="2000" kern="1200">
          <a:solidFill>
            <a:srgbClr val="404040"/>
          </a:solidFill>
          <a:latin typeface="+mn-lt"/>
          <a:ea typeface="MS PGothic" panose="020B0600070205080204" pitchFamily="34" charset="-128"/>
          <a:cs typeface="MS PGothic" pitchFamily="34" charset="-128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charset="0"/>
        <a:buChar char="◦"/>
        <a:defRPr kern="1200">
          <a:solidFill>
            <a:srgbClr val="404040"/>
          </a:solidFill>
          <a:latin typeface="+mn-lt"/>
          <a:ea typeface="MS PGothic" panose="020B0600070205080204" pitchFamily="34" charset="-128"/>
          <a:cs typeface="MS PGothic" pitchFamily="34" charset="-128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charset="0"/>
        <a:buChar char="◦"/>
        <a:defRPr sz="1400" kern="1200">
          <a:solidFill>
            <a:srgbClr val="404040"/>
          </a:solidFill>
          <a:latin typeface="+mn-lt"/>
          <a:ea typeface="MS PGothic" panose="020B0600070205080204" pitchFamily="34" charset="-128"/>
          <a:cs typeface="MS PGothic" pitchFamily="34" charset="-128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charset="0"/>
        <a:buChar char="◦"/>
        <a:defRPr sz="1400" kern="1200">
          <a:solidFill>
            <a:srgbClr val="404040"/>
          </a:solidFill>
          <a:latin typeface="+mn-lt"/>
          <a:ea typeface="MS PGothic" panose="020B0600070205080204" pitchFamily="34" charset="-128"/>
          <a:cs typeface="MS PGothic" pitchFamily="34" charset="-128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charset="0"/>
        <a:buChar char="◦"/>
        <a:defRPr sz="1400" kern="1200">
          <a:solidFill>
            <a:srgbClr val="404040"/>
          </a:solidFill>
          <a:latin typeface="+mn-lt"/>
          <a:ea typeface="MS PGothic" panose="020B0600070205080204" pitchFamily="34" charset="-128"/>
          <a:cs typeface="MS PGothic" pitchFamily="34" charset="-128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9144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325" y="152400"/>
            <a:ext cx="7543800" cy="10255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22325" y="1447800"/>
            <a:ext cx="75438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FFFFFF"/>
                </a:solidFill>
              </a:defRPr>
            </a:lvl1pPr>
          </a:lstStyle>
          <a:p>
            <a:fld id="{76D20C4D-5179-C041-84FD-6B867395215B}" type="datetimeFigureOut">
              <a:rPr lang="en-US"/>
              <a:pPr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>
                <a:solidFill>
                  <a:srgbClr val="FFFFFF"/>
                </a:solidFill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FFFFFF"/>
                </a:solidFill>
              </a:defRPr>
            </a:lvl1pPr>
          </a:lstStyle>
          <a:p>
            <a:fld id="{F5CFD9FE-3DD1-C847-ACD9-B043AD2AA492}" type="slidenum">
              <a:rPr lang="en-US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350" y="1219200"/>
            <a:ext cx="747553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7772400" y="0"/>
            <a:ext cx="1219200" cy="2460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r>
              <a:rPr lang="en-US" sz="1000"/>
              <a:t>5-</a:t>
            </a:r>
            <a:fld id="{FAB4660F-8364-B742-815B-0F1CDF3B9640}" type="slidenum">
              <a:rPr lang="en-US" sz="1000"/>
              <a:pPr algn="r" eaLnBrk="1" hangingPunct="1"/>
              <a:t>‹#›</a:t>
            </a:fld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1222390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70" r:id="rId1"/>
    <p:sldLayoutId id="2147484671" r:id="rId2"/>
    <p:sldLayoutId id="2147484672" r:id="rId3"/>
    <p:sldLayoutId id="2147484673" r:id="rId4"/>
    <p:sldLayoutId id="2147484674" r:id="rId5"/>
    <p:sldLayoutId id="2147484675" r:id="rId6"/>
    <p:sldLayoutId id="2147484676" r:id="rId7"/>
    <p:sldLayoutId id="2147484677" r:id="rId8"/>
    <p:sldLayoutId id="2147484678" r:id="rId9"/>
    <p:sldLayoutId id="2147484679" r:id="rId10"/>
    <p:sldLayoutId id="2147484680" r:id="rId11"/>
  </p:sldLayoutIdLst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 kern="1200" spc="-50">
          <a:solidFill>
            <a:srgbClr val="404040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>
          <a:solidFill>
            <a:srgbClr val="404040"/>
          </a:solidFill>
          <a:latin typeface="Calibri Light" panose="020F0302020204030204" pitchFamily="34" charset="0"/>
          <a:ea typeface="ＭＳ Ｐゴシック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>
          <a:solidFill>
            <a:srgbClr val="404040"/>
          </a:solidFill>
          <a:latin typeface="Calibri Light" panose="020F0302020204030204" pitchFamily="34" charset="0"/>
          <a:ea typeface="ＭＳ Ｐゴシック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>
          <a:solidFill>
            <a:srgbClr val="404040"/>
          </a:solidFill>
          <a:latin typeface="Calibri Light" panose="020F0302020204030204" pitchFamily="34" charset="0"/>
          <a:ea typeface="ＭＳ Ｐゴシック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>
          <a:solidFill>
            <a:srgbClr val="404040"/>
          </a:solidFill>
          <a:latin typeface="Calibri Light" panose="020F0302020204030204" pitchFamily="34" charset="0"/>
          <a:ea typeface="ＭＳ Ｐゴシック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charset="0"/>
        <a:buChar char=" "/>
        <a:defRPr sz="2000" kern="1200">
          <a:solidFill>
            <a:srgbClr val="404040"/>
          </a:solidFill>
          <a:latin typeface="+mn-lt"/>
          <a:ea typeface="ＭＳ Ｐゴシック" charset="0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charset="0"/>
        <a:buChar char="◦"/>
        <a:defRPr kern="1200">
          <a:solidFill>
            <a:srgbClr val="404040"/>
          </a:solidFill>
          <a:latin typeface="+mn-lt"/>
          <a:ea typeface="ＭＳ Ｐゴシック" charset="0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charset="0"/>
        <a:buChar char="◦"/>
        <a:defRPr sz="1400" kern="1200">
          <a:solidFill>
            <a:srgbClr val="404040"/>
          </a:solidFill>
          <a:latin typeface="+mn-lt"/>
          <a:ea typeface="ＭＳ Ｐゴシック" charset="0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charset="0"/>
        <a:buChar char="◦"/>
        <a:defRPr sz="1400" kern="1200">
          <a:solidFill>
            <a:srgbClr val="404040"/>
          </a:solidFill>
          <a:latin typeface="+mn-lt"/>
          <a:ea typeface="ＭＳ Ｐゴシック" charset="0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charset="0"/>
        <a:buChar char="◦"/>
        <a:defRPr sz="1400" kern="1200">
          <a:solidFill>
            <a:srgbClr val="404040"/>
          </a:solidFill>
          <a:latin typeface="+mn-lt"/>
          <a:ea typeface="ＭＳ Ｐゴシック" charset="0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62606" y="1112430"/>
            <a:ext cx="8190209" cy="1025525"/>
          </a:xfrm>
        </p:spPr>
        <p:txBody>
          <a:bodyPr lIns="90488" tIns="44450" rIns="90488" bIns="44450">
            <a:noAutofit/>
          </a:bodyPr>
          <a:lstStyle/>
          <a:p>
            <a:pPr eaLnBrk="1" hangingPunct="1">
              <a:defRPr/>
            </a:pPr>
            <a:r>
              <a:rPr lang="en-US" altLang="en-US" sz="5400" dirty="0">
                <a:ea typeface="MS PGothic" charset="-128"/>
                <a:cs typeface="ＭＳ Ｐゴシック" charset="-128"/>
              </a:rPr>
              <a:t>Income Taxes and the Net Present Value Method</a:t>
            </a:r>
            <a:endParaRPr lang="en-US" altLang="en-US" sz="4900" dirty="0">
              <a:solidFill>
                <a:schemeClr val="tx1">
                  <a:lumMod val="85000"/>
                  <a:lumOff val="15000"/>
                </a:schemeClr>
              </a:solidFill>
              <a:ea typeface="MS PGothic" charset="-128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8B70655-938D-4A90-A2BF-47A5455C456F}"/>
              </a:ext>
            </a:extLst>
          </p:cNvPr>
          <p:cNvSpPr txBox="1">
            <a:spLocks/>
          </p:cNvSpPr>
          <p:nvPr/>
        </p:nvSpPr>
        <p:spPr bwMode="auto">
          <a:xfrm>
            <a:off x="578842" y="2751761"/>
            <a:ext cx="49530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45720" rIns="0" bIns="45720" numCol="1" rtlCol="0" anchor="t" anchorCtr="0" compatLnSpc="1">
            <a:prstTxWarp prst="textNoShape">
              <a:avLst/>
            </a:prstTxWarp>
          </a:bodyPr>
          <a:lstStyle>
            <a:lvl1pPr marL="90488" indent="-90488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charset="0"/>
              <a:buChar char=" "/>
              <a:defRPr sz="2000" kern="1200">
                <a:solidFill>
                  <a:srgbClr val="404040"/>
                </a:solidFill>
                <a:latin typeface="+mn-lt"/>
                <a:ea typeface="ＭＳ Ｐゴシック" charset="0"/>
                <a:cs typeface="+mn-cs"/>
              </a:defRPr>
            </a:lvl1pPr>
            <a:lvl2pPr marL="38258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charset="0"/>
              <a:buChar char="◦"/>
              <a:defRPr kern="1200">
                <a:solidFill>
                  <a:srgbClr val="404040"/>
                </a:solidFill>
                <a:latin typeface="+mn-lt"/>
                <a:ea typeface="ＭＳ Ｐゴシック" charset="0"/>
                <a:cs typeface="+mn-cs"/>
              </a:defRPr>
            </a:lvl2pPr>
            <a:lvl3pPr marL="56673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ＭＳ Ｐゴシック" charset="0"/>
                <a:cs typeface="+mn-cs"/>
              </a:defRPr>
            </a:lvl3pPr>
            <a:lvl4pPr marL="749300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ＭＳ Ｐゴシック" charset="0"/>
                <a:cs typeface="+mn-cs"/>
              </a:defRPr>
            </a:lvl4pPr>
            <a:lvl5pPr marL="931863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ＭＳ Ｐゴシック" charset="0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28C4CC"/>
              </a:buClr>
              <a:buSzPct val="100000"/>
              <a:buFont typeface="Calibri" charset="0"/>
              <a:buNone/>
              <a:tabLst/>
              <a:defRPr/>
            </a:pPr>
            <a:r>
              <a:rPr lang="en-US" sz="2400" cap="all" spc="200" dirty="0">
                <a:solidFill>
                  <a:srgbClr val="344068"/>
                </a:solidFill>
                <a:latin typeface="Calibri Light"/>
                <a:ea typeface="ＭＳ Ｐゴシック" charset="-128"/>
              </a:rPr>
              <a:t>Appendix</a:t>
            </a:r>
            <a:r>
              <a:rPr kumimoji="0" lang="en-US" sz="2400" b="0" i="0" u="none" strike="noStrike" kern="1200" cap="all" spc="200" normalizeH="0" baseline="0" noProof="0" dirty="0">
                <a:ln>
                  <a:noFill/>
                </a:ln>
                <a:solidFill>
                  <a:srgbClr val="344068"/>
                </a:solidFill>
                <a:effectLst/>
                <a:uLnTx/>
                <a:uFillTx/>
                <a:latin typeface="Calibri Light"/>
                <a:ea typeface="ＭＳ Ｐゴシック" charset="-128"/>
                <a:cs typeface="+mn-cs"/>
              </a:rPr>
              <a:t> 14C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39FC9D2-76E8-4D6C-91D3-718AFE362FB1}"/>
              </a:ext>
            </a:extLst>
          </p:cNvPr>
          <p:cNvCxnSpPr>
            <a:cxnSpLocks/>
          </p:cNvCxnSpPr>
          <p:nvPr/>
        </p:nvCxnSpPr>
        <p:spPr>
          <a:xfrm>
            <a:off x="495945" y="2438400"/>
            <a:ext cx="815687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3">
            <a:extLst>
              <a:ext uri="{FF2B5EF4-FFF2-40B4-BE49-F238E27FC236}">
                <a16:creationId xmlns:a16="http://schemas.microsoft.com/office/drawing/2014/main" id="{E94E89C4-6FB0-44D0-B057-55DB6198C1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6" y="6119813"/>
            <a:ext cx="917257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7B69BE3A-6600-4C26-9B66-597DA3C62F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76515" y="2738846"/>
            <a:ext cx="2742699" cy="3269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C9A44E0-1B8F-471A-8244-008A76F72EBE}"/>
              </a:ext>
            </a:extLst>
          </p:cNvPr>
          <p:cNvSpPr txBox="1"/>
          <p:nvPr/>
        </p:nvSpPr>
        <p:spPr>
          <a:xfrm>
            <a:off x="309438" y="3753408"/>
            <a:ext cx="52224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-5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MS PGothic" charset="-128"/>
                <a:cs typeface="Calibri Light" panose="020F0302020204030204" pitchFamily="34" charset="0"/>
              </a:rPr>
              <a:t>Managerial Accounting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-5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MS PGothic" charset="-128"/>
                <a:cs typeface="Calibri Light" panose="020F0302020204030204" pitchFamily="34" charset="0"/>
              </a:rPr>
              <a:t>Seventeenth edition</a:t>
            </a:r>
          </a:p>
        </p:txBody>
      </p:sp>
    </p:spTree>
  </p:cSld>
  <p:clrMapOvr>
    <a:masterClrMapping/>
  </p:clrMapOvr>
  <p:transition>
    <p:blinds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Calibri Light" charset="0"/>
                <a:ea typeface="ＭＳ Ｐゴシック" charset="0"/>
                <a:cs typeface="ＭＳ Ｐゴシック" charset="0"/>
              </a:rPr>
              <a:t>Holland Company – Example</a:t>
            </a:r>
            <a:r>
              <a:rPr lang="en-US" baseline="0" dirty="0">
                <a:latin typeface="Calibri Light" charset="0"/>
                <a:ea typeface="ＭＳ Ｐゴシック" charset="0"/>
                <a:cs typeface="ＭＳ Ｐゴシック" charset="0"/>
              </a:rPr>
              <a:t> –</a:t>
            </a:r>
            <a:r>
              <a:rPr lang="en-US" dirty="0">
                <a:latin typeface="Calibri Light" charset="0"/>
                <a:ea typeface="ＭＳ Ｐゴシック" charset="0"/>
                <a:cs typeface="ＭＳ Ｐゴシック" charset="0"/>
              </a:rPr>
              <a:t> Part 3</a:t>
            </a:r>
          </a:p>
        </p:txBody>
      </p:sp>
      <p:graphicFrame>
        <p:nvGraphicFramePr>
          <p:cNvPr id="6" name="Diagram 5"/>
          <p:cNvGraphicFramePr/>
          <p:nvPr/>
        </p:nvGraphicFramePr>
        <p:xfrm>
          <a:off x="1752600" y="1447800"/>
          <a:ext cx="5334000" cy="160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3795" name="Picture 1" descr="image003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3276600"/>
            <a:ext cx="8034337" cy="243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762000" y="4953000"/>
            <a:ext cx="7391400" cy="2286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endParaRPr lang="en-US">
              <a:solidFill>
                <a:srgbClr val="FFFFFF"/>
              </a:solidFill>
              <a:latin typeface="Calibri" charset="0"/>
              <a:ea typeface="MS PGothic" charset="0"/>
              <a:cs typeface="MS PGothic" charset="0"/>
            </a:endParaRP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578C7ECB-14BA-4EE8-9D66-5B687ED650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6" y="6119813"/>
            <a:ext cx="917257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FCA2B84-AD58-40C1-99A8-9639364592F0}"/>
              </a:ext>
            </a:extLst>
          </p:cNvPr>
          <p:cNvSpPr txBox="1"/>
          <p:nvPr/>
        </p:nvSpPr>
        <p:spPr>
          <a:xfrm>
            <a:off x="8610600" y="151015"/>
            <a:ext cx="762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14-C10</a:t>
            </a:r>
          </a:p>
        </p:txBody>
      </p:sp>
    </p:spTree>
  </p:cSld>
  <p:clrMapOvr>
    <a:masterClrMapping/>
  </p:clrMapOvr>
  <p:transition>
    <p:blinds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Calibri Light" charset="0"/>
                <a:ea typeface="ＭＳ Ｐゴシック" charset="0"/>
                <a:cs typeface="ＭＳ Ｐゴシック" charset="0"/>
              </a:rPr>
              <a:t>Holland Company – Example</a:t>
            </a:r>
            <a:r>
              <a:rPr lang="en-US" baseline="0" dirty="0">
                <a:latin typeface="Calibri Light" charset="0"/>
                <a:ea typeface="ＭＳ Ｐゴシック" charset="0"/>
                <a:cs typeface="ＭＳ Ｐゴシック" charset="0"/>
              </a:rPr>
              <a:t> –</a:t>
            </a:r>
            <a:r>
              <a:rPr lang="en-US" dirty="0">
                <a:latin typeface="Calibri Light" charset="0"/>
                <a:ea typeface="ＭＳ Ｐゴシック" charset="0"/>
                <a:cs typeface="ＭＳ Ｐゴシック" charset="0"/>
              </a:rPr>
              <a:t> Part 4</a:t>
            </a:r>
          </a:p>
        </p:txBody>
      </p:sp>
      <p:graphicFrame>
        <p:nvGraphicFramePr>
          <p:cNvPr id="6" name="Diagram 5"/>
          <p:cNvGraphicFramePr/>
          <p:nvPr/>
        </p:nvGraphicFramePr>
        <p:xfrm>
          <a:off x="1752600" y="1447800"/>
          <a:ext cx="5334000" cy="160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5843" name="Picture 1" descr="image003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3276600"/>
            <a:ext cx="8034337" cy="243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762000" y="5370513"/>
            <a:ext cx="7391400" cy="2286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endParaRPr lang="en-US">
              <a:solidFill>
                <a:srgbClr val="FFFFFF"/>
              </a:solidFill>
              <a:latin typeface="Calibri" charset="0"/>
              <a:ea typeface="MS PGothic" charset="0"/>
              <a:cs typeface="MS PGothic" charset="0"/>
            </a:endParaRP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2B846DA6-87CE-49B8-9E2B-D4A91EE02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6" y="6119813"/>
            <a:ext cx="917257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0286E22-432B-4B2F-B45F-72977E3D334B}"/>
              </a:ext>
            </a:extLst>
          </p:cNvPr>
          <p:cNvSpPr txBox="1"/>
          <p:nvPr/>
        </p:nvSpPr>
        <p:spPr>
          <a:xfrm>
            <a:off x="8610600" y="151015"/>
            <a:ext cx="762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14-C11</a:t>
            </a:r>
          </a:p>
        </p:txBody>
      </p:sp>
    </p:spTree>
  </p:cSld>
  <p:clrMapOvr>
    <a:masterClrMapping/>
  </p:clrMapOvr>
  <p:transition>
    <p:blinds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ChangeArrowheads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Calibri Light" charset="0"/>
                <a:ea typeface="ＭＳ Ｐゴシック" charset="0"/>
                <a:cs typeface="ＭＳ Ｐゴシック" charset="0"/>
              </a:rPr>
              <a:t>Holland Company – Example</a:t>
            </a:r>
            <a:r>
              <a:rPr lang="en-US" baseline="0" dirty="0">
                <a:latin typeface="Calibri Light" charset="0"/>
                <a:ea typeface="ＭＳ Ｐゴシック" charset="0"/>
                <a:cs typeface="ＭＳ Ｐゴシック" charset="0"/>
              </a:rPr>
              <a:t> –</a:t>
            </a:r>
            <a:r>
              <a:rPr lang="en-US" dirty="0">
                <a:latin typeface="Calibri Light" charset="0"/>
                <a:ea typeface="ＭＳ Ｐゴシック" charset="0"/>
                <a:cs typeface="ＭＳ Ｐゴシック" charset="0"/>
              </a:rPr>
              <a:t> Part 5</a:t>
            </a:r>
          </a:p>
        </p:txBody>
      </p:sp>
      <p:sp>
        <p:nvSpPr>
          <p:cNvPr id="8" name="Rectangle 7"/>
          <p:cNvSpPr/>
          <p:nvPr/>
        </p:nvSpPr>
        <p:spPr>
          <a:xfrm>
            <a:off x="533400" y="1447800"/>
            <a:ext cx="7772400" cy="83026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2400"/>
              <a:t>The </a:t>
            </a:r>
            <a:r>
              <a:rPr lang="en-US" sz="2400" b="1"/>
              <a:t>net present value computations</a:t>
            </a:r>
            <a:r>
              <a:rPr lang="en-US" sz="2400"/>
              <a:t> include the following:</a:t>
            </a:r>
            <a:endParaRPr lang="en-US" sz="2400" b="1"/>
          </a:p>
        </p:txBody>
      </p:sp>
      <p:grpSp>
        <p:nvGrpSpPr>
          <p:cNvPr id="37891" name="Group 6"/>
          <p:cNvGrpSpPr>
            <a:grpSpLocks/>
          </p:cNvGrpSpPr>
          <p:nvPr/>
        </p:nvGrpSpPr>
        <p:grpSpPr bwMode="auto">
          <a:xfrm>
            <a:off x="1676400" y="2362200"/>
            <a:ext cx="5257800" cy="3884613"/>
            <a:chOff x="1676400" y="2362200"/>
            <a:chExt cx="5257800" cy="3884613"/>
          </a:xfrm>
        </p:grpSpPr>
        <p:pic>
          <p:nvPicPr>
            <p:cNvPr id="37892" name="Picture 1" descr="image003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6400" y="2362200"/>
              <a:ext cx="5257800" cy="3884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1828800" y="4038600"/>
              <a:ext cx="1371600" cy="76200"/>
            </a:xfrm>
            <a:prstGeom prst="rect">
              <a:avLst/>
            </a:prstGeom>
            <a:solidFill>
              <a:srgbClr val="FFFF00">
                <a:alpha val="2196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Calibri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3619500" y="5600700"/>
              <a:ext cx="304800" cy="809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Calibri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673475" y="5540375"/>
              <a:ext cx="330200" cy="21431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>
                <a:defRPr/>
              </a:pPr>
              <a:r>
                <a:rPr lang="en-US" sz="800" b="1" spc="-100">
                  <a:solidFill>
                    <a:srgbClr val="777777"/>
                  </a:solidFill>
                  <a:latin typeface="Courier" charset="0"/>
                  <a:ea typeface="Courier" charset="0"/>
                  <a:cs typeface="Courier" charset="0"/>
                </a:rPr>
                <a:t>232</a:t>
              </a:r>
            </a:p>
          </p:txBody>
        </p:sp>
      </p:grpSp>
      <p:pic>
        <p:nvPicPr>
          <p:cNvPr id="9" name="Picture 3">
            <a:extLst>
              <a:ext uri="{FF2B5EF4-FFF2-40B4-BE49-F238E27FC236}">
                <a16:creationId xmlns:a16="http://schemas.microsoft.com/office/drawing/2014/main" id="{18F925EF-DD0C-4061-9A75-504FDB6E9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6" y="6119813"/>
            <a:ext cx="917257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570F37D-3CDD-42F3-9402-5B444539CC3B}"/>
              </a:ext>
            </a:extLst>
          </p:cNvPr>
          <p:cNvSpPr txBox="1"/>
          <p:nvPr/>
        </p:nvSpPr>
        <p:spPr>
          <a:xfrm>
            <a:off x="8610600" y="151015"/>
            <a:ext cx="762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14-C12</a:t>
            </a:r>
          </a:p>
        </p:txBody>
      </p:sp>
    </p:spTree>
  </p:cSld>
  <p:clrMapOvr>
    <a:masterClrMapping/>
  </p:clrMapOvr>
  <p:transition>
    <p:blinds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Calibri Light" charset="0"/>
                <a:ea typeface="ＭＳ Ｐゴシック" charset="0"/>
                <a:cs typeface="ＭＳ Ｐゴシック" charset="0"/>
              </a:rPr>
              <a:t>Holland Company – Example</a:t>
            </a:r>
            <a:r>
              <a:rPr lang="en-US" baseline="0" dirty="0">
                <a:latin typeface="Calibri Light" charset="0"/>
                <a:ea typeface="ＭＳ Ｐゴシック" charset="0"/>
                <a:cs typeface="ＭＳ Ｐゴシック" charset="0"/>
              </a:rPr>
              <a:t> –</a:t>
            </a:r>
            <a:r>
              <a:rPr lang="en-US" dirty="0">
                <a:latin typeface="Calibri Light" charset="0"/>
                <a:ea typeface="ＭＳ Ｐゴシック" charset="0"/>
                <a:cs typeface="ＭＳ Ｐゴシック" charset="0"/>
              </a:rPr>
              <a:t> Part 6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1447800"/>
            <a:ext cx="9144000" cy="83026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2200" dirty="0"/>
              <a:t>Each year’s total cash flows are multiplied by the appropriate discount factor for 12% to compute their lesser present value</a:t>
            </a:r>
            <a:r>
              <a:rPr lang="en-US" sz="2400" dirty="0"/>
              <a:t>.</a:t>
            </a:r>
            <a:endParaRPr lang="en-US" sz="2400" b="1" dirty="0"/>
          </a:p>
        </p:txBody>
      </p:sp>
      <p:grpSp>
        <p:nvGrpSpPr>
          <p:cNvPr id="39939" name="Group 1"/>
          <p:cNvGrpSpPr>
            <a:grpSpLocks/>
          </p:cNvGrpSpPr>
          <p:nvPr/>
        </p:nvGrpSpPr>
        <p:grpSpPr bwMode="auto">
          <a:xfrm>
            <a:off x="1676400" y="2362200"/>
            <a:ext cx="5257800" cy="3884613"/>
            <a:chOff x="1676400" y="2362200"/>
            <a:chExt cx="5257800" cy="3884613"/>
          </a:xfrm>
        </p:grpSpPr>
        <p:pic>
          <p:nvPicPr>
            <p:cNvPr id="39940" name="Picture 8" descr="image003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6400" y="2362200"/>
              <a:ext cx="5257800" cy="3884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Rectangle 9"/>
            <p:cNvSpPr/>
            <p:nvPr/>
          </p:nvSpPr>
          <p:spPr>
            <a:xfrm>
              <a:off x="1828800" y="5334000"/>
              <a:ext cx="4800600" cy="76200"/>
            </a:xfrm>
            <a:prstGeom prst="rect">
              <a:avLst/>
            </a:prstGeom>
            <a:solidFill>
              <a:srgbClr val="FFFF00">
                <a:alpha val="2196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Calibri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3619500" y="5600700"/>
              <a:ext cx="304800" cy="809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Calibri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673475" y="5540375"/>
              <a:ext cx="330200" cy="21431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>
                <a:defRPr/>
              </a:pPr>
              <a:r>
                <a:rPr lang="en-US" sz="800" b="1" spc="-100">
                  <a:solidFill>
                    <a:srgbClr val="777777"/>
                  </a:solidFill>
                  <a:latin typeface="Courier" charset="0"/>
                  <a:ea typeface="Courier" charset="0"/>
                  <a:cs typeface="Courier" charset="0"/>
                </a:rPr>
                <a:t>232</a:t>
              </a:r>
            </a:p>
          </p:txBody>
        </p:sp>
      </p:grpSp>
      <p:pic>
        <p:nvPicPr>
          <p:cNvPr id="9" name="Picture 3">
            <a:extLst>
              <a:ext uri="{FF2B5EF4-FFF2-40B4-BE49-F238E27FC236}">
                <a16:creationId xmlns:a16="http://schemas.microsoft.com/office/drawing/2014/main" id="{53A86B88-C4DC-4CF0-B72E-A0B692E608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6" y="6119813"/>
            <a:ext cx="917257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BFD66BB-1213-4941-8CAE-3B4EF56B1898}"/>
              </a:ext>
            </a:extLst>
          </p:cNvPr>
          <p:cNvSpPr txBox="1"/>
          <p:nvPr/>
        </p:nvSpPr>
        <p:spPr>
          <a:xfrm>
            <a:off x="8610600" y="151015"/>
            <a:ext cx="762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14-C13</a:t>
            </a:r>
          </a:p>
        </p:txBody>
      </p:sp>
    </p:spTree>
  </p:cSld>
  <p:clrMapOvr>
    <a:masterClrMapping/>
  </p:clrMapOvr>
  <p:transition>
    <p:blinds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85" name="Group 1"/>
          <p:cNvGrpSpPr>
            <a:grpSpLocks/>
          </p:cNvGrpSpPr>
          <p:nvPr/>
        </p:nvGrpSpPr>
        <p:grpSpPr bwMode="auto">
          <a:xfrm>
            <a:off x="1676400" y="2362200"/>
            <a:ext cx="5257800" cy="3884613"/>
            <a:chOff x="1676400" y="2362200"/>
            <a:chExt cx="5257800" cy="3884613"/>
          </a:xfrm>
        </p:grpSpPr>
        <p:pic>
          <p:nvPicPr>
            <p:cNvPr id="41989" name="Picture 9" descr="image003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6400" y="2362200"/>
              <a:ext cx="5257800" cy="3884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Rectangle 10"/>
            <p:cNvSpPr/>
            <p:nvPr/>
          </p:nvSpPr>
          <p:spPr>
            <a:xfrm>
              <a:off x="1828800" y="5592763"/>
              <a:ext cx="2133600" cy="122237"/>
            </a:xfrm>
            <a:prstGeom prst="rect">
              <a:avLst/>
            </a:prstGeom>
            <a:solidFill>
              <a:srgbClr val="FFFF00">
                <a:alpha val="2196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Calibri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3619500" y="5600700"/>
              <a:ext cx="304800" cy="80963"/>
            </a:xfrm>
            <a:prstGeom prst="rect">
              <a:avLst/>
            </a:prstGeom>
            <a:solidFill>
              <a:srgbClr val="FDFE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Calibri" charset="0"/>
                <a:ea typeface="MS PGothic" charset="0"/>
                <a:cs typeface="MS PGothic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673475" y="5540375"/>
              <a:ext cx="330200" cy="21431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>
                <a:defRPr/>
              </a:pPr>
              <a:r>
                <a:rPr lang="en-US" sz="800" b="1" spc="-100" dirty="0">
                  <a:solidFill>
                    <a:srgbClr val="777777"/>
                  </a:solidFill>
                  <a:latin typeface="Courier" charset="0"/>
                  <a:ea typeface="Courier" charset="0"/>
                  <a:cs typeface="Courier" charset="0"/>
                </a:rPr>
                <a:t>232</a:t>
              </a:r>
            </a:p>
          </p:txBody>
        </p:sp>
      </p:grpSp>
      <p:sp>
        <p:nvSpPr>
          <p:cNvPr id="31745" name="Rectangle 2"/>
          <p:cNvSpPr>
            <a:spLocks noGrp="1" noChangeArrowheads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Calibri Light" charset="0"/>
                <a:ea typeface="ＭＳ Ｐゴシック" charset="0"/>
                <a:cs typeface="ＭＳ Ｐゴシック" charset="0"/>
              </a:rPr>
              <a:t>Holland Company – Example</a:t>
            </a:r>
            <a:r>
              <a:rPr lang="en-US" baseline="0" dirty="0">
                <a:latin typeface="Calibri Light" charset="0"/>
                <a:ea typeface="ＭＳ Ｐゴシック" charset="0"/>
                <a:cs typeface="ＭＳ Ｐゴシック" charset="0"/>
              </a:rPr>
              <a:t> –</a:t>
            </a:r>
            <a:r>
              <a:rPr lang="en-US" dirty="0">
                <a:latin typeface="Calibri Light" charset="0"/>
                <a:ea typeface="ＭＳ Ｐゴシック" charset="0"/>
                <a:cs typeface="ＭＳ Ｐゴシック" charset="0"/>
              </a:rPr>
              <a:t> Part 7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1371600"/>
            <a:ext cx="9144000" cy="83026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2400"/>
              <a:t>The present values in cells </a:t>
            </a:r>
            <a:r>
              <a:rPr lang="en-US" sz="2400" b="1"/>
              <a:t>B22 through G22</a:t>
            </a:r>
            <a:r>
              <a:rPr lang="en-US" sz="2400"/>
              <a:t> are combined to determine the project’s net present value of </a:t>
            </a:r>
            <a:r>
              <a:rPr lang="en-US" sz="2400" b="1"/>
              <a:t>$232</a:t>
            </a:r>
            <a:r>
              <a:rPr lang="en-US" sz="2400"/>
              <a:t>.</a:t>
            </a:r>
            <a:endParaRPr lang="en-US" sz="2400" b="1"/>
          </a:p>
        </p:txBody>
      </p:sp>
      <p:sp>
        <p:nvSpPr>
          <p:cNvPr id="6" name="Rectangle 5"/>
          <p:cNvSpPr/>
          <p:nvPr/>
        </p:nvSpPr>
        <p:spPr>
          <a:xfrm>
            <a:off x="0" y="2209800"/>
            <a:ext cx="9144000" cy="8302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2400" b="1" dirty="0">
                <a:latin typeface="Arial" panose="020B0604020202020204" pitchFamily="34" charset="0"/>
                <a:ea typeface="ＭＳ Ｐゴシック" pitchFamily="34" charset="-128"/>
                <a:cs typeface="+mn-cs"/>
              </a:rPr>
              <a:t>The positive net present value indicates that Holland Company should proceed with the mining project.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1640A854-7905-41A4-ACA3-31F56C89D5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6" y="6119813"/>
            <a:ext cx="917257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91C9C15-308C-4BEA-9BAD-95C01349AFE2}"/>
              </a:ext>
            </a:extLst>
          </p:cNvPr>
          <p:cNvSpPr txBox="1"/>
          <p:nvPr/>
        </p:nvSpPr>
        <p:spPr>
          <a:xfrm>
            <a:off x="8610600" y="151015"/>
            <a:ext cx="762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14-C14</a:t>
            </a:r>
          </a:p>
        </p:txBody>
      </p:sp>
    </p:spTree>
  </p:cSld>
  <p:clrMapOvr>
    <a:masterClrMapping/>
  </p:clrMapOvr>
  <p:transition>
    <p:blinds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7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0488" tIns="44450" rIns="90488" bIns="4445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ea typeface="MS PGothic" charset="-128"/>
                <a:cs typeface="+mj-cs"/>
              </a:rPr>
              <a:t>End of Chapter 14C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1524000" y="2032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3D29ED61-BAA1-44AD-B4ED-1E585EBB0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6" y="6119813"/>
            <a:ext cx="917257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618CB48-06BB-4921-8325-E5653B9F3242}"/>
              </a:ext>
            </a:extLst>
          </p:cNvPr>
          <p:cNvSpPr txBox="1"/>
          <p:nvPr/>
        </p:nvSpPr>
        <p:spPr>
          <a:xfrm>
            <a:off x="8610600" y="151015"/>
            <a:ext cx="762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14-C15</a:t>
            </a:r>
          </a:p>
        </p:txBody>
      </p:sp>
    </p:spTree>
  </p:cSld>
  <p:clrMapOvr>
    <a:masterClrMapping/>
  </p:clrMapOvr>
  <p:transition>
    <p:strips dir="r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>
                <a:ea typeface="MS PGothic" charset="-128"/>
                <a:cs typeface="ＭＳ Ｐゴシック" charset="-128"/>
              </a:rPr>
              <a:t>Learning Objective 8</a:t>
            </a: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1905000" y="2201863"/>
            <a:ext cx="5334000" cy="1138773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3400" b="1" dirty="0">
                <a:latin typeface="+mj-lt"/>
                <a:ea typeface="ＭＳ Ｐゴシック" pitchFamily="34" charset="-128"/>
                <a:cs typeface="+mn-cs"/>
              </a:rPr>
              <a:t>Include income taxes in a net present value analysis.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B805B0-3BBA-4C62-B66A-54CA0D2CBF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6" y="6272213"/>
            <a:ext cx="917257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160A664-BAD0-44D2-A8DC-81664E5A46A1}"/>
              </a:ext>
            </a:extLst>
          </p:cNvPr>
          <p:cNvSpPr txBox="1"/>
          <p:nvPr/>
        </p:nvSpPr>
        <p:spPr>
          <a:xfrm>
            <a:off x="8610600" y="151015"/>
            <a:ext cx="762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14-C2</a:t>
            </a:r>
          </a:p>
        </p:txBody>
      </p:sp>
    </p:spTree>
  </p:cSld>
  <p:clrMapOvr>
    <a:masterClrMapping/>
  </p:clrMapOvr>
  <p:transition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>
                <a:ea typeface="MS PGothic" charset="-128"/>
                <a:cs typeface="ＭＳ Ｐゴシック" charset="-128"/>
              </a:rPr>
              <a:t>Simplifying Assumptions</a:t>
            </a:r>
            <a:r>
              <a:rPr lang="en-US" altLang="en-US" baseline="0" dirty="0">
                <a:ea typeface="MS PGothic" charset="-128"/>
                <a:cs typeface="ＭＳ Ｐゴシック" charset="-128"/>
              </a:rPr>
              <a:t> – </a:t>
            </a:r>
            <a:r>
              <a:rPr lang="en-US" altLang="en-US" dirty="0">
                <a:ea typeface="MS PGothic" charset="-128"/>
                <a:cs typeface="ＭＳ Ｐゴシック" charset="-128"/>
              </a:rPr>
              <a:t>Part 1</a:t>
            </a:r>
          </a:p>
        </p:txBody>
      </p:sp>
      <p:graphicFrame>
        <p:nvGraphicFramePr>
          <p:cNvPr id="6" name="Diagram 5"/>
          <p:cNvGraphicFramePr/>
          <p:nvPr/>
        </p:nvGraphicFramePr>
        <p:xfrm>
          <a:off x="990600" y="1625600"/>
          <a:ext cx="7010400" cy="469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9574D3C3-EC8F-443E-BA3B-A7029AE582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6" y="6119813"/>
            <a:ext cx="917257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0CF4C3D-A7EF-400F-9597-094334125D59}"/>
              </a:ext>
            </a:extLst>
          </p:cNvPr>
          <p:cNvSpPr txBox="1"/>
          <p:nvPr/>
        </p:nvSpPr>
        <p:spPr>
          <a:xfrm>
            <a:off x="8610600" y="151015"/>
            <a:ext cx="762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14-C3</a:t>
            </a:r>
          </a:p>
        </p:txBody>
      </p:sp>
    </p:spTree>
  </p:cSld>
  <p:clrMapOvr>
    <a:masterClrMapping/>
  </p:clrMapOvr>
  <p:transition>
    <p:blinds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>
                <a:ea typeface="MS PGothic" charset="-128"/>
                <a:cs typeface="ＭＳ Ｐゴシック" charset="-128"/>
              </a:rPr>
              <a:t>Simplifying Assumptions</a:t>
            </a:r>
            <a:r>
              <a:rPr lang="en-US" altLang="en-US" baseline="0" dirty="0">
                <a:ea typeface="MS PGothic" charset="-128"/>
                <a:cs typeface="ＭＳ Ｐゴシック" charset="-128"/>
              </a:rPr>
              <a:t> – </a:t>
            </a:r>
            <a:r>
              <a:rPr lang="en-US" altLang="en-US" dirty="0">
                <a:ea typeface="MS PGothic" charset="-128"/>
                <a:cs typeface="ＭＳ Ｐゴシック" charset="-128"/>
              </a:rPr>
              <a:t>Part 2</a:t>
            </a:r>
          </a:p>
        </p:txBody>
      </p:sp>
      <p:graphicFrame>
        <p:nvGraphicFramePr>
          <p:cNvPr id="6" name="Diagram 5"/>
          <p:cNvGraphicFramePr/>
          <p:nvPr/>
        </p:nvGraphicFramePr>
        <p:xfrm>
          <a:off x="990600" y="1625600"/>
          <a:ext cx="7010400" cy="469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FE955066-BEEA-4E87-B231-452E922BD438}"/>
              </a:ext>
            </a:extLst>
          </p:cNvPr>
          <p:cNvSpPr txBox="1"/>
          <p:nvPr/>
        </p:nvSpPr>
        <p:spPr>
          <a:xfrm>
            <a:off x="8610600" y="151015"/>
            <a:ext cx="762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14-C4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A3A654-CF8A-4451-8CA3-463A255857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" y="6146642"/>
            <a:ext cx="9109166" cy="711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blinds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>
                <a:ea typeface="MS PGothic" charset="-128"/>
                <a:cs typeface="ＭＳ Ｐゴシック" charset="-128"/>
              </a:rPr>
              <a:t>Key Concepts</a:t>
            </a:r>
            <a:r>
              <a:rPr lang="en-US" altLang="en-US" baseline="0" dirty="0">
                <a:ea typeface="MS PGothic" charset="-128"/>
                <a:cs typeface="ＭＳ Ｐゴシック" charset="-128"/>
              </a:rPr>
              <a:t> – </a:t>
            </a:r>
            <a:r>
              <a:rPr lang="en-US" altLang="en-US" dirty="0">
                <a:ea typeface="MS PGothic" charset="-128"/>
                <a:cs typeface="ＭＳ Ｐゴシック" charset="-128"/>
              </a:rPr>
              <a:t>Part 1</a:t>
            </a:r>
          </a:p>
        </p:txBody>
      </p:sp>
      <p:sp>
        <p:nvSpPr>
          <p:cNvPr id="23554" name="Rectangle 6"/>
          <p:cNvSpPr>
            <a:spLocks noChangeArrowheads="1"/>
          </p:cNvSpPr>
          <p:nvPr/>
        </p:nvSpPr>
        <p:spPr bwMode="auto">
          <a:xfrm>
            <a:off x="0" y="1295400"/>
            <a:ext cx="9144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/>
            <a:r>
              <a:rPr lang="en-US" sz="2200" dirty="0"/>
              <a:t>To calculate the amount of income tax expense associated with a capital budgeting project, we’ll be using a </a:t>
            </a:r>
            <a:r>
              <a:rPr lang="en-US" sz="2200" b="1" dirty="0"/>
              <a:t>two-step process:</a:t>
            </a:r>
            <a:endParaRPr lang="en-US" sz="2200" dirty="0"/>
          </a:p>
        </p:txBody>
      </p:sp>
      <p:graphicFrame>
        <p:nvGraphicFramePr>
          <p:cNvPr id="8" name="Diagram 7"/>
          <p:cNvGraphicFramePr/>
          <p:nvPr/>
        </p:nvGraphicFramePr>
        <p:xfrm>
          <a:off x="1524000" y="22098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3">
            <a:extLst>
              <a:ext uri="{FF2B5EF4-FFF2-40B4-BE49-F238E27FC236}">
                <a16:creationId xmlns:a16="http://schemas.microsoft.com/office/drawing/2014/main" id="{D78328E5-A74F-4B4B-AC73-1642C78423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6" y="6119813"/>
            <a:ext cx="917257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8B4DA11-641A-41E2-BDE2-9E2682CFFEC5}"/>
              </a:ext>
            </a:extLst>
          </p:cNvPr>
          <p:cNvSpPr txBox="1"/>
          <p:nvPr/>
        </p:nvSpPr>
        <p:spPr>
          <a:xfrm>
            <a:off x="8610600" y="151015"/>
            <a:ext cx="762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14-C5</a:t>
            </a:r>
          </a:p>
        </p:txBody>
      </p:sp>
    </p:spTree>
  </p:cSld>
  <p:clrMapOvr>
    <a:masterClrMapping/>
  </p:clrMapOvr>
  <p:transition>
    <p:blinds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>
                <a:ea typeface="MS PGothic" charset="-128"/>
                <a:cs typeface="ＭＳ Ｐゴシック" charset="-128"/>
              </a:rPr>
              <a:t>Key Concepts</a:t>
            </a:r>
            <a:r>
              <a:rPr lang="en-US" altLang="en-US" baseline="0" dirty="0">
                <a:ea typeface="MS PGothic" charset="-128"/>
                <a:cs typeface="ＭＳ Ｐゴシック" charset="-128"/>
              </a:rPr>
              <a:t> – </a:t>
            </a:r>
            <a:r>
              <a:rPr lang="en-US" altLang="en-US" dirty="0">
                <a:ea typeface="MS PGothic" charset="-128"/>
                <a:cs typeface="ＭＳ Ｐゴシック" charset="-128"/>
              </a:rPr>
              <a:t>Part 2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1717675"/>
            <a:ext cx="9144000" cy="35401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A capital budgeting project’s incremental net income computations </a:t>
            </a:r>
            <a:r>
              <a:rPr lang="en-US" sz="3200" b="1" dirty="0">
                <a:solidFill>
                  <a:srgbClr val="C00000"/>
                </a:solidFill>
                <a:ea typeface="ＭＳ Ｐゴシック" charset="0"/>
                <a:cs typeface="ＭＳ Ｐゴシック" charset="0"/>
              </a:rPr>
              <a:t>include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:</a:t>
            </a:r>
          </a:p>
          <a:p>
            <a:pPr marL="914400" lvl="1" indent="-457200" eaLnBrk="1" hangingPunct="1">
              <a:buFont typeface="Calibri Light" charset="0"/>
              <a:buAutoNum type="arabicPeriod"/>
            </a:pPr>
            <a:r>
              <a:rPr lang="en-US" sz="3200" dirty="0">
                <a:ea typeface="ＭＳ Ｐゴシック" charset="0"/>
                <a:cs typeface="ＭＳ Ｐゴシック" charset="0"/>
              </a:rPr>
              <a:t>Annual revenues.</a:t>
            </a:r>
          </a:p>
          <a:p>
            <a:pPr marL="914400" lvl="1" indent="-457200" eaLnBrk="1" hangingPunct="1">
              <a:buFont typeface="Calibri Light" charset="0"/>
              <a:buAutoNum type="arabicPeriod"/>
            </a:pPr>
            <a:r>
              <a:rPr lang="en-US" sz="3200" dirty="0">
                <a:ea typeface="ＭＳ Ｐゴシック" charset="0"/>
                <a:cs typeface="ＭＳ Ｐゴシック" charset="0"/>
              </a:rPr>
              <a:t>Annual cash operating expenses.</a:t>
            </a:r>
          </a:p>
          <a:p>
            <a:pPr marL="914400" lvl="1" indent="-457200" eaLnBrk="1" hangingPunct="1">
              <a:buFont typeface="Calibri Light" charset="0"/>
              <a:buAutoNum type="arabicPeriod"/>
            </a:pPr>
            <a:r>
              <a:rPr lang="en-US" sz="3200" dirty="0">
                <a:ea typeface="ＭＳ Ｐゴシック" charset="0"/>
                <a:cs typeface="ＭＳ Ｐゴシック" charset="0"/>
              </a:rPr>
              <a:t>Annual depreciation expense.</a:t>
            </a:r>
          </a:p>
          <a:p>
            <a:pPr marL="914400" lvl="1" indent="-457200" eaLnBrk="1" hangingPunct="1">
              <a:buFont typeface="Calibri Light" charset="0"/>
              <a:buAutoNum type="arabicPeriod"/>
            </a:pPr>
            <a:r>
              <a:rPr lang="en-US" sz="3200" dirty="0">
                <a:ea typeface="ＭＳ Ｐゴシック" charset="0"/>
                <a:cs typeface="ＭＳ Ｐゴシック" charset="0"/>
              </a:rPr>
              <a:t>One-time expenses related to repairs and maintenance.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DB5A22-8F97-4507-9827-30284E13B8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6" y="6119813"/>
            <a:ext cx="917257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89D05A-AF6D-45C6-9135-F96E982D8165}"/>
              </a:ext>
            </a:extLst>
          </p:cNvPr>
          <p:cNvSpPr txBox="1"/>
          <p:nvPr/>
        </p:nvSpPr>
        <p:spPr>
          <a:xfrm>
            <a:off x="8610600" y="151015"/>
            <a:ext cx="762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14-C6</a:t>
            </a:r>
          </a:p>
        </p:txBody>
      </p:sp>
    </p:spTree>
  </p:cSld>
  <p:clrMapOvr>
    <a:masterClrMapping/>
  </p:clrMapOvr>
  <p:transition>
    <p:blinds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>
                <a:ea typeface="MS PGothic" charset="-128"/>
                <a:cs typeface="ＭＳ Ｐゴシック" charset="-128"/>
              </a:rPr>
              <a:t>Key Concepts</a:t>
            </a:r>
            <a:r>
              <a:rPr lang="en-US" altLang="en-US" baseline="0" dirty="0">
                <a:ea typeface="MS PGothic" charset="-128"/>
                <a:cs typeface="ＭＳ Ｐゴシック" charset="-128"/>
              </a:rPr>
              <a:t> –</a:t>
            </a:r>
            <a:r>
              <a:rPr lang="en-US" altLang="en-US" dirty="0">
                <a:ea typeface="MS PGothic" charset="-128"/>
                <a:cs typeface="ＭＳ Ｐゴシック" charset="-128"/>
              </a:rPr>
              <a:t> Part 3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1717675"/>
            <a:ext cx="9144000" cy="452431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A capital budgeting project’s incremental net income computations </a:t>
            </a:r>
            <a:r>
              <a:rPr lang="en-US" sz="3200" b="1" dirty="0">
                <a:solidFill>
                  <a:srgbClr val="C00000"/>
                </a:solidFill>
                <a:ea typeface="ＭＳ Ｐゴシック" charset="0"/>
                <a:cs typeface="ＭＳ Ｐゴシック" charset="0"/>
              </a:rPr>
              <a:t>exclude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:</a:t>
            </a:r>
          </a:p>
          <a:p>
            <a:pPr marL="800100" lvl="1" indent="-342900" eaLnBrk="1" hangingPunct="1">
              <a:buFont typeface="Calibri Light" charset="0"/>
              <a:buAutoNum type="arabicPeriod"/>
            </a:pPr>
            <a:r>
              <a:rPr lang="en-US" sz="3200" dirty="0">
                <a:ea typeface="ＭＳ Ｐゴシック" charset="0"/>
                <a:cs typeface="ＭＳ Ｐゴシック" charset="0"/>
              </a:rPr>
              <a:t> Immediate investments in equipment, other assets, and installation costs.</a:t>
            </a:r>
          </a:p>
          <a:p>
            <a:pPr marL="800100" lvl="1" indent="-342900" eaLnBrk="1" hangingPunct="1">
              <a:buFont typeface="Calibri Light" charset="0"/>
              <a:buAutoNum type="arabicPeriod"/>
            </a:pPr>
            <a:r>
              <a:rPr lang="en-US" sz="3200" dirty="0">
                <a:ea typeface="ＭＳ Ｐゴシック" charset="0"/>
                <a:cs typeface="ＭＳ Ｐゴシック" charset="0"/>
              </a:rPr>
              <a:t> Investments in working capital.</a:t>
            </a:r>
          </a:p>
          <a:p>
            <a:pPr marL="800100" lvl="1" indent="-342900" eaLnBrk="1" hangingPunct="1">
              <a:buFont typeface="Calibri Light" charset="0"/>
              <a:buAutoNum type="arabicPeriod"/>
            </a:pPr>
            <a:r>
              <a:rPr lang="en-US" sz="3200" dirty="0">
                <a:ea typeface="ＭＳ Ｐゴシック" charset="0"/>
                <a:cs typeface="ＭＳ Ｐゴシック" charset="0"/>
              </a:rPr>
              <a:t> The release of working capital.</a:t>
            </a:r>
          </a:p>
          <a:p>
            <a:pPr marL="800100" lvl="1" indent="-342900" eaLnBrk="1" hangingPunct="1">
              <a:buFont typeface="Calibri Light" charset="0"/>
              <a:buAutoNum type="arabicPeriod"/>
            </a:pPr>
            <a:r>
              <a:rPr lang="en-US" sz="3200" dirty="0">
                <a:ea typeface="ＭＳ Ｐゴシック" charset="0"/>
                <a:cs typeface="ＭＳ Ｐゴシック" charset="0"/>
              </a:rPr>
              <a:t> The proceeds from selling a noncurrent asset when no gain or loss is realized on the sale.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1A1218-FAA7-4DF8-B4C3-6C73A4C4E0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6" y="6119813"/>
            <a:ext cx="917257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850AC7A-27C0-4C94-8CDB-ECB11E6ADB36}"/>
              </a:ext>
            </a:extLst>
          </p:cNvPr>
          <p:cNvSpPr txBox="1"/>
          <p:nvPr/>
        </p:nvSpPr>
        <p:spPr>
          <a:xfrm>
            <a:off x="8610600" y="151015"/>
            <a:ext cx="762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14-C7</a:t>
            </a:r>
          </a:p>
        </p:txBody>
      </p:sp>
    </p:spTree>
  </p:cSld>
  <p:clrMapOvr>
    <a:masterClrMapping/>
  </p:clrMapOvr>
  <p:transition>
    <p:blinds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026"/>
          <p:cNvSpPr>
            <a:spLocks noGrp="1" noChangeArrowheads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Calibri Light" charset="0"/>
                <a:ea typeface="ＭＳ Ｐゴシック" charset="0"/>
                <a:cs typeface="ＭＳ Ｐゴシック" charset="0"/>
              </a:rPr>
              <a:t>Holland Company – Example</a:t>
            </a:r>
            <a:r>
              <a:rPr lang="en-US" baseline="0" dirty="0">
                <a:latin typeface="Calibri Light" charset="0"/>
                <a:ea typeface="ＭＳ Ｐゴシック" charset="0"/>
                <a:cs typeface="ＭＳ Ｐゴシック" charset="0"/>
              </a:rPr>
              <a:t> – </a:t>
            </a:r>
            <a:r>
              <a:rPr lang="en-US" dirty="0">
                <a:latin typeface="Calibri Light" charset="0"/>
                <a:ea typeface="ＭＳ Ｐゴシック" charset="0"/>
                <a:cs typeface="ＭＳ Ｐゴシック" charset="0"/>
              </a:rPr>
              <a:t>Part 1</a:t>
            </a:r>
          </a:p>
        </p:txBody>
      </p:sp>
      <p:sp>
        <p:nvSpPr>
          <p:cNvPr id="29698" name="Rectangle 1027"/>
          <p:cNvSpPr>
            <a:spLocks noChangeArrowheads="1"/>
          </p:cNvSpPr>
          <p:nvPr/>
        </p:nvSpPr>
        <p:spPr bwMode="auto">
          <a:xfrm>
            <a:off x="533400" y="1600200"/>
            <a:ext cx="8153400" cy="3886200"/>
          </a:xfrm>
          <a:prstGeom prst="rect">
            <a:avLst/>
          </a:prstGeom>
          <a:solidFill>
            <a:srgbClr val="FFFFCC"/>
          </a:solidFill>
          <a:ln w="12700">
            <a:solidFill>
              <a:schemeClr val="tx2"/>
            </a:solidFill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Times" charset="0"/>
              <a:buNone/>
            </a:pPr>
            <a:r>
              <a:rPr lang="en-US" sz="3200" b="1" dirty="0"/>
              <a:t>Holland Company owns the mineral rights to land that has a deposit of ore. The company is deciding whether to purchase equipment and open a mine on the property. The mine would be depleted and closed in 5 years and the equipment would be sold for its salvage value.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Times" charset="0"/>
              <a:buNone/>
            </a:pPr>
            <a:endParaRPr lang="en-US" sz="3400" b="1" dirty="0"/>
          </a:p>
        </p:txBody>
      </p:sp>
      <p:sp>
        <p:nvSpPr>
          <p:cNvPr id="29699" name="Text Box 1029"/>
          <p:cNvSpPr txBox="1">
            <a:spLocks noChangeArrowheads="1"/>
          </p:cNvSpPr>
          <p:nvPr/>
        </p:nvSpPr>
        <p:spPr bwMode="auto">
          <a:xfrm>
            <a:off x="533400" y="5745163"/>
            <a:ext cx="800100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200" b="1" dirty="0">
                <a:solidFill>
                  <a:srgbClr val="C00000"/>
                </a:solidFill>
              </a:rPr>
              <a:t>More information is provided on the next slide.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8C92E730-0582-4C29-B804-FE93886E96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6" y="6119813"/>
            <a:ext cx="917257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ABDA7E6-CBF7-4BDC-BF61-FF1DA54960A0}"/>
              </a:ext>
            </a:extLst>
          </p:cNvPr>
          <p:cNvSpPr txBox="1"/>
          <p:nvPr/>
        </p:nvSpPr>
        <p:spPr>
          <a:xfrm>
            <a:off x="8610600" y="151015"/>
            <a:ext cx="762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14-C8</a:t>
            </a:r>
          </a:p>
        </p:txBody>
      </p:sp>
    </p:spTree>
  </p:cSld>
  <p:clrMapOvr>
    <a:masterClrMapping/>
  </p:clrMapOvr>
  <p:transition>
    <p:blinds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026"/>
          <p:cNvSpPr>
            <a:spLocks noGrp="1" noChangeArrowheads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Calibri Light" charset="0"/>
                <a:ea typeface="ＭＳ Ｐゴシック" charset="0"/>
                <a:cs typeface="ＭＳ Ｐゴシック" charset="0"/>
              </a:rPr>
              <a:t>Holland Company – Example</a:t>
            </a:r>
            <a:r>
              <a:rPr lang="en-US" baseline="0" dirty="0">
                <a:latin typeface="Calibri Light" charset="0"/>
                <a:ea typeface="ＭＳ Ｐゴシック" charset="0"/>
                <a:cs typeface="ＭＳ Ｐゴシック" charset="0"/>
              </a:rPr>
              <a:t> –</a:t>
            </a:r>
            <a:r>
              <a:rPr lang="en-US" dirty="0">
                <a:latin typeface="Calibri Light" charset="0"/>
                <a:ea typeface="ＭＳ Ｐゴシック" charset="0"/>
                <a:cs typeface="ＭＳ Ｐゴシック" charset="0"/>
              </a:rPr>
              <a:t> Part 2</a:t>
            </a:r>
          </a:p>
        </p:txBody>
      </p:sp>
      <p:sp>
        <p:nvSpPr>
          <p:cNvPr id="31746" name="Text Box 1028"/>
          <p:cNvSpPr txBox="1">
            <a:spLocks noChangeArrowheads="1"/>
          </p:cNvSpPr>
          <p:nvPr/>
        </p:nvSpPr>
        <p:spPr bwMode="auto">
          <a:xfrm>
            <a:off x="6248400" y="2286000"/>
            <a:ext cx="2590800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b="1"/>
              <a:t>Should Holland open a mine on the property?</a:t>
            </a:r>
          </a:p>
        </p:txBody>
      </p:sp>
      <p:graphicFrame>
        <p:nvGraphicFramePr>
          <p:cNvPr id="31747" name="Object 6"/>
          <p:cNvGraphicFramePr>
            <a:graphicFrameLocks noChangeAspect="1"/>
          </p:cNvGraphicFramePr>
          <p:nvPr/>
        </p:nvGraphicFramePr>
        <p:xfrm>
          <a:off x="842963" y="1371600"/>
          <a:ext cx="5078412" cy="4757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7" name="Worksheet" r:id="rId4" imgW="2438400" imgH="2286000" progId="Excel.Sheet.8">
                  <p:embed/>
                </p:oleObj>
              </mc:Choice>
              <mc:Fallback>
                <p:oleObj name="Worksheet" r:id="rId4" imgW="2438400" imgH="2286000" progId="Excel.Sheet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2963" y="1371600"/>
                        <a:ext cx="5078412" cy="4757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3">
            <a:extLst>
              <a:ext uri="{FF2B5EF4-FFF2-40B4-BE49-F238E27FC236}">
                <a16:creationId xmlns:a16="http://schemas.microsoft.com/office/drawing/2014/main" id="{8E4726F3-BA9F-458A-8EF4-40D7662403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6" y="6119813"/>
            <a:ext cx="917257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49F9C5-755A-44CC-BF13-6F3BA364450B}"/>
              </a:ext>
            </a:extLst>
          </p:cNvPr>
          <p:cNvSpPr txBox="1"/>
          <p:nvPr/>
        </p:nvSpPr>
        <p:spPr>
          <a:xfrm>
            <a:off x="8610600" y="151015"/>
            <a:ext cx="762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14-C9</a:t>
            </a:r>
          </a:p>
        </p:txBody>
      </p:sp>
    </p:spTree>
  </p:cSld>
  <p:clrMapOvr>
    <a:masterClrMapping/>
  </p:clrMapOvr>
  <p:transition>
    <p:blinds dir="vert"/>
  </p:transition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1_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535</Words>
  <Application>Microsoft Office PowerPoint</Application>
  <PresentationFormat>On-screen Show (4:3)</PresentationFormat>
  <Paragraphs>77</Paragraphs>
  <Slides>15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Courier</vt:lpstr>
      <vt:lpstr>Times</vt:lpstr>
      <vt:lpstr>Retrospect</vt:lpstr>
      <vt:lpstr>1_Retrospect</vt:lpstr>
      <vt:lpstr>Worksheet</vt:lpstr>
      <vt:lpstr>Income Taxes and the Net Present Value Method</vt:lpstr>
      <vt:lpstr>Learning Objective 8</vt:lpstr>
      <vt:lpstr>Simplifying Assumptions – Part 1</vt:lpstr>
      <vt:lpstr>Simplifying Assumptions – Part 2</vt:lpstr>
      <vt:lpstr>Key Concepts – Part 1</vt:lpstr>
      <vt:lpstr>Key Concepts – Part 2</vt:lpstr>
      <vt:lpstr>Key Concepts – Part 3</vt:lpstr>
      <vt:lpstr>Holland Company – Example – Part 1</vt:lpstr>
      <vt:lpstr>Holland Company – Example – Part 2</vt:lpstr>
      <vt:lpstr>Holland Company – Example – Part 3</vt:lpstr>
      <vt:lpstr>Holland Company – Example – Part 4</vt:lpstr>
      <vt:lpstr>Holland Company – Example – Part 5</vt:lpstr>
      <vt:lpstr>Holland Company – Example – Part 6</vt:lpstr>
      <vt:lpstr>Holland Company – Example – Part 7</vt:lpstr>
      <vt:lpstr>End of Chapter 14C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2020-01-15T18:17:01Z</dcterms:created>
  <dcterms:modified xsi:type="dcterms:W3CDTF">2020-01-16T16:18:21Z</dcterms:modified>
</cp:coreProperties>
</file>